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7" r:id="rId8"/>
    <p:sldId id="273" r:id="rId9"/>
    <p:sldId id="274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1A5C8-F936-4FFC-B9E7-230101B8AE92}" v="19" dt="2026-05-07T16:59:26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1" autoAdjust="0"/>
  </p:normalViewPr>
  <p:slideViewPr>
    <p:cSldViewPr snapToGrid="0" snapToObjects="1">
      <p:cViewPr varScale="1">
        <p:scale>
          <a:sx n="61" d="100"/>
          <a:sy n="61" d="100"/>
        </p:scale>
        <p:origin x="53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2551" y="3762043"/>
            <a:ext cx="3600729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PACED Pretzels</a:t>
            </a: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D8C-237E-A44A-B6E8-77B42095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Slide 1: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217E-6FDE-714C-82E6-852964C0C6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PACED Decision-Making Model</a:t>
            </a:r>
            <a:br>
              <a:rPr lang="en-US" b="1" dirty="0"/>
            </a:br>
            <a:r>
              <a:rPr lang="en-US" dirty="0"/>
              <a:t>A five-step process for making thoughtful, informed decisions.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Alternatives</a:t>
            </a:r>
            <a:br>
              <a:rPr lang="en-US" b="1" dirty="0"/>
            </a:br>
            <a:r>
              <a:rPr lang="en-US" dirty="0"/>
              <a:t>The various options available to us when making a decision.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A7D0D-AC90-3A4F-B394-0BDF7CBC38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Criteria</a:t>
            </a:r>
            <a:br>
              <a:rPr lang="en-US" b="1" dirty="0"/>
            </a:br>
            <a:r>
              <a:rPr lang="en-US" dirty="0"/>
              <a:t>The important factors we evaluate during the decision-making process.</a:t>
            </a:r>
            <a:br>
              <a:rPr lang="en-US" dirty="0"/>
            </a:br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Opportunity Cost</a:t>
            </a:r>
            <a:br>
              <a:rPr lang="en-US" dirty="0"/>
            </a:br>
            <a:r>
              <a:rPr lang="en-US" dirty="0"/>
              <a:t>The next-best alternative that is given up when a decision is made.</a:t>
            </a:r>
          </a:p>
        </p:txBody>
      </p:sp>
    </p:spTree>
    <p:extLst>
      <p:ext uri="{BB962C8B-B14F-4D97-AF65-F5344CB8AC3E}">
        <p14:creationId xmlns:p14="http://schemas.microsoft.com/office/powerpoint/2010/main" val="5528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D8C-237E-A44A-B6E8-77B420952C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767" y="178041"/>
            <a:ext cx="10515600" cy="606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+mj-cs"/>
              </a:rPr>
              <a:t>Slide 2: The Robinsons’ Dinner Grid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81445"/>
              </p:ext>
            </p:extLst>
          </p:nvPr>
        </p:nvGraphicFramePr>
        <p:xfrm>
          <a:off x="302862" y="787155"/>
          <a:ext cx="8200371" cy="561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36">
                  <a:extLst>
                    <a:ext uri="{9D8B030D-6E8A-4147-A177-3AD203B41FA5}">
                      <a16:colId xmlns:a16="http://schemas.microsoft.com/office/drawing/2014/main" val="13141231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202792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014724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431038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5856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76441070"/>
                    </a:ext>
                  </a:extLst>
                </a:gridCol>
              </a:tblGrid>
              <a:tr h="1403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98974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60434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86548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7264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93621" y="784866"/>
            <a:ext cx="3110671" cy="56323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731520">
              <a:tabLst>
                <a:tab pos="974725" algn="l"/>
              </a:tabLst>
            </a:pPr>
            <a:r>
              <a:rPr lang="en-US" sz="2200" cap="small" dirty="0"/>
              <a:t>Step 1</a:t>
            </a:r>
            <a:br>
              <a:rPr lang="en-US" sz="2200" dirty="0"/>
            </a:br>
            <a:r>
              <a:rPr lang="en-US" sz="2200" dirty="0"/>
              <a:t>State the </a:t>
            </a:r>
            <a:r>
              <a:rPr lang="en-US" sz="2800" b="1" dirty="0"/>
              <a:t>P</a:t>
            </a:r>
            <a:r>
              <a:rPr lang="en-US" sz="2200" dirty="0"/>
              <a:t>roblem</a:t>
            </a:r>
          </a:p>
          <a:p>
            <a:pPr indent="-731520"/>
            <a:endParaRPr lang="en-US" sz="2200" dirty="0"/>
          </a:p>
          <a:p>
            <a:pPr indent="-731520"/>
            <a:r>
              <a:rPr lang="en-US" sz="2200" cap="small" dirty="0"/>
              <a:t>Step 2</a:t>
            </a:r>
            <a:br>
              <a:rPr lang="en-US" sz="2200" dirty="0"/>
            </a:br>
            <a:r>
              <a:rPr lang="en-US" sz="2200" dirty="0"/>
              <a:t>List </a:t>
            </a:r>
            <a:r>
              <a:rPr lang="en-US" sz="2800" b="1" dirty="0"/>
              <a:t>A</a:t>
            </a:r>
            <a:r>
              <a:rPr lang="en-US" sz="2200" dirty="0"/>
              <a:t>lternatives</a:t>
            </a:r>
            <a:br>
              <a:rPr lang="en-US" sz="2200" dirty="0"/>
            </a:br>
            <a:endParaRPr lang="en-US" sz="2200" dirty="0"/>
          </a:p>
          <a:p>
            <a:pPr indent="-731520"/>
            <a:r>
              <a:rPr lang="en-US" sz="2200" cap="small" dirty="0"/>
              <a:t>Step 3</a:t>
            </a:r>
            <a:br>
              <a:rPr lang="en-US" sz="2200" dirty="0"/>
            </a:br>
            <a:r>
              <a:rPr lang="en-US" sz="2200" dirty="0"/>
              <a:t>Identify </a:t>
            </a:r>
            <a:r>
              <a:rPr lang="en-US" sz="2800" b="1" dirty="0"/>
              <a:t>C</a:t>
            </a:r>
            <a:r>
              <a:rPr lang="en-US" sz="2200" dirty="0"/>
              <a:t>riteria</a:t>
            </a:r>
            <a:br>
              <a:rPr lang="en-US" sz="2200" dirty="0"/>
            </a:br>
            <a:endParaRPr lang="en-US" sz="2200" dirty="0"/>
          </a:p>
          <a:p>
            <a:pPr indent="-731520"/>
            <a:r>
              <a:rPr lang="en-US" sz="2200" cap="small" dirty="0"/>
              <a:t>Step 4</a:t>
            </a:r>
            <a:br>
              <a:rPr lang="en-US" sz="2200" dirty="0"/>
            </a:br>
            <a:r>
              <a:rPr lang="en-US" sz="2800" b="1" dirty="0"/>
              <a:t>E</a:t>
            </a:r>
            <a:r>
              <a:rPr lang="en-US" sz="2200" dirty="0"/>
              <a:t>valuate the Alternatives</a:t>
            </a:r>
          </a:p>
          <a:p>
            <a:pPr indent="-731520"/>
            <a:endParaRPr lang="en-US" sz="2200" dirty="0"/>
          </a:p>
          <a:p>
            <a:pPr indent="-731520"/>
            <a:r>
              <a:rPr lang="en-US" sz="2200" cap="small" dirty="0"/>
              <a:t>Step 5</a:t>
            </a:r>
            <a:br>
              <a:rPr lang="en-US" sz="2200" dirty="0"/>
            </a:br>
            <a:r>
              <a:rPr lang="en-US" sz="2200" dirty="0"/>
              <a:t>Make a </a:t>
            </a:r>
            <a:r>
              <a:rPr lang="en-US" sz="2800" b="1" dirty="0"/>
              <a:t>D</a:t>
            </a:r>
            <a:r>
              <a:rPr lang="en-US" sz="2200" dirty="0"/>
              <a:t>ecision</a:t>
            </a:r>
            <a:br>
              <a:rPr lang="en-US" sz="2200" dirty="0"/>
            </a:br>
            <a:endParaRPr lang="en-US" dirty="0"/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8738" y="819964"/>
            <a:ext cx="110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Criteria</a:t>
            </a:r>
          </a:p>
        </p:txBody>
      </p: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2862" y="784866"/>
            <a:ext cx="1425926" cy="1408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-120212" y="1322804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Alternatives</a:t>
            </a:r>
          </a:p>
        </p:txBody>
      </p:sp>
      <p:cxnSp>
        <p:nvCxnSpPr>
          <p:cNvPr id="26" name="Straight Arrow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8544" y="1936803"/>
            <a:ext cx="0" cy="182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3" idx="3"/>
          </p:cNvCxnSpPr>
          <p:nvPr/>
        </p:nvCxnSpPr>
        <p:spPr>
          <a:xfrm>
            <a:off x="1233256" y="973852"/>
            <a:ext cx="43993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3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D8C-237E-A44A-B6E8-77B420952C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767" y="178041"/>
            <a:ext cx="10515600" cy="606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+mj-cs"/>
              </a:rPr>
              <a:t>Slide 3: The Robinsons’ Dinner Grid (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+mj-cs"/>
              </a:rPr>
              <a:t>Completed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52468"/>
              </p:ext>
            </p:extLst>
          </p:nvPr>
        </p:nvGraphicFramePr>
        <p:xfrm>
          <a:off x="302862" y="787155"/>
          <a:ext cx="8200371" cy="561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36">
                  <a:extLst>
                    <a:ext uri="{9D8B030D-6E8A-4147-A177-3AD203B41FA5}">
                      <a16:colId xmlns:a16="http://schemas.microsoft.com/office/drawing/2014/main" val="13141231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202792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014724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431038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5856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76441070"/>
                    </a:ext>
                  </a:extLst>
                </a:gridCol>
              </a:tblGrid>
              <a:tr h="1403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98974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60434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86548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7264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93621" y="784866"/>
            <a:ext cx="3110671" cy="56323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731520">
              <a:tabLst>
                <a:tab pos="974725" algn="l"/>
              </a:tabLst>
            </a:pPr>
            <a:r>
              <a:rPr lang="en-US" sz="2200" cap="small" dirty="0"/>
              <a:t>Step 1</a:t>
            </a:r>
            <a:br>
              <a:rPr lang="en-US" sz="2200" dirty="0"/>
            </a:br>
            <a:r>
              <a:rPr lang="en-US" sz="2200" dirty="0"/>
              <a:t>State the </a:t>
            </a:r>
            <a:r>
              <a:rPr lang="en-US" sz="2800" b="1" dirty="0"/>
              <a:t>P</a:t>
            </a:r>
            <a:r>
              <a:rPr lang="en-US" sz="2200" dirty="0"/>
              <a:t>roblem</a:t>
            </a:r>
          </a:p>
          <a:p>
            <a:pPr indent="-731520"/>
            <a:endParaRPr lang="en-US" sz="2200" dirty="0"/>
          </a:p>
          <a:p>
            <a:pPr indent="-731520"/>
            <a:r>
              <a:rPr lang="en-US" sz="2200" cap="small" dirty="0"/>
              <a:t>Step 2</a:t>
            </a:r>
            <a:br>
              <a:rPr lang="en-US" sz="2200" dirty="0"/>
            </a:br>
            <a:r>
              <a:rPr lang="en-US" sz="2200" dirty="0"/>
              <a:t>List </a:t>
            </a:r>
            <a:r>
              <a:rPr lang="en-US" sz="2800" b="1" dirty="0"/>
              <a:t>A</a:t>
            </a:r>
            <a:r>
              <a:rPr lang="en-US" sz="2200" dirty="0"/>
              <a:t>lternatives</a:t>
            </a:r>
            <a:br>
              <a:rPr lang="en-US" sz="2200" dirty="0"/>
            </a:br>
            <a:endParaRPr lang="en-US" sz="2200" dirty="0"/>
          </a:p>
          <a:p>
            <a:pPr indent="-731520"/>
            <a:r>
              <a:rPr lang="en-US" sz="2200" cap="small" dirty="0"/>
              <a:t>Step 3</a:t>
            </a:r>
            <a:br>
              <a:rPr lang="en-US" sz="2200" dirty="0"/>
            </a:br>
            <a:r>
              <a:rPr lang="en-US" sz="2200" dirty="0"/>
              <a:t>Identify </a:t>
            </a:r>
            <a:r>
              <a:rPr lang="en-US" sz="2800" b="1" dirty="0"/>
              <a:t>C</a:t>
            </a:r>
            <a:r>
              <a:rPr lang="en-US" sz="2200" dirty="0"/>
              <a:t>riteria</a:t>
            </a:r>
            <a:br>
              <a:rPr lang="en-US" sz="2200" dirty="0"/>
            </a:br>
            <a:endParaRPr lang="en-US" sz="2200" dirty="0"/>
          </a:p>
          <a:p>
            <a:pPr indent="-731520"/>
            <a:r>
              <a:rPr lang="en-US" sz="2200" cap="small" dirty="0"/>
              <a:t>Step 4</a:t>
            </a:r>
            <a:br>
              <a:rPr lang="en-US" sz="2200" dirty="0"/>
            </a:br>
            <a:r>
              <a:rPr lang="en-US" sz="2800" b="1" dirty="0"/>
              <a:t>E</a:t>
            </a:r>
            <a:r>
              <a:rPr lang="en-US" sz="2200" dirty="0"/>
              <a:t>valuate the Alternatives</a:t>
            </a:r>
          </a:p>
          <a:p>
            <a:pPr indent="-731520"/>
            <a:endParaRPr lang="en-US" sz="2200" dirty="0"/>
          </a:p>
          <a:p>
            <a:pPr indent="-731520"/>
            <a:r>
              <a:rPr lang="en-US" sz="2200" cap="small" dirty="0"/>
              <a:t>Step 5</a:t>
            </a:r>
            <a:br>
              <a:rPr lang="en-US" sz="2200" dirty="0"/>
            </a:br>
            <a:r>
              <a:rPr lang="en-US" sz="2200" dirty="0"/>
              <a:t>Make a </a:t>
            </a:r>
            <a:r>
              <a:rPr lang="en-US" sz="2800" b="1" dirty="0"/>
              <a:t>D</a:t>
            </a:r>
            <a:r>
              <a:rPr lang="en-US" sz="2200" dirty="0"/>
              <a:t>ecision</a:t>
            </a:r>
            <a:br>
              <a:rPr lang="en-US" sz="2200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2862" y="784866"/>
            <a:ext cx="1425926" cy="1408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8738" y="819964"/>
            <a:ext cx="110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Criteria</a:t>
            </a:r>
          </a:p>
        </p:txBody>
      </p: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-120212" y="1322804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Alternatives</a:t>
            </a:r>
          </a:p>
        </p:txBody>
      </p:sp>
      <p:cxnSp>
        <p:nvCxnSpPr>
          <p:cNvPr id="26" name="Straight Arrow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8544" y="1936803"/>
            <a:ext cx="0" cy="182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3" idx="3"/>
          </p:cNvCxnSpPr>
          <p:nvPr/>
        </p:nvCxnSpPr>
        <p:spPr>
          <a:xfrm>
            <a:off x="1233256" y="973852"/>
            <a:ext cx="43993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ACF785-3D39-4440-B017-5834B3482F90}"/>
              </a:ext>
            </a:extLst>
          </p:cNvPr>
          <p:cNvSpPr txBox="1"/>
          <p:nvPr/>
        </p:nvSpPr>
        <p:spPr>
          <a:xfrm>
            <a:off x="1753301" y="1127741"/>
            <a:ext cx="130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than an hour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77BB41-1439-4B00-8700-E51D37DA5934}"/>
              </a:ext>
            </a:extLst>
          </p:cNvPr>
          <p:cNvSpPr txBox="1"/>
          <p:nvPr/>
        </p:nvSpPr>
        <p:spPr>
          <a:xfrm>
            <a:off x="3098183" y="1127740"/>
            <a:ext cx="130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than $45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F95DF-B5A8-47D1-859B-D965C23A133B}"/>
              </a:ext>
            </a:extLst>
          </p:cNvPr>
          <p:cNvSpPr txBox="1"/>
          <p:nvPr/>
        </p:nvSpPr>
        <p:spPr>
          <a:xfrm>
            <a:off x="4455826" y="1127741"/>
            <a:ext cx="130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Everyone happy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DF5B5F-D0B1-400B-85E5-AD39AE946E31}"/>
              </a:ext>
            </a:extLst>
          </p:cNvPr>
          <p:cNvSpPr txBox="1"/>
          <p:nvPr/>
        </p:nvSpPr>
        <p:spPr>
          <a:xfrm>
            <a:off x="5813469" y="1127739"/>
            <a:ext cx="134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8C26C4-3436-4F8F-9F20-CC5D6D62AC0D}"/>
              </a:ext>
            </a:extLst>
          </p:cNvPr>
          <p:cNvSpPr txBox="1">
            <a:spLocks/>
          </p:cNvSpPr>
          <p:nvPr/>
        </p:nvSpPr>
        <p:spPr>
          <a:xfrm>
            <a:off x="338048" y="2626577"/>
            <a:ext cx="130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B4C2D1-B829-4BF1-85A7-70EC0770BCEC}"/>
              </a:ext>
            </a:extLst>
          </p:cNvPr>
          <p:cNvSpPr txBox="1"/>
          <p:nvPr/>
        </p:nvSpPr>
        <p:spPr>
          <a:xfrm>
            <a:off x="338048" y="4034842"/>
            <a:ext cx="130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Pizza and wings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F17B1F-79D3-4AA9-8752-0C3B9647D6E2}"/>
              </a:ext>
            </a:extLst>
          </p:cNvPr>
          <p:cNvSpPr txBox="1"/>
          <p:nvPr/>
        </p:nvSpPr>
        <p:spPr>
          <a:xfrm>
            <a:off x="338048" y="5402011"/>
            <a:ext cx="130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784D5-2E4A-4BB3-9FF5-E42ED590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53301" y="2193131"/>
            <a:ext cx="130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–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89A9-8606-4F6D-A581-121F71CA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86970" y="2193131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61741F-BC19-4B56-ACD2-52E3DFE0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3418" y="2190842"/>
            <a:ext cx="130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AE6C2F-B80B-4463-B4E2-506612E00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07088" y="2213916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06F76C-E50F-4889-869B-8D204A10C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4395" y="2398581"/>
            <a:ext cx="135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71D785-4ADA-4E91-B531-3BB30A4B5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17964" y="3614057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4D0B0-A07E-42C3-82C0-5BA49109A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8878" y="3619344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62078C-1DB4-447B-A9A1-D53E0A35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39792" y="3614057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–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25DB09-E646-4166-A94D-BB67B05DB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00707" y="3614057"/>
            <a:ext cx="1357643" cy="119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–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2FC2B5-856D-49C0-BED1-A5B8E2F3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2863" y="3797578"/>
            <a:ext cx="135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59459E-8E52-46B2-B68D-7E88EE04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540" y="5034983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E84606-BABE-4642-A73F-15B98EBD8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80590" y="5018067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E87D72-FDF5-4BBA-A9C6-1DADAC0E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20640" y="5026525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E90677-565D-40A6-BDE9-A411CC06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60690" y="5019485"/>
            <a:ext cx="13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4CB123-1BCB-47F0-AEE7-F9D3E870B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5961" y="5219648"/>
            <a:ext cx="135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57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D8C-237E-A44A-B6E8-77B420952C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767" y="178041"/>
            <a:ext cx="10515600" cy="606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+mj-cs"/>
              </a:rPr>
              <a:t>Slide 4: PACED Pretzel Grid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81445"/>
              </p:ext>
            </p:extLst>
          </p:nvPr>
        </p:nvGraphicFramePr>
        <p:xfrm>
          <a:off x="302862" y="787155"/>
          <a:ext cx="8200371" cy="561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36">
                  <a:extLst>
                    <a:ext uri="{9D8B030D-6E8A-4147-A177-3AD203B41FA5}">
                      <a16:colId xmlns:a16="http://schemas.microsoft.com/office/drawing/2014/main" val="13141231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202792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014724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431038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5856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76441070"/>
                    </a:ext>
                  </a:extLst>
                </a:gridCol>
              </a:tblGrid>
              <a:tr h="1403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98974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60434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86548"/>
                  </a:ext>
                </a:extLst>
              </a:tr>
              <a:tr h="14034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7264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93621" y="784866"/>
            <a:ext cx="3110671" cy="56323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731520">
              <a:tabLst>
                <a:tab pos="974725" algn="l"/>
              </a:tabLst>
            </a:pPr>
            <a:r>
              <a:rPr lang="en-US" sz="2200" cap="small" dirty="0"/>
              <a:t>Step 1</a:t>
            </a:r>
            <a:br>
              <a:rPr lang="en-US" sz="2200" dirty="0"/>
            </a:br>
            <a:r>
              <a:rPr lang="en-US" sz="2200" dirty="0"/>
              <a:t>State the </a:t>
            </a:r>
            <a:r>
              <a:rPr lang="en-US" sz="2800" b="1" dirty="0"/>
              <a:t>P</a:t>
            </a:r>
            <a:r>
              <a:rPr lang="en-US" sz="2200" dirty="0"/>
              <a:t>roblem</a:t>
            </a:r>
          </a:p>
          <a:p>
            <a:pPr indent="-731520"/>
            <a:endParaRPr lang="en-US" sz="2200" dirty="0"/>
          </a:p>
          <a:p>
            <a:pPr indent="-731520"/>
            <a:r>
              <a:rPr lang="en-US" sz="2200" cap="small" dirty="0"/>
              <a:t>Step 2</a:t>
            </a:r>
            <a:br>
              <a:rPr lang="en-US" sz="2200" dirty="0"/>
            </a:br>
            <a:r>
              <a:rPr lang="en-US" sz="2200" dirty="0"/>
              <a:t>List </a:t>
            </a:r>
            <a:r>
              <a:rPr lang="en-US" sz="2800" b="1" dirty="0"/>
              <a:t>A</a:t>
            </a:r>
            <a:r>
              <a:rPr lang="en-US" sz="2200" dirty="0"/>
              <a:t>lternatives</a:t>
            </a:r>
            <a:br>
              <a:rPr lang="en-US" sz="2200" dirty="0"/>
            </a:br>
            <a:endParaRPr lang="en-US" sz="2200" dirty="0"/>
          </a:p>
          <a:p>
            <a:pPr indent="-731520"/>
            <a:r>
              <a:rPr lang="en-US" sz="2200" cap="small" dirty="0"/>
              <a:t>Step 3</a:t>
            </a:r>
            <a:br>
              <a:rPr lang="en-US" sz="2200" dirty="0"/>
            </a:br>
            <a:r>
              <a:rPr lang="en-US" sz="2200" dirty="0"/>
              <a:t>Identify </a:t>
            </a:r>
            <a:r>
              <a:rPr lang="en-US" sz="2800" b="1" dirty="0"/>
              <a:t>C</a:t>
            </a:r>
            <a:r>
              <a:rPr lang="en-US" sz="2200" dirty="0"/>
              <a:t>riteria</a:t>
            </a:r>
            <a:br>
              <a:rPr lang="en-US" sz="2200" dirty="0"/>
            </a:br>
            <a:endParaRPr lang="en-US" sz="2200" dirty="0"/>
          </a:p>
          <a:p>
            <a:pPr indent="-731520"/>
            <a:r>
              <a:rPr lang="en-US" sz="2200" cap="small" dirty="0"/>
              <a:t>Step 4</a:t>
            </a:r>
            <a:br>
              <a:rPr lang="en-US" sz="2200" dirty="0"/>
            </a:br>
            <a:r>
              <a:rPr lang="en-US" sz="2800" b="1" dirty="0"/>
              <a:t>E</a:t>
            </a:r>
            <a:r>
              <a:rPr lang="en-US" sz="2200" dirty="0"/>
              <a:t>valuate the Alternatives</a:t>
            </a:r>
          </a:p>
          <a:p>
            <a:pPr indent="-731520"/>
            <a:endParaRPr lang="en-US" sz="2200" dirty="0"/>
          </a:p>
          <a:p>
            <a:pPr indent="-731520"/>
            <a:r>
              <a:rPr lang="en-US" sz="2200" cap="small" dirty="0"/>
              <a:t>Step 5</a:t>
            </a:r>
            <a:br>
              <a:rPr lang="en-US" sz="2200" dirty="0"/>
            </a:br>
            <a:r>
              <a:rPr lang="en-US" sz="2200" dirty="0"/>
              <a:t>Make a </a:t>
            </a:r>
            <a:r>
              <a:rPr lang="en-US" sz="2800" b="1" dirty="0"/>
              <a:t>D</a:t>
            </a:r>
            <a:r>
              <a:rPr lang="en-US" sz="2200" dirty="0"/>
              <a:t>ecision</a:t>
            </a:r>
            <a:br>
              <a:rPr lang="en-US" sz="2200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2862" y="784866"/>
            <a:ext cx="1425926" cy="1408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8738" y="819964"/>
            <a:ext cx="110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Criteria</a:t>
            </a:r>
          </a:p>
        </p:txBody>
      </p: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-120212" y="1322804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Alternatives</a:t>
            </a:r>
          </a:p>
        </p:txBody>
      </p:sp>
      <p:cxnSp>
        <p:nvCxnSpPr>
          <p:cNvPr id="26" name="Straight Arrow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8544" y="1936803"/>
            <a:ext cx="0" cy="182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3" idx="3"/>
          </p:cNvCxnSpPr>
          <p:nvPr/>
        </p:nvCxnSpPr>
        <p:spPr>
          <a:xfrm>
            <a:off x="1233256" y="973852"/>
            <a:ext cx="43993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9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HNVKUVHTHR6Q-1297957993-11998</_dlc_DocId>
    <_dlc_DocIdUrl xmlns="b7db504c-0fbc-451d-87a5-be053ab2b035">
      <Url>https://frbprod1.sharepoint.com/sites/8H-SEAALs/ResearchPMO/econlowdown2/_layouts/15/DocIdRedir.aspx?ID=HNVKUVHTHR6Q-1297957993-11998</Url>
      <Description>HNVKUVHTHR6Q-1297957993-11998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BDAA4-2EB9-4B7A-839B-7EE3210F9D0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A01ECB6-36DC-4A35-8029-0A0AD97F5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b504c-0fbc-451d-87a5-be053ab2b035"/>
    <ds:schemaRef ds:uri="9dc92413-c097-4f39-b83c-a56d2fdc145d"/>
    <ds:schemaRef ds:uri="d64264fa-5603-4e4e-a2f4-32f4724a0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B24D76-CBC5-468A-B22B-20C5041DF8AF}">
  <ds:schemaRefs>
    <ds:schemaRef ds:uri="http://schemas.microsoft.com/office/infopath/2007/PartnerControls"/>
    <ds:schemaRef ds:uri="0a84864a-d371-4a71-bde3-948e3e19dc87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9648a2-4016-4297-a2ed-f21706a50546"/>
    <ds:schemaRef ds:uri="http://schemas.microsoft.com/office/2006/metadata/properties"/>
    <ds:schemaRef ds:uri="9dc92413-c097-4f39-b83c-a56d2fdc145d"/>
    <ds:schemaRef ds:uri="d64264fa-5603-4e4e-a2f4-32f4724a08c4"/>
    <ds:schemaRef ds:uri="b7db504c-0fbc-451d-87a5-be053ab2b035"/>
  </ds:schemaRefs>
</ds:datastoreItem>
</file>

<file path=customXml/itemProps4.xml><?xml version="1.0" encoding="utf-8"?>
<ds:datastoreItem xmlns:ds="http://schemas.openxmlformats.org/officeDocument/2006/customXml" ds:itemID="{34325448-A644-4878-A2B4-0CAFD11C5FD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263</Words>
  <Application>Microsoft Office PowerPoint</Application>
  <PresentationFormat>Widescreen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Office Theme</vt:lpstr>
      <vt:lpstr>PACED Pretzels</vt:lpstr>
      <vt:lpstr>Slide 1: Vocabulary</vt:lpstr>
      <vt:lpstr>Slide 2: The Robinsons’ Dinner Grid</vt:lpstr>
      <vt:lpstr>Slide 3: The Robinsons’ Dinner Grid (Completed)</vt:lpstr>
      <vt:lpstr>Slide 4: PACED Pretzel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Kaiman</cp:lastModifiedBy>
  <cp:revision>39</cp:revision>
  <cp:lastPrinted>2022-06-07T19:00:50Z</cp:lastPrinted>
  <dcterms:created xsi:type="dcterms:W3CDTF">2019-08-27T14:59:33Z</dcterms:created>
  <dcterms:modified xsi:type="dcterms:W3CDTF">2026-05-15T17:24:27Z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5ed4af79-c422-4f28-8c50-f5826772f475</vt:lpwstr>
  </property>
  <property fmtid="{D5CDD505-2E9C-101B-9397-08002B2CF9AE}" pid="3" name="ContentTypeId">
    <vt:lpwstr>0x0101006D523E7D315B7547931FA5FF60C4B2C4</vt:lpwstr>
  </property>
  <property fmtid="{D5CDD505-2E9C-101B-9397-08002B2CF9AE}" pid="4" name="MSIP_Label_65269c60-0483-4c57-9e8c-3779d6900235_Enabled">
    <vt:lpwstr>true</vt:lpwstr>
  </property>
  <property fmtid="{D5CDD505-2E9C-101B-9397-08002B2CF9AE}" pid="5" name="MSIP_Label_65269c60-0483-4c57-9e8c-3779d6900235_SetDate">
    <vt:lpwstr>2022-06-02T17:04:27Z</vt:lpwstr>
  </property>
  <property fmtid="{D5CDD505-2E9C-101B-9397-08002B2CF9AE}" pid="6" name="MSIP_Label_65269c60-0483-4c57-9e8c-3779d6900235_Method">
    <vt:lpwstr>Privileged</vt:lpwstr>
  </property>
  <property fmtid="{D5CDD505-2E9C-101B-9397-08002B2CF9AE}" pid="7" name="MSIP_Label_65269c60-0483-4c57-9e8c-3779d6900235_Name">
    <vt:lpwstr>65269c60-0483-4c57-9e8c-3779d6900235</vt:lpwstr>
  </property>
  <property fmtid="{D5CDD505-2E9C-101B-9397-08002B2CF9AE}" pid="8" name="MSIP_Label_65269c60-0483-4c57-9e8c-3779d6900235_SiteId">
    <vt:lpwstr>b397c653-5b19-463f-b9fc-af658ded9128</vt:lpwstr>
  </property>
  <property fmtid="{D5CDD505-2E9C-101B-9397-08002B2CF9AE}" pid="9" name="MSIP_Label_65269c60-0483-4c57-9e8c-3779d6900235_ActionId">
    <vt:lpwstr>d7a5eadb-64bb-4d72-bd91-a2e45f40e19f</vt:lpwstr>
  </property>
  <property fmtid="{D5CDD505-2E9C-101B-9397-08002B2CF9AE}" pid="10" name="MSIP_Label_65269c60-0483-4c57-9e8c-3779d6900235_ContentBits">
    <vt:lpwstr>0</vt:lpwstr>
  </property>
  <property fmtid="{D5CDD505-2E9C-101B-9397-08002B2CF9AE}" pid="11" name="MediaServiceImageTags">
    <vt:lpwstr/>
  </property>
  <property fmtid="{D5CDD505-2E9C-101B-9397-08002B2CF9AE}" pid="12" name="_dlc_DocIdItemGuid">
    <vt:lpwstr>d6f0f582-4cf5-4527-8870-c84b26c5c1db</vt:lpwstr>
  </property>
</Properties>
</file>