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docMetadata/LabelInfo.xml" ContentType="application/vnd.ms-office.classificationlabel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303" r:id="rId5"/>
    <p:sldId id="273" r:id="rId6"/>
    <p:sldId id="258" r:id="rId7"/>
    <p:sldId id="259" r:id="rId8"/>
    <p:sldId id="260" r:id="rId9"/>
    <p:sldId id="274" r:id="rId10"/>
    <p:sldId id="275" r:id="rId11"/>
    <p:sldId id="262" r:id="rId12"/>
    <p:sldId id="264" r:id="rId13"/>
    <p:sldId id="276" r:id="rId14"/>
    <p:sldId id="266" r:id="rId15"/>
    <p:sldId id="277" r:id="rId16"/>
    <p:sldId id="268" r:id="rId17"/>
    <p:sldId id="278" r:id="rId18"/>
    <p:sldId id="293" r:id="rId19"/>
    <p:sldId id="294" r:id="rId20"/>
    <p:sldId id="295" r:id="rId21"/>
    <p:sldId id="296" r:id="rId22"/>
    <p:sldId id="297" r:id="rId23"/>
    <p:sldId id="298" r:id="rId24"/>
    <p:sldId id="299" r:id="rId25"/>
    <p:sldId id="300" r:id="rId26"/>
    <p:sldId id="301" r:id="rId27"/>
    <p:sldId id="302" r:id="rId28"/>
    <p:sldId id="30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07391-69F5-445F-88BC-3494002686E0}" v="1" dt="2025-02-12T14:58:30.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snapToObjects="1">
      <p:cViewPr varScale="1">
        <p:scale>
          <a:sx n="78" d="100"/>
          <a:sy n="78" d="100"/>
        </p:scale>
        <p:origin x="120" y="480"/>
      </p:cViewPr>
      <p:guideLst/>
    </p:cSldViewPr>
  </p:slideViewPr>
  <p:outlineViewPr>
    <p:cViewPr>
      <p:scale>
        <a:sx n="33" d="100"/>
        <a:sy n="33" d="100"/>
      </p:scale>
      <p:origin x="0" y="-66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openxmlformats.org/officeDocument/2006/relationships/customXml" Target="../customXml/item4.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557B2-836E-6A42-AAD9-75CA58B924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Title Slide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1" name="Picture 10">
            <a:extLst>
              <a:ext uri="{FF2B5EF4-FFF2-40B4-BE49-F238E27FC236}">
                <a16:creationId xmlns:a16="http://schemas.microsoft.com/office/drawing/2014/main" id="{569FD27C-9B84-5345-9210-30540209E7D2}"/>
              </a:ext>
            </a:extLst>
          </p:cNvPr>
          <p:cNvPicPr>
            <a:picLocks noChangeAspect="1"/>
          </p:cNvPicPr>
          <p:nvPr userDrawn="1"/>
        </p:nvPicPr>
        <p:blipFill>
          <a:blip r:embed="rId3"/>
          <a:stretch>
            <a:fillRect/>
          </a:stretch>
        </p:blipFill>
        <p:spPr>
          <a:xfrm>
            <a:off x="353913" y="480141"/>
            <a:ext cx="3680957" cy="737888"/>
          </a:xfrm>
          <a:prstGeom prst="rect">
            <a:avLst/>
          </a:prstGeom>
        </p:spPr>
      </p:pic>
    </p:spTree>
    <p:extLst>
      <p:ext uri="{BB962C8B-B14F-4D97-AF65-F5344CB8AC3E}">
        <p14:creationId xmlns:p14="http://schemas.microsoft.com/office/powerpoint/2010/main" val="120070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BFC523-70C6-8E48-83E0-802F66F75AB2}"/>
              </a:ext>
            </a:extLst>
          </p:cNvPr>
          <p:cNvSpPr>
            <a:spLocks noGrp="1"/>
          </p:cNvSpPr>
          <p:nvPr>
            <p:ph type="pic" idx="1"/>
          </p:nvPr>
        </p:nvSpPr>
        <p:spPr>
          <a:xfrm>
            <a:off x="5611813" y="987425"/>
            <a:ext cx="574357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732364F2-4195-DD4F-B66F-ADFE0A7A091D}"/>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Rectangle 7">
            <a:extLst>
              <a:ext uri="{FF2B5EF4-FFF2-40B4-BE49-F238E27FC236}">
                <a16:creationId xmlns:a16="http://schemas.microsoft.com/office/drawing/2014/main" id="{49069B31-04DA-6743-9B7D-4DFAA54AFD6D}"/>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2FECC79-8310-3340-A847-B913E3F6CDC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0A78CB00-B11C-C948-AEB6-1A51A0E11C5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32137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Lt.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Section Title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a:extLst>
              <a:ext uri="{FF2B5EF4-FFF2-40B4-BE49-F238E27FC236}">
                <a16:creationId xmlns:a16="http://schemas.microsoft.com/office/drawing/2014/main" id="{7CA094F5-68DC-E049-9417-32C6E371590E}"/>
              </a:ext>
            </a:extLst>
          </p:cNvPr>
          <p:cNvPicPr>
            <a:picLocks noChangeAspect="1"/>
          </p:cNvPicPr>
          <p:nvPr userDrawn="1"/>
        </p:nvPicPr>
        <p:blipFill>
          <a:blip r:embed="rId2">
            <a:alphaModFix amt="12000"/>
          </a:blip>
          <a:stretch>
            <a:fillRect/>
          </a:stretch>
        </p:blipFill>
        <p:spPr>
          <a:xfrm>
            <a:off x="-219492" y="-731071"/>
            <a:ext cx="3636930" cy="3636930"/>
          </a:xfrm>
          <a:prstGeom prst="rect">
            <a:avLst/>
          </a:prstGeom>
        </p:spPr>
      </p:pic>
    </p:spTree>
    <p:extLst>
      <p:ext uri="{BB962C8B-B14F-4D97-AF65-F5344CB8AC3E}">
        <p14:creationId xmlns:p14="http://schemas.microsoft.com/office/powerpoint/2010/main" val="160582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9810-D3B6-CE46-9BE2-189EDF9BF831}"/>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E10631-E9EF-AA40-9612-879FB000FE0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63A36E-EC8F-4E4F-90AD-DF445F4B860B}"/>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35896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683E-F626-2945-B547-B0C3E5DCC6D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53D4BAF-894C-314B-AF99-655D8CB062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B8A59-7395-C347-AD6D-4EA5485EE5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A1A09CD-09B2-5D40-BEF8-27E48FC566CA}"/>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95874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45808-06F6-4245-968C-50231E481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7C96B88-8B52-3649-92BD-415E0007C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4D74F-5B22-624E-935D-7B670AC3C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B57B1-7570-904F-A848-5569ADD030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6F76C2-3ECD-DB4A-931E-8277847DE007}"/>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Title 1">
            <a:extLst>
              <a:ext uri="{FF2B5EF4-FFF2-40B4-BE49-F238E27FC236}">
                <a16:creationId xmlns:a16="http://schemas.microsoft.com/office/drawing/2014/main" id="{6E1753E2-441E-3944-8D69-9E73468E23D6}"/>
              </a:ext>
            </a:extLst>
          </p:cNvPr>
          <p:cNvSpPr>
            <a:spLocks noGrp="1"/>
          </p:cNvSpPr>
          <p:nvPr>
            <p:ph type="title"/>
          </p:nvPr>
        </p:nvSpPr>
        <p:spPr>
          <a:xfrm>
            <a:off x="838200" y="812734"/>
            <a:ext cx="10515600" cy="606825"/>
          </a:xfrm>
        </p:spPr>
        <p:txBody>
          <a:bodyPr/>
          <a:lstStyle/>
          <a:p>
            <a:r>
              <a:rPr lang="en-US" dirty="0"/>
              <a:t>Click to edit Master title style</a:t>
            </a:r>
          </a:p>
        </p:txBody>
      </p:sp>
    </p:spTree>
    <p:extLst>
      <p:ext uri="{BB962C8B-B14F-4D97-AF65-F5344CB8AC3E}">
        <p14:creationId xmlns:p14="http://schemas.microsoft.com/office/powerpoint/2010/main" val="116378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F48C-12DF-B140-9BDB-66BDE31820B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A07CBB4-0969-C645-870F-FD166A7826A3}"/>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148395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5047E-9044-6748-B90F-D0BF284F14DC}"/>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21518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113384"/>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3056409" y="2038930"/>
            <a:ext cx="6079183" cy="24191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architect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volputatem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a:t>
            </a:r>
          </a:p>
        </p:txBody>
      </p:sp>
      <p:sp>
        <p:nvSpPr>
          <p:cNvPr id="6" name="Subtitle 2">
            <a:extLst>
              <a:ext uri="{FF2B5EF4-FFF2-40B4-BE49-F238E27FC236}">
                <a16:creationId xmlns:a16="http://schemas.microsoft.com/office/drawing/2014/main" id="{A99B5F0B-803B-5240-9ABB-15B1F537BFB1}"/>
              </a:ext>
            </a:extLst>
          </p:cNvPr>
          <p:cNvSpPr txBox="1">
            <a:spLocks/>
          </p:cNvSpPr>
          <p:nvPr userDrawn="1"/>
        </p:nvSpPr>
        <p:spPr>
          <a:xfrm>
            <a:off x="2951304" y="5529992"/>
            <a:ext cx="6079183" cy="2935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p>
        </p:txBody>
      </p:sp>
      <p:sp>
        <p:nvSpPr>
          <p:cNvPr id="9" name="Text Placeholder 8">
            <a:extLst>
              <a:ext uri="{FF2B5EF4-FFF2-40B4-BE49-F238E27FC236}">
                <a16:creationId xmlns:a16="http://schemas.microsoft.com/office/drawing/2014/main" id="{D300E2E7-6C2A-3343-8E80-1F39056C2CB5}"/>
              </a:ext>
            </a:extLst>
          </p:cNvPr>
          <p:cNvSpPr>
            <a:spLocks noGrp="1"/>
          </p:cNvSpPr>
          <p:nvPr>
            <p:ph type="body" sz="quarter" idx="10" hasCustomPrompt="1"/>
          </p:nvPr>
        </p:nvSpPr>
        <p:spPr>
          <a:xfrm>
            <a:off x="3091263" y="4547338"/>
            <a:ext cx="6009474" cy="286232"/>
          </a:xfrm>
        </p:spPr>
        <p:txBody>
          <a:bodyPr>
            <a:spAutoFit/>
          </a:bodyPr>
          <a:lstStyle>
            <a:lvl1pPr marL="0" indent="0">
              <a:buNone/>
              <a:defRPr sz="1400">
                <a:solidFill>
                  <a:schemeClr val="bg1"/>
                </a:solidFill>
              </a:defRPr>
            </a:lvl1pPr>
          </a:lstStyle>
          <a:p>
            <a:pPr lvl="0"/>
            <a:r>
              <a:rPr lang="en-US" dirty="0"/>
              <a:t>ATTRIBUTION</a:t>
            </a:r>
          </a:p>
        </p:txBody>
      </p:sp>
      <p:sp>
        <p:nvSpPr>
          <p:cNvPr id="12" name="Text Placeholder 11">
            <a:extLst>
              <a:ext uri="{FF2B5EF4-FFF2-40B4-BE49-F238E27FC236}">
                <a16:creationId xmlns:a16="http://schemas.microsoft.com/office/drawing/2014/main" id="{13E29BD2-E4C5-094C-9946-EA5A171CCDD8}"/>
              </a:ext>
            </a:extLst>
          </p:cNvPr>
          <p:cNvSpPr>
            <a:spLocks noGrp="1"/>
          </p:cNvSpPr>
          <p:nvPr>
            <p:ph type="body" sz="quarter" idx="11" hasCustomPrompt="1"/>
          </p:nvPr>
        </p:nvSpPr>
        <p:spPr>
          <a:xfrm>
            <a:off x="3091657" y="4783810"/>
            <a:ext cx="6008687" cy="286232"/>
          </a:xfrm>
        </p:spPr>
        <p:txBody>
          <a:bodyPr>
            <a:spAutoFit/>
          </a:bodyPr>
          <a:lstStyle>
            <a:lvl1pPr marL="0" indent="0">
              <a:buNone/>
              <a:defRPr sz="1400">
                <a:solidFill>
                  <a:schemeClr val="bg1"/>
                </a:solidFill>
              </a:defRPr>
            </a:lvl1pPr>
          </a:lstStyle>
          <a:p>
            <a:pPr lvl="0"/>
            <a:r>
              <a:rPr lang="en-US" dirty="0"/>
              <a:t>Byline</a:t>
            </a:r>
          </a:p>
        </p:txBody>
      </p:sp>
      <p:sp>
        <p:nvSpPr>
          <p:cNvPr id="13" name="TextBox 12">
            <a:extLst>
              <a:ext uri="{FF2B5EF4-FFF2-40B4-BE49-F238E27FC236}">
                <a16:creationId xmlns:a16="http://schemas.microsoft.com/office/drawing/2014/main" id="{AB409FB3-7988-BF4A-80ED-88187A01D2B8}"/>
              </a:ext>
            </a:extLst>
          </p:cNvPr>
          <p:cNvSpPr txBox="1"/>
          <p:nvPr userDrawn="1"/>
        </p:nvSpPr>
        <p:spPr>
          <a:xfrm>
            <a:off x="2730924" y="1602188"/>
            <a:ext cx="416209" cy="1323439"/>
          </a:xfrm>
          <a:prstGeom prst="rect">
            <a:avLst/>
          </a:prstGeom>
          <a:noFill/>
        </p:spPr>
        <p:txBody>
          <a:bodyPr wrap="square" rtlCol="0">
            <a:spAutoFit/>
          </a:bodyPr>
          <a:lstStyle/>
          <a:p>
            <a:r>
              <a:rPr lang="en-US" sz="8000" dirty="0">
                <a:solidFill>
                  <a:schemeClr val="bg1">
                    <a:alpha val="12000"/>
                  </a:schemeClr>
                </a:solidFill>
                <a:latin typeface="Tw Cen MT" panose="020B0602020104020603" pitchFamily="34" charset="77"/>
              </a:rPr>
              <a:t>“</a:t>
            </a:r>
          </a:p>
        </p:txBody>
      </p:sp>
    </p:spTree>
    <p:extLst>
      <p:ext uri="{BB962C8B-B14F-4D97-AF65-F5344CB8AC3E}">
        <p14:creationId xmlns:p14="http://schemas.microsoft.com/office/powerpoint/2010/main" val="40107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1ED8FB-29FE-F648-9A74-07EEBF188565}"/>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173B0F-291D-CB44-BF96-F1B813907D5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FE6A93F-EC38-7B46-A69A-652414171EF9}"/>
              </a:ext>
            </a:extLst>
          </p:cNvPr>
          <p:cNvSpPr>
            <a:spLocks noGrp="1"/>
          </p:cNvSpPr>
          <p:nvPr>
            <p:ph idx="1"/>
          </p:nvPr>
        </p:nvSpPr>
        <p:spPr>
          <a:xfrm>
            <a:off x="5674875" y="987425"/>
            <a:ext cx="56805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CFADB0-FE25-8C49-BA7E-5F26D390C41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2F24A973-D631-AC49-9B92-F7C8BE3F9B77}"/>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94801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D54E5-FB22-1041-A9A5-D036494EC415}"/>
              </a:ext>
            </a:extLst>
          </p:cNvPr>
          <p:cNvSpPr>
            <a:spLocks noGrp="1"/>
          </p:cNvSpPr>
          <p:nvPr>
            <p:ph type="title"/>
          </p:nvPr>
        </p:nvSpPr>
        <p:spPr>
          <a:xfrm>
            <a:off x="838200" y="812734"/>
            <a:ext cx="10515600" cy="6068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FE9892-DDF6-6C4A-94D0-6FA4E2E9D3A3}"/>
              </a:ext>
            </a:extLst>
          </p:cNvPr>
          <p:cNvSpPr>
            <a:spLocks noGrp="1"/>
          </p:cNvSpPr>
          <p:nvPr>
            <p:ph type="body" idx="1"/>
          </p:nvPr>
        </p:nvSpPr>
        <p:spPr>
          <a:xfrm>
            <a:off x="838200" y="167713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721911-9919-0443-B8EB-96A54E2E8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w Cen MT" panose="020B0602020104020603" pitchFamily="34" charset="77"/>
              </a:defRPr>
            </a:lvl1pPr>
          </a:lstStyle>
          <a:p>
            <a:fld id="{1508D04E-6B7B-9F4E-8A1C-46AF2F32E5D8}" type="slidenum">
              <a:rPr lang="en-US" smtClean="0"/>
              <a:pPr/>
              <a:t>‹#›</a:t>
            </a:fld>
            <a:endParaRPr lang="en-US" dirty="0"/>
          </a:p>
        </p:txBody>
      </p:sp>
      <p:sp>
        <p:nvSpPr>
          <p:cNvPr id="13" name="Rectangle 12">
            <a:extLst>
              <a:ext uri="{FF2B5EF4-FFF2-40B4-BE49-F238E27FC236}">
                <a16:creationId xmlns:a16="http://schemas.microsoft.com/office/drawing/2014/main" id="{2198B47E-FE55-7F4E-9D1B-8B024B3506A8}"/>
              </a:ext>
            </a:extLst>
          </p:cNvPr>
          <p:cNvSpPr/>
          <p:nvPr userDrawn="1"/>
        </p:nvSpPr>
        <p:spPr>
          <a:xfrm>
            <a:off x="0" y="6721475"/>
            <a:ext cx="12192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77514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5" r:id="rId3"/>
    <p:sldLayoutId id="2147483652" r:id="rId4"/>
    <p:sldLayoutId id="2147483653" r:id="rId5"/>
    <p:sldLayoutId id="2147483654" r:id="rId6"/>
    <p:sldLayoutId id="2147483655" r:id="rId7"/>
    <p:sldLayoutId id="2147483660"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accent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E1B0382-B419-7E49-AAF9-0F1E6B8A68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FF9A55-4023-CF45-99C9-BF6ED54DF120}"/>
              </a:ext>
            </a:extLst>
          </p:cNvPr>
          <p:cNvSpPr>
            <a:spLocks noGrp="1"/>
          </p:cNvSpPr>
          <p:nvPr>
            <p:ph type="ctrTitle"/>
          </p:nvPr>
        </p:nvSpPr>
        <p:spPr>
          <a:xfrm>
            <a:off x="1289304" y="3429000"/>
            <a:ext cx="8921672" cy="1713305"/>
          </a:xfrm>
        </p:spPr>
        <p:txBody>
          <a:bodyPr anchor="b">
            <a:normAutofit/>
          </a:bodyPr>
          <a:lstStyle/>
          <a:p>
            <a:pPr algn="l"/>
            <a:r>
              <a:rPr lang="en-US" sz="8000" dirty="0"/>
              <a:t>PACED Pretzels</a:t>
            </a:r>
          </a:p>
        </p:txBody>
      </p:sp>
      <p:sp>
        <p:nvSpPr>
          <p:cNvPr id="3" name="Subtitle 2">
            <a:extLst>
              <a:ext uri="{FF2B5EF4-FFF2-40B4-BE49-F238E27FC236}">
                <a16:creationId xmlns:a16="http://schemas.microsoft.com/office/drawing/2014/main" id="{93A84E28-4EEE-0A48-9FFE-4EB1AF1871C2}"/>
              </a:ext>
            </a:extLst>
          </p:cNvPr>
          <p:cNvSpPr>
            <a:spLocks noGrp="1"/>
          </p:cNvSpPr>
          <p:nvPr>
            <p:ph type="subTitle" idx="1"/>
          </p:nvPr>
        </p:nvSpPr>
        <p:spPr>
          <a:xfrm>
            <a:off x="1289303" y="5142305"/>
            <a:ext cx="7321298" cy="753165"/>
          </a:xfrm>
        </p:spPr>
        <p:txBody>
          <a:bodyPr anchor="t">
            <a:normAutofit/>
          </a:bodyPr>
          <a:lstStyle/>
          <a:p>
            <a:pPr algn="l"/>
            <a:r>
              <a:rPr lang="en-US" dirty="0"/>
              <a:t>Slides</a:t>
            </a:r>
            <a:endParaRPr lang="en-US"/>
          </a:p>
        </p:txBody>
      </p:sp>
      <p:sp>
        <p:nvSpPr>
          <p:cNvPr id="6" name="TextBox 5">
            <a:extLst>
              <a:ext uri="{FF2B5EF4-FFF2-40B4-BE49-F238E27FC236}">
                <a16:creationId xmlns:a16="http://schemas.microsoft.com/office/drawing/2014/main" id="{E84D8C48-B3C9-BA1B-3CF5-5EA3992E94C4}"/>
              </a:ext>
            </a:extLst>
          </p:cNvPr>
          <p:cNvSpPr txBox="1"/>
          <p:nvPr/>
        </p:nvSpPr>
        <p:spPr>
          <a:xfrm>
            <a:off x="3255552" y="3335867"/>
            <a:ext cx="599503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You Earn When You Learn</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158861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08F5-A2D3-4ACD-A05A-EA9143470563}"/>
              </a:ext>
            </a:extLst>
          </p:cNvPr>
          <p:cNvSpPr>
            <a:spLocks noGrp="1"/>
          </p:cNvSpPr>
          <p:nvPr>
            <p:ph type="title"/>
          </p:nvPr>
        </p:nvSpPr>
        <p:spPr/>
        <p:txBody>
          <a:bodyPr>
            <a:normAutofit fontScale="90000"/>
          </a:bodyPr>
          <a:lstStyle/>
          <a:p>
            <a:r>
              <a:rPr lang="en-US" dirty="0"/>
              <a:t>Table</a:t>
            </a:r>
          </a:p>
        </p:txBody>
      </p:sp>
      <p:graphicFrame>
        <p:nvGraphicFramePr>
          <p:cNvPr id="4" name="Table 4">
            <a:extLst>
              <a:ext uri="{FF2B5EF4-FFF2-40B4-BE49-F238E27FC236}">
                <a16:creationId xmlns:a16="http://schemas.microsoft.com/office/drawing/2014/main" id="{6311FEAE-1608-4DF5-AD54-FE9F8B14FB80}"/>
              </a:ext>
            </a:extLst>
          </p:cNvPr>
          <p:cNvGraphicFramePr>
            <a:graphicFrameLocks noGrp="1"/>
          </p:cNvGraphicFramePr>
          <p:nvPr>
            <p:ph idx="1"/>
            <p:extLst>
              <p:ext uri="{D42A27DB-BD31-4B8C-83A1-F6EECF244321}">
                <p14:modId xmlns:p14="http://schemas.microsoft.com/office/powerpoint/2010/main" val="2731260096"/>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703868258"/>
                    </a:ext>
                  </a:extLst>
                </a:gridCol>
                <a:gridCol w="2103120">
                  <a:extLst>
                    <a:ext uri="{9D8B030D-6E8A-4147-A177-3AD203B41FA5}">
                      <a16:colId xmlns:a16="http://schemas.microsoft.com/office/drawing/2014/main" val="732401509"/>
                    </a:ext>
                  </a:extLst>
                </a:gridCol>
                <a:gridCol w="2103120">
                  <a:extLst>
                    <a:ext uri="{9D8B030D-6E8A-4147-A177-3AD203B41FA5}">
                      <a16:colId xmlns:a16="http://schemas.microsoft.com/office/drawing/2014/main" val="3925149626"/>
                    </a:ext>
                  </a:extLst>
                </a:gridCol>
                <a:gridCol w="2103120">
                  <a:extLst>
                    <a:ext uri="{9D8B030D-6E8A-4147-A177-3AD203B41FA5}">
                      <a16:colId xmlns:a16="http://schemas.microsoft.com/office/drawing/2014/main" val="2079585133"/>
                    </a:ext>
                  </a:extLst>
                </a:gridCol>
                <a:gridCol w="2103120">
                  <a:extLst>
                    <a:ext uri="{9D8B030D-6E8A-4147-A177-3AD203B41FA5}">
                      <a16:colId xmlns:a16="http://schemas.microsoft.com/office/drawing/2014/main" val="403375193"/>
                    </a:ext>
                  </a:extLst>
                </a:gridCol>
              </a:tblGrid>
              <a:tr h="370840">
                <a:tc>
                  <a:txBody>
                    <a:bodyPr/>
                    <a:lstStyle/>
                    <a:p>
                      <a:pPr algn="ctr"/>
                      <a:r>
                        <a:rPr lang="en-US" dirty="0">
                          <a:solidFill>
                            <a:schemeClr val="tx1"/>
                          </a:solidFill>
                          <a:latin typeface="Tw Cen MT" panose="020B0602020104020603" pitchFamily="34" charset="0"/>
                        </a:rPr>
                        <a:t>Time</a:t>
                      </a:r>
                    </a:p>
                  </a:txBody>
                  <a:tcPr/>
                </a:tc>
                <a:tc>
                  <a:txBody>
                    <a:bodyPr/>
                    <a:lstStyle/>
                    <a:p>
                      <a:pPr algn="ctr"/>
                      <a:r>
                        <a:rPr lang="en-US" dirty="0">
                          <a:solidFill>
                            <a:schemeClr val="tx1"/>
                          </a:solidFill>
                          <a:latin typeface="Tw Cen MT" panose="020B0602020104020603" pitchFamily="34" charset="0"/>
                        </a:rPr>
                        <a:t>Group 1</a:t>
                      </a:r>
                    </a:p>
                  </a:txBody>
                  <a:tcPr/>
                </a:tc>
                <a:tc>
                  <a:txBody>
                    <a:bodyPr/>
                    <a:lstStyle/>
                    <a:p>
                      <a:pPr algn="ctr"/>
                      <a:r>
                        <a:rPr lang="en-US" dirty="0">
                          <a:solidFill>
                            <a:schemeClr val="tx1"/>
                          </a:solidFill>
                          <a:latin typeface="Tw Cen MT" panose="020B0602020104020603" pitchFamily="34" charset="0"/>
                        </a:rPr>
                        <a:t>Group 2</a:t>
                      </a:r>
                    </a:p>
                  </a:txBody>
                  <a:tcPr/>
                </a:tc>
                <a:tc>
                  <a:txBody>
                    <a:bodyPr/>
                    <a:lstStyle/>
                    <a:p>
                      <a:pPr algn="ctr"/>
                      <a:r>
                        <a:rPr lang="en-US" dirty="0">
                          <a:solidFill>
                            <a:schemeClr val="tx1"/>
                          </a:solidFill>
                          <a:latin typeface="Tw Cen MT" panose="020B0602020104020603" pitchFamily="34" charset="0"/>
                        </a:rPr>
                        <a:t>Group 3</a:t>
                      </a:r>
                    </a:p>
                  </a:txBody>
                  <a:tcPr/>
                </a:tc>
                <a:tc>
                  <a:txBody>
                    <a:bodyPr/>
                    <a:lstStyle/>
                    <a:p>
                      <a:pPr algn="ctr"/>
                      <a:r>
                        <a:rPr lang="en-US" dirty="0">
                          <a:solidFill>
                            <a:schemeClr val="tx1"/>
                          </a:solidFill>
                          <a:latin typeface="Tw Cen MT" panose="020B0602020104020603" pitchFamily="34" charset="0"/>
                        </a:rPr>
                        <a:t>Group 4</a:t>
                      </a:r>
                    </a:p>
                  </a:txBody>
                  <a:tcPr/>
                </a:tc>
                <a:extLst>
                  <a:ext uri="{0D108BD9-81ED-4DB2-BD59-A6C34878D82A}">
                    <a16:rowId xmlns:a16="http://schemas.microsoft.com/office/drawing/2014/main" val="689209872"/>
                  </a:ext>
                </a:extLst>
              </a:tr>
              <a:tr h="370840">
                <a:tc>
                  <a:txBody>
                    <a:bodyPr/>
                    <a:lstStyle/>
                    <a:p>
                      <a:r>
                        <a:rPr lang="en-US" dirty="0">
                          <a:solidFill>
                            <a:schemeClr val="tx1"/>
                          </a:solidFill>
                          <a:latin typeface="Tw Cen MT" panose="020B0602020104020603" pitchFamily="34" charset="0"/>
                        </a:rPr>
                        <a:t>30 Seconds</a:t>
                      </a: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extLst>
                  <a:ext uri="{0D108BD9-81ED-4DB2-BD59-A6C34878D82A}">
                    <a16:rowId xmlns:a16="http://schemas.microsoft.com/office/drawing/2014/main" val="3492692003"/>
                  </a:ext>
                </a:extLst>
              </a:tr>
              <a:tr h="370840">
                <a:tc>
                  <a:txBody>
                    <a:bodyPr/>
                    <a:lstStyle/>
                    <a:p>
                      <a:r>
                        <a:rPr lang="en-US" dirty="0">
                          <a:solidFill>
                            <a:schemeClr val="tx1"/>
                          </a:solidFill>
                          <a:latin typeface="Tw Cen MT" panose="020B0602020104020603" pitchFamily="34" charset="0"/>
                        </a:rPr>
                        <a:t>60 Seconds</a:t>
                      </a: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extLst>
                  <a:ext uri="{0D108BD9-81ED-4DB2-BD59-A6C34878D82A}">
                    <a16:rowId xmlns:a16="http://schemas.microsoft.com/office/drawing/2014/main" val="2308506765"/>
                  </a:ext>
                </a:extLst>
              </a:tr>
              <a:tr h="370840">
                <a:tc>
                  <a:txBody>
                    <a:bodyPr/>
                    <a:lstStyle/>
                    <a:p>
                      <a:r>
                        <a:rPr lang="en-US" dirty="0">
                          <a:solidFill>
                            <a:schemeClr val="tx1"/>
                          </a:solidFill>
                          <a:latin typeface="Tw Cen MT" panose="020B0602020104020603" pitchFamily="34" charset="0"/>
                        </a:rPr>
                        <a:t>90 Seconds</a:t>
                      </a: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extLst>
                  <a:ext uri="{0D108BD9-81ED-4DB2-BD59-A6C34878D82A}">
                    <a16:rowId xmlns:a16="http://schemas.microsoft.com/office/drawing/2014/main" val="2178366951"/>
                  </a:ext>
                </a:extLst>
              </a:tr>
              <a:tr h="370840">
                <a:tc>
                  <a:txBody>
                    <a:bodyPr/>
                    <a:lstStyle/>
                    <a:p>
                      <a:r>
                        <a:rPr lang="en-US" dirty="0">
                          <a:solidFill>
                            <a:schemeClr val="tx1"/>
                          </a:solidFill>
                          <a:latin typeface="Tw Cen MT" panose="020B0602020104020603" pitchFamily="34" charset="0"/>
                        </a:rPr>
                        <a:t>120 Seconds</a:t>
                      </a: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extLst>
                  <a:ext uri="{0D108BD9-81ED-4DB2-BD59-A6C34878D82A}">
                    <a16:rowId xmlns:a16="http://schemas.microsoft.com/office/drawing/2014/main" val="2906792587"/>
                  </a:ext>
                </a:extLst>
              </a:tr>
            </a:tbl>
          </a:graphicData>
        </a:graphic>
      </p:graphicFrame>
    </p:spTree>
    <p:extLst>
      <p:ext uri="{BB962C8B-B14F-4D97-AF65-F5344CB8AC3E}">
        <p14:creationId xmlns:p14="http://schemas.microsoft.com/office/powerpoint/2010/main" val="269517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2902-F8D7-4E77-8BEE-3AADFFA6E565}"/>
              </a:ext>
            </a:extLst>
          </p:cNvPr>
          <p:cNvSpPr>
            <a:spLocks noGrp="1"/>
          </p:cNvSpPr>
          <p:nvPr>
            <p:ph type="title"/>
          </p:nvPr>
        </p:nvSpPr>
        <p:spPr/>
        <p:txBody>
          <a:bodyPr>
            <a:normAutofit fontScale="90000"/>
          </a:bodyPr>
          <a:lstStyle/>
          <a:p>
            <a:r>
              <a:rPr lang="en-US" dirty="0"/>
              <a:t>Vocabulary </a:t>
            </a:r>
          </a:p>
        </p:txBody>
      </p:sp>
      <p:sp>
        <p:nvSpPr>
          <p:cNvPr id="3" name="Content Placeholder 2">
            <a:extLst>
              <a:ext uri="{FF2B5EF4-FFF2-40B4-BE49-F238E27FC236}">
                <a16:creationId xmlns:a16="http://schemas.microsoft.com/office/drawing/2014/main" id="{D3FD1522-9ADC-479E-8845-1F3A6419C992}"/>
              </a:ext>
            </a:extLst>
          </p:cNvPr>
          <p:cNvSpPr>
            <a:spLocks noGrp="1"/>
          </p:cNvSpPr>
          <p:nvPr>
            <p:ph idx="1"/>
          </p:nvPr>
        </p:nvSpPr>
        <p:spPr/>
        <p:txBody>
          <a:bodyPr>
            <a:normAutofit/>
          </a:bodyPr>
          <a:lstStyle/>
          <a:p>
            <a:r>
              <a:rPr lang="en-US" sz="2800" b="1" dirty="0">
                <a:solidFill>
                  <a:srgbClr val="38523C"/>
                </a:solidFill>
                <a:latin typeface="Tw Cen MT" panose="020B0602020104020603" pitchFamily="34" charset="0"/>
                <a:cs typeface="Arial" panose="020B0604020202020204" pitchFamily="34" charset="0"/>
              </a:rPr>
              <a:t>Constraints </a:t>
            </a:r>
            <a:r>
              <a:rPr lang="en-US" sz="2800" dirty="0">
                <a:latin typeface="Tw Cen MT" panose="020B0602020104020603" pitchFamily="34" charset="0"/>
                <a:cs typeface="Arial" panose="020B0604020202020204" pitchFamily="34" charset="0"/>
              </a:rPr>
              <a:t>– S</a:t>
            </a:r>
            <a:r>
              <a:rPr lang="en-US" dirty="0"/>
              <a:t>omething that limits or restricts a person</a:t>
            </a:r>
            <a:r>
              <a:rPr lang="en-US" sz="2800" dirty="0">
                <a:latin typeface="Tw Cen MT" panose="020B0602020104020603" pitchFamily="34" charset="0"/>
                <a:cs typeface="Arial" panose="020B0604020202020204" pitchFamily="34" charset="0"/>
              </a:rPr>
              <a:t>.</a:t>
            </a:r>
            <a:endParaRPr lang="en-US" b="1" dirty="0">
              <a:solidFill>
                <a:srgbClr val="38523C"/>
              </a:solidFill>
              <a:latin typeface="Tw Cen MT" panose="020B0602020104020603" pitchFamily="34" charset="0"/>
              <a:cs typeface="Arial" panose="020B0604020202020204" pitchFamily="34" charset="0"/>
            </a:endParaRPr>
          </a:p>
          <a:p>
            <a:endParaRPr lang="en-US" sz="2800" b="1" dirty="0">
              <a:solidFill>
                <a:srgbClr val="38523C"/>
              </a:solidFill>
              <a:latin typeface="Tw Cen MT" panose="020B0602020104020603" pitchFamily="34" charset="0"/>
              <a:cs typeface="Arial" panose="020B0604020202020204" pitchFamily="34" charset="0"/>
            </a:endParaRPr>
          </a:p>
          <a:p>
            <a:r>
              <a:rPr lang="en-US" sz="2800" b="1" dirty="0">
                <a:solidFill>
                  <a:srgbClr val="38523C"/>
                </a:solidFill>
                <a:latin typeface="Tw Cen MT" panose="020B0602020104020603" pitchFamily="34" charset="0"/>
                <a:cs typeface="Arial" panose="020B0604020202020204" pitchFamily="34" charset="0"/>
              </a:rPr>
              <a:t>Human capital</a:t>
            </a:r>
            <a:r>
              <a:rPr lang="en-US" sz="2800" dirty="0">
                <a:solidFill>
                  <a:srgbClr val="38523C"/>
                </a:solidFill>
                <a:latin typeface="Tw Cen MT" panose="020B0602020104020603" pitchFamily="34" charset="0"/>
                <a:cs typeface="Arial" panose="020B0604020202020204" pitchFamily="34" charset="0"/>
              </a:rPr>
              <a:t> </a:t>
            </a:r>
            <a:r>
              <a:rPr lang="en-US" sz="2800" dirty="0">
                <a:latin typeface="Tw Cen MT" panose="020B0602020104020603" pitchFamily="34" charset="0"/>
                <a:cs typeface="Arial" panose="020B0604020202020204" pitchFamily="34" charset="0"/>
              </a:rPr>
              <a:t>– The knowledge and skills that people obtain through education, experience, and training.</a:t>
            </a:r>
          </a:p>
          <a:p>
            <a:endParaRPr lang="en-US" sz="2800" b="1" dirty="0">
              <a:latin typeface="Tw Cen MT" panose="020B0602020104020603" pitchFamily="34" charset="0"/>
              <a:cs typeface="Arial" panose="020B0604020202020204" pitchFamily="34" charset="0"/>
            </a:endParaRPr>
          </a:p>
          <a:p>
            <a:r>
              <a:rPr lang="en-US" sz="2800" b="1" dirty="0">
                <a:solidFill>
                  <a:srgbClr val="38523C"/>
                </a:solidFill>
                <a:latin typeface="Tw Cen MT" panose="020B0602020104020603" pitchFamily="34" charset="0"/>
                <a:cs typeface="Arial" panose="020B0604020202020204" pitchFamily="34" charset="0"/>
              </a:rPr>
              <a:t>Investment in human capital </a:t>
            </a:r>
            <a:r>
              <a:rPr lang="en-US" sz="2800" dirty="0">
                <a:latin typeface="Tw Cen MT" panose="020B0602020104020603" pitchFamily="34" charset="0"/>
                <a:cs typeface="Arial" panose="020B0604020202020204" pitchFamily="34" charset="0"/>
              </a:rPr>
              <a:t>– The efforts people put forth to acquire and improve human capital. These efforts include education, experience, and training.</a:t>
            </a:r>
          </a:p>
          <a:p>
            <a:endParaRPr lang="en-US" dirty="0"/>
          </a:p>
        </p:txBody>
      </p:sp>
    </p:spTree>
    <p:extLst>
      <p:ext uri="{BB962C8B-B14F-4D97-AF65-F5344CB8AC3E}">
        <p14:creationId xmlns:p14="http://schemas.microsoft.com/office/powerpoint/2010/main" val="371283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486BB-53EA-4174-8047-428A0F1A69D9}"/>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What</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are</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examples</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of</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human</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capital</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you</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possess—that</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is,</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the</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knowledge</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and</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skills</a:t>
            </a:r>
            <a:r>
              <a:rPr kumimoji="0" lang="en-US" sz="2800" b="0" i="0" u="none" strike="noStrike" kern="1200" cap="none" spc="-5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2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that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you</a:t>
            </a:r>
            <a:r>
              <a:rPr kumimoji="0" lang="en-US" sz="2800" b="0" i="0" u="none" strike="noStrike" kern="1200" cap="none" spc="-7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have</a:t>
            </a:r>
            <a:r>
              <a:rPr kumimoji="0" lang="en-US" sz="2800" b="0" i="0" u="none" strike="noStrike" kern="1200" cap="none" spc="-7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now</a:t>
            </a:r>
            <a:r>
              <a:rPr kumimoji="0" lang="en-US" sz="2800" b="0" i="0" u="none" strike="noStrike" kern="1200" cap="none" spc="-7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from</a:t>
            </a:r>
            <a:r>
              <a:rPr kumimoji="0" lang="en-US" sz="2800" b="0" i="0" u="none" strike="noStrike" kern="1200" cap="none" spc="-7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your</a:t>
            </a:r>
            <a:r>
              <a:rPr kumimoji="0" lang="en-US" sz="2800" b="0" i="0" u="none" strike="noStrike" kern="1200" cap="none" spc="-7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education,</a:t>
            </a:r>
            <a:r>
              <a:rPr kumimoji="0" lang="en-US" sz="2800" b="0" i="0" u="none" strike="noStrike" kern="1200" cap="none" spc="-7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experience,</a:t>
            </a:r>
            <a:r>
              <a:rPr kumimoji="0" lang="en-US" sz="2800" b="0" i="0" u="none" strike="noStrike" kern="1200" cap="none" spc="-7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and</a:t>
            </a:r>
            <a:r>
              <a:rPr kumimoji="0" lang="en-US" sz="2800" b="0" i="0" u="none" strike="noStrike" kern="1200" cap="none" spc="-7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 </a:t>
            </a:r>
            <a:r>
              <a:rPr kumimoji="0" lang="en-US" sz="2800" b="0" i="0" u="none" strike="noStrike" kern="1200" cap="none" spc="-3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training?</a:t>
            </a:r>
            <a:endParaRPr kumimoji="0" lang="en-US" sz="2800" b="0" i="0" u="none" strike="noStrike" kern="1200" cap="none" spc="0" normalizeH="0" baseline="0" noProof="0" dirty="0">
              <a:ln>
                <a:noFill/>
              </a:ln>
              <a:solidFill>
                <a:schemeClr val="tx1"/>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88379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F870-1E18-423B-96E0-5016A2DB37F1}"/>
              </a:ext>
            </a:extLst>
          </p:cNvPr>
          <p:cNvSpPr>
            <a:spLocks noGrp="1"/>
          </p:cNvSpPr>
          <p:nvPr>
            <p:ph type="title"/>
          </p:nvPr>
        </p:nvSpPr>
        <p:spPr/>
        <p:txBody>
          <a:bodyPr>
            <a:normAutofit fontScale="90000"/>
          </a:bodyPr>
          <a:lstStyle/>
          <a:p>
            <a:r>
              <a:rPr lang="en-US" dirty="0"/>
              <a:t>You Earn When You Learn</a:t>
            </a:r>
          </a:p>
        </p:txBody>
      </p:sp>
      <p:sp>
        <p:nvSpPr>
          <p:cNvPr id="3" name="Content Placeholder 2">
            <a:extLst>
              <a:ext uri="{FF2B5EF4-FFF2-40B4-BE49-F238E27FC236}">
                <a16:creationId xmlns:a16="http://schemas.microsoft.com/office/drawing/2014/main" id="{B849741F-D7ED-419B-8AA4-22986C349248}"/>
              </a:ext>
            </a:extLst>
          </p:cNvPr>
          <p:cNvSpPr>
            <a:spLocks noGrp="1"/>
          </p:cNvSpPr>
          <p:nvPr>
            <p:ph idx="1"/>
          </p:nvPr>
        </p:nvSpPr>
        <p:spPr/>
        <p:txBody>
          <a:bodyPr/>
          <a:lstStyle/>
          <a:p>
            <a:pPr marL="0" indent="0">
              <a:buNone/>
            </a:pPr>
            <a:r>
              <a:rPr lang="en-US" sz="2800" dirty="0">
                <a:latin typeface="Tw Cen MT" panose="020B0602020104020603" pitchFamily="34" charset="0"/>
                <a:cs typeface="Arial" panose="020B0604020202020204" pitchFamily="34" charset="0"/>
              </a:rPr>
              <a:t>What investments have you made, or will you make to develop and maintain your human capital? </a:t>
            </a:r>
          </a:p>
          <a:p>
            <a:endParaRPr lang="en-US" dirty="0"/>
          </a:p>
        </p:txBody>
      </p:sp>
    </p:spTree>
    <p:extLst>
      <p:ext uri="{BB962C8B-B14F-4D97-AF65-F5344CB8AC3E}">
        <p14:creationId xmlns:p14="http://schemas.microsoft.com/office/powerpoint/2010/main" val="193801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88D74-5625-4560-BE55-1F0B1ABDA355}"/>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0"/>
                <a:ea typeface="+mn-ea"/>
                <a:cs typeface="Arial" panose="020B0604020202020204" pitchFamily="34" charset="0"/>
              </a:rPr>
              <a:t>If you want to own your own business in the future, what human capital might you need?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71710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31755-6E61-CDA2-E8BB-6DDE80273F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B8B45-0104-92B9-E3A4-B1B6AABCDC74}"/>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What investments might you make to develop this human capital? </a:t>
            </a:r>
          </a:p>
        </p:txBody>
      </p:sp>
    </p:spTree>
    <p:extLst>
      <p:ext uri="{BB962C8B-B14F-4D97-AF65-F5344CB8AC3E}">
        <p14:creationId xmlns:p14="http://schemas.microsoft.com/office/powerpoint/2010/main" val="200110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15A7-F3B0-B9E4-4A58-FAECFF3B17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C5BFE-6F55-58C8-972D-2608961D24D3}"/>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How do investments in human capital benefit people? </a:t>
            </a:r>
          </a:p>
        </p:txBody>
      </p:sp>
    </p:spTree>
    <p:extLst>
      <p:ext uri="{BB962C8B-B14F-4D97-AF65-F5344CB8AC3E}">
        <p14:creationId xmlns:p14="http://schemas.microsoft.com/office/powerpoint/2010/main" val="1593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5F076-601E-CF77-2C6A-C9B7BB6AF56C}"/>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A constraint is something that limits or restricts a person.</a:t>
            </a:r>
          </a:p>
        </p:txBody>
      </p:sp>
    </p:spTree>
    <p:extLst>
      <p:ext uri="{BB962C8B-B14F-4D97-AF65-F5344CB8AC3E}">
        <p14:creationId xmlns:p14="http://schemas.microsoft.com/office/powerpoint/2010/main" val="258022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3C1A3-1DF1-3DCD-AB04-E1C4B806297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5ED58-137F-B18E-15C0-1C0DE567B2D6}"/>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Being able to sit at a desk/table to produce name tents was a constraint.  </a:t>
            </a:r>
          </a:p>
        </p:txBody>
      </p:sp>
    </p:spTree>
    <p:extLst>
      <p:ext uri="{BB962C8B-B14F-4D97-AF65-F5344CB8AC3E}">
        <p14:creationId xmlns:p14="http://schemas.microsoft.com/office/powerpoint/2010/main" val="379143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C1578-0064-DF68-481C-D5A263CA69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2F9777-E44A-EB91-6A5D-E8330561DC0B}"/>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Human capital is the knowledge and skills that people obtain through education, experience, and training. </a:t>
            </a:r>
          </a:p>
        </p:txBody>
      </p:sp>
    </p:spTree>
    <p:extLst>
      <p:ext uri="{BB962C8B-B14F-4D97-AF65-F5344CB8AC3E}">
        <p14:creationId xmlns:p14="http://schemas.microsoft.com/office/powerpoint/2010/main" val="345875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F4C5-5D3F-460A-9BC3-05CE29D964ED}"/>
              </a:ext>
            </a:extLst>
          </p:cNvPr>
          <p:cNvSpPr>
            <a:spLocks noGrp="1"/>
          </p:cNvSpPr>
          <p:nvPr>
            <p:ph type="title"/>
          </p:nvPr>
        </p:nvSpPr>
        <p:spPr/>
        <p:txBody>
          <a:bodyPr>
            <a:normAutofit fontScale="90000"/>
          </a:bodyPr>
          <a:lstStyle/>
          <a:p>
            <a:r>
              <a:rPr lang="en-US" b="1" dirty="0">
                <a:solidFill>
                  <a:srgbClr val="38523C"/>
                </a:solidFill>
                <a:latin typeface="Tw Cen MT" panose="020B0602020104020603" pitchFamily="34" charset="0"/>
                <a:cs typeface="Arial" panose="020B0604020202020204" pitchFamily="34" charset="0"/>
              </a:rPr>
              <a:t>Instructions for Producing Name Tents (pt. 1)</a:t>
            </a:r>
          </a:p>
        </p:txBody>
      </p:sp>
      <p:sp>
        <p:nvSpPr>
          <p:cNvPr id="3" name="Content Placeholder 2">
            <a:extLst>
              <a:ext uri="{FF2B5EF4-FFF2-40B4-BE49-F238E27FC236}">
                <a16:creationId xmlns:a16="http://schemas.microsoft.com/office/drawing/2014/main" id="{EB9C443E-6100-45C0-AA7D-6212D4001884}"/>
              </a:ext>
            </a:extLst>
          </p:cNvPr>
          <p:cNvSpPr>
            <a:spLocks noGrp="1"/>
          </p:cNvSpPr>
          <p:nvPr>
            <p:ph idx="1"/>
          </p:nvPr>
        </p:nvSpPr>
        <p:spPr/>
        <p:txBody>
          <a:bodyPr/>
          <a:lstStyle/>
          <a:p>
            <a:endParaRPr lang="en-US" sz="1000" b="1" dirty="0">
              <a:latin typeface="Tw Cen MT" panose="020B0602020104020603"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Tw Cen MT" panose="020B0602020104020603" pitchFamily="34" charset="0"/>
                <a:cs typeface="Arial" panose="020B0604020202020204" pitchFamily="34" charset="0"/>
              </a:rPr>
              <a:t>Fold the sheet of construction paper in half, shorter edges (</a:t>
            </a:r>
            <a:r>
              <a:rPr lang="en-US" dirty="0">
                <a:solidFill>
                  <a:srgbClr val="000000"/>
                </a:solidFill>
                <a:latin typeface="Tw Cen MT" panose="020B0602020104020603" pitchFamily="34" charset="0"/>
                <a:cs typeface="Arial" panose="020B0604020202020204" pitchFamily="34" charset="0"/>
              </a:rPr>
              <a:t>9</a:t>
            </a:r>
            <a:r>
              <a:rPr lang="en-US" sz="2800" dirty="0">
                <a:solidFill>
                  <a:srgbClr val="000000"/>
                </a:solidFill>
                <a:latin typeface="Tw Cen MT" panose="020B0602020104020603" pitchFamily="34" charset="0"/>
                <a:cs typeface="Arial" panose="020B0604020202020204" pitchFamily="34" charset="0"/>
              </a:rPr>
              <a:t>") together. Crease the center fold. The folded paper should measure  </a:t>
            </a:r>
            <a:r>
              <a:rPr lang="en-US" dirty="0">
                <a:solidFill>
                  <a:srgbClr val="000000"/>
                </a:solidFill>
                <a:latin typeface="Tw Cen MT" panose="020B0602020104020603" pitchFamily="34" charset="0"/>
                <a:cs typeface="Arial" panose="020B0604020202020204" pitchFamily="34" charset="0"/>
              </a:rPr>
              <a:t>9</a:t>
            </a:r>
            <a:r>
              <a:rPr lang="en-US" sz="2800" dirty="0">
                <a:solidFill>
                  <a:srgbClr val="000000"/>
                </a:solidFill>
                <a:latin typeface="Tw Cen MT" panose="020B0602020104020603" pitchFamily="34" charset="0"/>
                <a:cs typeface="Arial" panose="020B0604020202020204" pitchFamily="34" charset="0"/>
              </a:rPr>
              <a:t>" x </a:t>
            </a:r>
            <a:r>
              <a:rPr lang="en-US" dirty="0">
                <a:solidFill>
                  <a:srgbClr val="000000"/>
                </a:solidFill>
                <a:latin typeface="Tw Cen MT" panose="020B0602020104020603" pitchFamily="34" charset="0"/>
                <a:cs typeface="Arial" panose="020B0604020202020204" pitchFamily="34" charset="0"/>
              </a:rPr>
              <a:t>6</a:t>
            </a:r>
            <a:r>
              <a:rPr lang="en-US" sz="2800" dirty="0">
                <a:solidFill>
                  <a:srgbClr val="000000"/>
                </a:solidFill>
                <a:latin typeface="Tw Cen MT" panose="020B0602020104020603"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20254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CB21D-3D4C-E13F-82DB-AD5F768A25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39F2FA-11C1-82FC-C7C4-4BE318F71BC9}"/>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Only adults have human capital. </a:t>
            </a:r>
          </a:p>
        </p:txBody>
      </p:sp>
    </p:spTree>
    <p:extLst>
      <p:ext uri="{BB962C8B-B14F-4D97-AF65-F5344CB8AC3E}">
        <p14:creationId xmlns:p14="http://schemas.microsoft.com/office/powerpoint/2010/main" val="1561203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0EC6-4C85-4C87-67F5-36D5345227D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A6153-F60A-72AE-DF6A-53F12A2142B0}"/>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Reading, playing an instrument, drawing, and being able to add and subtract are examples of human capital. </a:t>
            </a:r>
          </a:p>
        </p:txBody>
      </p:sp>
    </p:spTree>
    <p:extLst>
      <p:ext uri="{BB962C8B-B14F-4D97-AF65-F5344CB8AC3E}">
        <p14:creationId xmlns:p14="http://schemas.microsoft.com/office/powerpoint/2010/main" val="33355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8B46D-AA81-9031-9169-C67C8B18591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31A783-CC90-3645-A8EA-B57F0C89EAE3}"/>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Investment in human capital is the efforts people put forth to acquire and improve human capital. </a:t>
            </a:r>
          </a:p>
        </p:txBody>
      </p:sp>
    </p:spTree>
    <p:extLst>
      <p:ext uri="{BB962C8B-B14F-4D97-AF65-F5344CB8AC3E}">
        <p14:creationId xmlns:p14="http://schemas.microsoft.com/office/powerpoint/2010/main" val="2240484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3E59-571F-5DEA-91E6-A2B829287E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ECB2B-6806-D51F-D6B0-656E6E719313}"/>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Tw Cen MT" panose="020B0602020104020603" pitchFamily="34" charset="77"/>
                <a:ea typeface="+mn-ea"/>
                <a:cs typeface="+mn-cs"/>
              </a:rPr>
              <a:t>People can only invest in human capital by going to school. </a:t>
            </a:r>
          </a:p>
        </p:txBody>
      </p:sp>
    </p:spTree>
    <p:extLst>
      <p:ext uri="{BB962C8B-B14F-4D97-AF65-F5344CB8AC3E}">
        <p14:creationId xmlns:p14="http://schemas.microsoft.com/office/powerpoint/2010/main" val="159091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E7DED8-5983-8A2F-646B-464EE120018C}"/>
              </a:ext>
            </a:extLst>
          </p:cNvPr>
          <p:cNvSpPr>
            <a:spLocks noGrp="1"/>
          </p:cNvSpPr>
          <p:nvPr>
            <p:ph type="title" idx="4294967295"/>
          </p:nvPr>
        </p:nvSpPr>
        <p:spPr>
          <a:xfrm>
            <a:off x="838200" y="1676400"/>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1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Investment in human capital benefits people because it </a:t>
            </a:r>
            <a:r>
              <a:rPr kumimoji="0" lang="en-US" sz="2800" b="0" i="0" u="none" strike="noStrike" kern="1200" cap="none" spc="0" normalizeH="0" baseline="0" noProof="0" dirty="0">
                <a:ln>
                  <a:noFill/>
                </a:ln>
                <a:solidFill>
                  <a:srgbClr val="231F20"/>
                </a:solidFill>
                <a:effectLst/>
                <a:uLnTx/>
                <a:uFillTx/>
                <a:latin typeface="Tw Cen MT" panose="020B0602020104020603" pitchFamily="34" charset="0"/>
                <a:ea typeface="Arial" panose="020B0604020202020204" pitchFamily="34" charset="0"/>
                <a:cs typeface="+mn-cs"/>
              </a:rPr>
              <a:t>reduces constraints, makes it easier for them to get jobs and earn income, and allows them to have more success.</a:t>
            </a:r>
            <a:endParaRPr kumimoji="0" lang="en-US" sz="2800" b="0" i="0" u="none" strike="noStrike" kern="1200" cap="none" spc="0" normalizeH="0" baseline="0" noProof="0" dirty="0">
              <a:ln>
                <a:noFill/>
              </a:ln>
              <a:solidFill>
                <a:schemeClr val="tx1"/>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1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2FE7F0-2316-1106-5E41-5E2249141DE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935172-ED42-D62F-0834-2CA8615FD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FCC16C3-24A1-26EA-6AFD-A41598B11B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DD44AE91-D0C8-118D-BAFC-8BFDE147C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C94FAEE-4224-87E8-BA48-D7D0C4AA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26BD485-EB26-1498-1BF0-42F6741E9CAE}"/>
              </a:ext>
            </a:extLst>
          </p:cNvPr>
          <p:cNvSpPr txBox="1">
            <a:spLocks noGrp="1"/>
          </p:cNvSpPr>
          <p:nvPr>
            <p:ph type="title" idx="4294967295"/>
          </p:nvPr>
        </p:nvSpPr>
        <p:spPr>
          <a:xfrm>
            <a:off x="3255552" y="3335867"/>
            <a:ext cx="5995039" cy="144655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You Earn When You Learn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rPr>
              <a:t>Lesson</a:t>
            </a:r>
          </a:p>
        </p:txBody>
      </p:sp>
    </p:spTree>
    <p:extLst>
      <p:ext uri="{BB962C8B-B14F-4D97-AF65-F5344CB8AC3E}">
        <p14:creationId xmlns:p14="http://schemas.microsoft.com/office/powerpoint/2010/main" val="144272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0DD8-A2B7-4270-BE0B-A249FC4E2D8B}"/>
              </a:ext>
            </a:extLst>
          </p:cNvPr>
          <p:cNvSpPr>
            <a:spLocks noGrp="1"/>
          </p:cNvSpPr>
          <p:nvPr>
            <p:ph type="title"/>
          </p:nvPr>
        </p:nvSpPr>
        <p:spPr/>
        <p:txBody>
          <a:bodyPr>
            <a:normAutofit fontScale="90000"/>
          </a:bodyPr>
          <a:lstStyle/>
          <a:p>
            <a:r>
              <a:rPr lang="en-US" b="1" dirty="0">
                <a:solidFill>
                  <a:srgbClr val="38523C"/>
                </a:solidFill>
                <a:latin typeface="Tw Cen MT" panose="020B0602020104020603" pitchFamily="34" charset="0"/>
                <a:cs typeface="Arial" panose="020B0604020202020204" pitchFamily="34" charset="0"/>
              </a:rPr>
              <a:t>Instructions for Producing Name Tents (pt. 2)</a:t>
            </a:r>
          </a:p>
        </p:txBody>
      </p:sp>
      <p:sp>
        <p:nvSpPr>
          <p:cNvPr id="3" name="Content Placeholder 2">
            <a:extLst>
              <a:ext uri="{FF2B5EF4-FFF2-40B4-BE49-F238E27FC236}">
                <a16:creationId xmlns:a16="http://schemas.microsoft.com/office/drawing/2014/main" id="{6A4ED7DF-89DE-4D33-9154-ED19B0265BCE}"/>
              </a:ext>
            </a:extLst>
          </p:cNvPr>
          <p:cNvSpPr>
            <a:spLocks noGrp="1"/>
          </p:cNvSpPr>
          <p:nvPr>
            <p:ph idx="1"/>
          </p:nvPr>
        </p:nvSpPr>
        <p:spPr/>
        <p:txBody>
          <a:bodyPr>
            <a:normAutofit/>
          </a:bodyPr>
          <a:lstStyle/>
          <a:p>
            <a:endParaRPr lang="en-US" sz="1000" b="1" dirty="0">
              <a:latin typeface="Tw Cen MT" panose="020B0602020104020603"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Open the paper to </a:t>
            </a:r>
            <a:r>
              <a:rPr lang="en-US" dirty="0">
                <a:solidFill>
                  <a:srgbClr val="000000"/>
                </a:solidFill>
                <a:latin typeface="Tw Cen MT" panose="020B0602020104020603" pitchFamily="34" charset="0"/>
              </a:rPr>
              <a:t>9</a:t>
            </a:r>
            <a:r>
              <a:rPr lang="en-US" sz="2800" dirty="0">
                <a:solidFill>
                  <a:srgbClr val="000000"/>
                </a:solidFill>
                <a:latin typeface="Tw Cen MT" panose="020B0602020104020603" pitchFamily="34" charset="0"/>
              </a:rPr>
              <a:t>" x 12".</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Fold the bottom </a:t>
            </a:r>
            <a:r>
              <a:rPr lang="en-US" dirty="0">
                <a:solidFill>
                  <a:srgbClr val="000000"/>
                </a:solidFill>
                <a:latin typeface="Tw Cen MT" panose="020B0602020104020603" pitchFamily="34" charset="0"/>
              </a:rPr>
              <a:t>9</a:t>
            </a:r>
            <a:r>
              <a:rPr lang="en-US" sz="2800" dirty="0">
                <a:solidFill>
                  <a:srgbClr val="000000"/>
                </a:solidFill>
                <a:latin typeface="Tw Cen MT" panose="020B0602020104020603" pitchFamily="34" charset="0"/>
              </a:rPr>
              <a:t>" edge to the middle crease. Crease the fold.</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Open the paper to </a:t>
            </a:r>
            <a:r>
              <a:rPr lang="en-US" dirty="0">
                <a:solidFill>
                  <a:srgbClr val="000000"/>
                </a:solidFill>
                <a:latin typeface="Tw Cen MT" panose="020B0602020104020603" pitchFamily="34" charset="0"/>
              </a:rPr>
              <a:t>9</a:t>
            </a:r>
            <a:r>
              <a:rPr lang="en-US" sz="2800" dirty="0">
                <a:solidFill>
                  <a:srgbClr val="000000"/>
                </a:solidFill>
                <a:latin typeface="Tw Cen MT" panose="020B0602020104020603" pitchFamily="34" charset="0"/>
              </a:rPr>
              <a:t>" x 12".</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Fold the top </a:t>
            </a:r>
            <a:r>
              <a:rPr lang="en-US" dirty="0">
                <a:solidFill>
                  <a:srgbClr val="000000"/>
                </a:solidFill>
                <a:latin typeface="Tw Cen MT" panose="020B0602020104020603" pitchFamily="34" charset="0"/>
              </a:rPr>
              <a:t>9</a:t>
            </a:r>
            <a:r>
              <a:rPr lang="en-US" sz="2800" dirty="0">
                <a:solidFill>
                  <a:srgbClr val="000000"/>
                </a:solidFill>
                <a:latin typeface="Tw Cen MT" panose="020B0602020104020603" pitchFamily="34" charset="0"/>
              </a:rPr>
              <a:t>" edge to the middle crease. Crease the fold.</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The paper should now have four sections each measuring approximately </a:t>
            </a:r>
            <a:r>
              <a:rPr lang="en-US" dirty="0">
                <a:solidFill>
                  <a:srgbClr val="000000"/>
                </a:solidFill>
                <a:latin typeface="Tw Cen MT" panose="020B0602020104020603" pitchFamily="34" charset="0"/>
              </a:rPr>
              <a:t>3</a:t>
            </a:r>
            <a:r>
              <a:rPr lang="en-US" sz="2800" dirty="0">
                <a:solidFill>
                  <a:srgbClr val="000000"/>
                </a:solidFill>
                <a:latin typeface="Tw Cen MT" panose="020B0602020104020603" pitchFamily="34" charset="0"/>
              </a:rPr>
              <a:t>" x </a:t>
            </a:r>
            <a:r>
              <a:rPr lang="en-US" dirty="0">
                <a:solidFill>
                  <a:srgbClr val="000000"/>
                </a:solidFill>
                <a:latin typeface="Tw Cen MT" panose="020B0602020104020603" pitchFamily="34" charset="0"/>
              </a:rPr>
              <a:t>9</a:t>
            </a:r>
            <a:r>
              <a:rPr lang="en-US" sz="2800" dirty="0">
                <a:solidFill>
                  <a:srgbClr val="000000"/>
                </a:solidFill>
                <a:latin typeface="Tw Cen MT" panose="020B0602020104020603" pitchFamily="34" charset="0"/>
              </a:rPr>
              <a:t>".</a:t>
            </a:r>
          </a:p>
          <a:p>
            <a:pPr marL="0" indent="0">
              <a:buNone/>
            </a:pPr>
            <a:endParaRPr lang="en-US" dirty="0"/>
          </a:p>
        </p:txBody>
      </p:sp>
    </p:spTree>
    <p:extLst>
      <p:ext uri="{BB962C8B-B14F-4D97-AF65-F5344CB8AC3E}">
        <p14:creationId xmlns:p14="http://schemas.microsoft.com/office/powerpoint/2010/main" val="409150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73CE-6FEC-4F9D-9DFC-56FA13C6DE3E}"/>
              </a:ext>
            </a:extLst>
          </p:cNvPr>
          <p:cNvSpPr>
            <a:spLocks noGrp="1"/>
          </p:cNvSpPr>
          <p:nvPr>
            <p:ph type="title"/>
          </p:nvPr>
        </p:nvSpPr>
        <p:spPr/>
        <p:txBody>
          <a:bodyPr>
            <a:normAutofit fontScale="90000"/>
          </a:bodyPr>
          <a:lstStyle/>
          <a:p>
            <a:r>
              <a:rPr lang="en-US" b="1" dirty="0">
                <a:solidFill>
                  <a:srgbClr val="38523C"/>
                </a:solidFill>
                <a:latin typeface="Tw Cen MT" panose="020B0602020104020603" pitchFamily="34" charset="0"/>
                <a:cs typeface="Arial" panose="020B0604020202020204" pitchFamily="34" charset="0"/>
              </a:rPr>
              <a:t>Instructions for Producing Name Tents (pt. 3)</a:t>
            </a:r>
          </a:p>
        </p:txBody>
      </p:sp>
      <p:sp>
        <p:nvSpPr>
          <p:cNvPr id="3" name="Content Placeholder 2">
            <a:extLst>
              <a:ext uri="{FF2B5EF4-FFF2-40B4-BE49-F238E27FC236}">
                <a16:creationId xmlns:a16="http://schemas.microsoft.com/office/drawing/2014/main" id="{0EF2D8A5-A684-4A3D-83B0-5D175F8981ED}"/>
              </a:ext>
            </a:extLst>
          </p:cNvPr>
          <p:cNvSpPr>
            <a:spLocks noGrp="1"/>
          </p:cNvSpPr>
          <p:nvPr>
            <p:ph idx="1"/>
          </p:nvPr>
        </p:nvSpPr>
        <p:spPr/>
        <p:txBody>
          <a:bodyPr>
            <a:normAutofit/>
          </a:bodyPr>
          <a:lstStyle/>
          <a:p>
            <a:endParaRPr lang="en-US" sz="1000" dirty="0">
              <a:solidFill>
                <a:srgbClr val="000000"/>
              </a:solidFill>
              <a:latin typeface="Tw Cen MT" panose="020B0602020104020603" pitchFamily="34" charset="0"/>
            </a:endParaRP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Starting from one end of the paper, count down three rectangles. Print your first name in large letters in the rectangle.</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Turn the paper upside down. Again, count down three rectangles and print your first name in large letters in the rectangle.</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Fold the paper to create a tent with your name displayed on both sides.</a:t>
            </a:r>
          </a:p>
          <a:p>
            <a:pPr marL="0" indent="0">
              <a:buNone/>
            </a:pPr>
            <a:endParaRPr lang="en-US" dirty="0"/>
          </a:p>
        </p:txBody>
      </p:sp>
    </p:spTree>
    <p:extLst>
      <p:ext uri="{BB962C8B-B14F-4D97-AF65-F5344CB8AC3E}">
        <p14:creationId xmlns:p14="http://schemas.microsoft.com/office/powerpoint/2010/main" val="44428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BCF4-D3CE-44F3-AAF5-C3728C502206}"/>
              </a:ext>
            </a:extLst>
          </p:cNvPr>
          <p:cNvSpPr>
            <a:spLocks noGrp="1"/>
          </p:cNvSpPr>
          <p:nvPr>
            <p:ph type="title"/>
          </p:nvPr>
        </p:nvSpPr>
        <p:spPr/>
        <p:txBody>
          <a:bodyPr>
            <a:normAutofit fontScale="90000"/>
          </a:bodyPr>
          <a:lstStyle/>
          <a:p>
            <a:r>
              <a:rPr lang="en-US" b="1" dirty="0">
                <a:solidFill>
                  <a:srgbClr val="38523C"/>
                </a:solidFill>
                <a:latin typeface="Tw Cen MT" panose="020B0602020104020603" pitchFamily="34" charset="0"/>
              </a:rPr>
              <a:t>Group 1 Rules</a:t>
            </a:r>
          </a:p>
        </p:txBody>
      </p:sp>
      <p:sp>
        <p:nvSpPr>
          <p:cNvPr id="3" name="Content Placeholder 2">
            <a:extLst>
              <a:ext uri="{FF2B5EF4-FFF2-40B4-BE49-F238E27FC236}">
                <a16:creationId xmlns:a16="http://schemas.microsoft.com/office/drawing/2014/main" id="{225540BB-FDE5-4E5C-B8B8-983F2FBD6DF6}"/>
              </a:ext>
            </a:extLst>
          </p:cNvPr>
          <p:cNvSpPr>
            <a:spLocks noGrp="1"/>
          </p:cNvSpPr>
          <p:nvPr>
            <p:ph idx="1"/>
          </p:nvPr>
        </p:nvSpPr>
        <p:spPr/>
        <p:txBody>
          <a:bodyPr/>
          <a:lstStyle/>
          <a:p>
            <a:endParaRPr lang="en-US" sz="1000" b="1" dirty="0">
              <a:solidFill>
                <a:srgbClr val="000000"/>
              </a:solidFill>
              <a:latin typeface="Tw Cen MT" panose="020B0602020104020603" pitchFamily="34" charset="0"/>
              <a:cs typeface="Arial" panose="020B0604020202020204" pitchFamily="34" charset="0"/>
            </a:endParaRPr>
          </a:p>
          <a:p>
            <a:r>
              <a:rPr lang="en-US" sz="2800" dirty="0">
                <a:solidFill>
                  <a:srgbClr val="000000"/>
                </a:solidFill>
                <a:latin typeface="Tw Cen MT" panose="020B0602020104020603" pitchFamily="34" charset="0"/>
              </a:rPr>
              <a:t>Each of you will remain seated to produce your own name tent, using only one hand, your nondominant hand—that is, the hand with which you do not write— to produce the name tent. You must keep your dominant hand behind your back. You may not assist one another.</a:t>
            </a:r>
          </a:p>
          <a:p>
            <a:endParaRPr lang="en-US" dirty="0"/>
          </a:p>
        </p:txBody>
      </p:sp>
    </p:spTree>
    <p:extLst>
      <p:ext uri="{BB962C8B-B14F-4D97-AF65-F5344CB8AC3E}">
        <p14:creationId xmlns:p14="http://schemas.microsoft.com/office/powerpoint/2010/main" val="304003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42F6-6587-4B5E-A83E-4BFBB23DA8E3}"/>
              </a:ext>
            </a:extLst>
          </p:cNvPr>
          <p:cNvSpPr>
            <a:spLocks noGrp="1"/>
          </p:cNvSpPr>
          <p:nvPr>
            <p:ph type="title"/>
          </p:nvPr>
        </p:nvSpPr>
        <p:spPr/>
        <p:txBody>
          <a:bodyPr>
            <a:normAutofit fontScale="90000"/>
          </a:bodyPr>
          <a:lstStyle/>
          <a:p>
            <a:r>
              <a:rPr lang="en-US" b="1" dirty="0">
                <a:solidFill>
                  <a:srgbClr val="38523C"/>
                </a:solidFill>
                <a:latin typeface="Tw Cen MT" panose="020B0602020104020603" pitchFamily="34" charset="0"/>
              </a:rPr>
              <a:t>Group 2 Rules</a:t>
            </a:r>
          </a:p>
        </p:txBody>
      </p:sp>
      <p:sp>
        <p:nvSpPr>
          <p:cNvPr id="3" name="Content Placeholder 2">
            <a:extLst>
              <a:ext uri="{FF2B5EF4-FFF2-40B4-BE49-F238E27FC236}">
                <a16:creationId xmlns:a16="http://schemas.microsoft.com/office/drawing/2014/main" id="{B728D7AF-9419-495C-B642-566E294F878A}"/>
              </a:ext>
            </a:extLst>
          </p:cNvPr>
          <p:cNvSpPr>
            <a:spLocks noGrp="1"/>
          </p:cNvSpPr>
          <p:nvPr>
            <p:ph idx="1"/>
          </p:nvPr>
        </p:nvSpPr>
        <p:spPr/>
        <p:txBody>
          <a:bodyPr/>
          <a:lstStyle/>
          <a:p>
            <a:endParaRPr lang="en-US" sz="1000" b="1" dirty="0">
              <a:solidFill>
                <a:srgbClr val="000000"/>
              </a:solidFill>
              <a:latin typeface="Tw Cen MT" panose="020B0602020104020603" pitchFamily="34" charset="0"/>
              <a:cs typeface="Arial" panose="020B0604020202020204" pitchFamily="34" charset="0"/>
            </a:endParaRPr>
          </a:p>
          <a:p>
            <a:r>
              <a:rPr lang="en-US" sz="2800" dirty="0">
                <a:solidFill>
                  <a:srgbClr val="000000"/>
                </a:solidFill>
                <a:latin typeface="Tw Cen MT" panose="020B0602020104020603" pitchFamily="34" charset="0"/>
              </a:rPr>
              <a:t>Each of you will remain seated to produce your own name tent, using only one hand, your dominant hand—that is, the hand with which you write—to produce the name tent. You must keep your nondominant hand behind your back. You may not assist one another.</a:t>
            </a:r>
          </a:p>
          <a:p>
            <a:endParaRPr lang="en-US" dirty="0"/>
          </a:p>
        </p:txBody>
      </p:sp>
    </p:spTree>
    <p:extLst>
      <p:ext uri="{BB962C8B-B14F-4D97-AF65-F5344CB8AC3E}">
        <p14:creationId xmlns:p14="http://schemas.microsoft.com/office/powerpoint/2010/main" val="375996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9652-C21F-42AA-8F3E-EAEFCFB99F32}"/>
              </a:ext>
            </a:extLst>
          </p:cNvPr>
          <p:cNvSpPr>
            <a:spLocks noGrp="1"/>
          </p:cNvSpPr>
          <p:nvPr>
            <p:ph type="title"/>
          </p:nvPr>
        </p:nvSpPr>
        <p:spPr/>
        <p:txBody>
          <a:bodyPr>
            <a:normAutofit fontScale="90000"/>
          </a:bodyPr>
          <a:lstStyle/>
          <a:p>
            <a:r>
              <a:rPr lang="en-US" b="1" dirty="0">
                <a:solidFill>
                  <a:srgbClr val="38523C"/>
                </a:solidFill>
                <a:latin typeface="Tw Cen MT" panose="020B0602020104020603" pitchFamily="34" charset="0"/>
              </a:rPr>
              <a:t>Group 3 Rules</a:t>
            </a:r>
          </a:p>
        </p:txBody>
      </p:sp>
      <p:sp>
        <p:nvSpPr>
          <p:cNvPr id="3" name="Content Placeholder 2">
            <a:extLst>
              <a:ext uri="{FF2B5EF4-FFF2-40B4-BE49-F238E27FC236}">
                <a16:creationId xmlns:a16="http://schemas.microsoft.com/office/drawing/2014/main" id="{57F50995-946E-42AF-AF42-40B15BCD62C3}"/>
              </a:ext>
            </a:extLst>
          </p:cNvPr>
          <p:cNvSpPr>
            <a:spLocks noGrp="1"/>
          </p:cNvSpPr>
          <p:nvPr>
            <p:ph idx="1"/>
          </p:nvPr>
        </p:nvSpPr>
        <p:spPr/>
        <p:txBody>
          <a:bodyPr/>
          <a:lstStyle/>
          <a:p>
            <a:endParaRPr lang="en-US" sz="1000" b="1" dirty="0">
              <a:solidFill>
                <a:srgbClr val="000000"/>
              </a:solidFill>
              <a:latin typeface="Tw Cen MT" panose="020B0602020104020603" pitchFamily="34" charset="0"/>
              <a:cs typeface="Arial" panose="020B0604020202020204" pitchFamily="34" charset="0"/>
            </a:endParaRPr>
          </a:p>
          <a:p>
            <a:r>
              <a:rPr lang="en-US" sz="2800" dirty="0">
                <a:solidFill>
                  <a:srgbClr val="000000"/>
                </a:solidFill>
                <a:latin typeface="Tw Cen MT" panose="020B0602020104020603" pitchFamily="34" charset="0"/>
              </a:rPr>
              <a:t>Each of you will remain seated to produce your own name tent, using both hands. You may not assist one another.</a:t>
            </a:r>
          </a:p>
          <a:p>
            <a:pPr marL="0" indent="0">
              <a:buNone/>
            </a:pPr>
            <a:endParaRPr lang="en-US" dirty="0"/>
          </a:p>
        </p:txBody>
      </p:sp>
    </p:spTree>
    <p:extLst>
      <p:ext uri="{BB962C8B-B14F-4D97-AF65-F5344CB8AC3E}">
        <p14:creationId xmlns:p14="http://schemas.microsoft.com/office/powerpoint/2010/main" val="23799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AE07-E7A2-40D5-A9CD-44397B2B449C}"/>
              </a:ext>
            </a:extLst>
          </p:cNvPr>
          <p:cNvSpPr>
            <a:spLocks noGrp="1"/>
          </p:cNvSpPr>
          <p:nvPr>
            <p:ph type="title"/>
          </p:nvPr>
        </p:nvSpPr>
        <p:spPr/>
        <p:txBody>
          <a:bodyPr>
            <a:normAutofit fontScale="90000"/>
          </a:bodyPr>
          <a:lstStyle/>
          <a:p>
            <a:r>
              <a:rPr lang="en-US" b="1" dirty="0">
                <a:solidFill>
                  <a:srgbClr val="38523C"/>
                </a:solidFill>
                <a:latin typeface="Tw Cen MT" panose="020B0602020104020603" pitchFamily="34" charset="0"/>
              </a:rPr>
              <a:t>Group 4 Rules</a:t>
            </a:r>
          </a:p>
        </p:txBody>
      </p:sp>
      <p:sp>
        <p:nvSpPr>
          <p:cNvPr id="3" name="Content Placeholder 2">
            <a:extLst>
              <a:ext uri="{FF2B5EF4-FFF2-40B4-BE49-F238E27FC236}">
                <a16:creationId xmlns:a16="http://schemas.microsoft.com/office/drawing/2014/main" id="{289B9261-28E2-4605-BFD9-FAAB69CA7919}"/>
              </a:ext>
            </a:extLst>
          </p:cNvPr>
          <p:cNvSpPr>
            <a:spLocks noGrp="1"/>
          </p:cNvSpPr>
          <p:nvPr>
            <p:ph idx="1"/>
          </p:nvPr>
        </p:nvSpPr>
        <p:spPr/>
        <p:txBody>
          <a:bodyPr/>
          <a:lstStyle/>
          <a:p>
            <a:endParaRPr lang="en-US" sz="1000" b="1" dirty="0">
              <a:solidFill>
                <a:srgbClr val="000000"/>
              </a:solidFill>
              <a:latin typeface="Tw Cen MT" panose="020B0602020104020603" pitchFamily="34" charset="0"/>
              <a:cs typeface="Arial" panose="020B0604020202020204" pitchFamily="34" charset="0"/>
            </a:endParaRPr>
          </a:p>
          <a:p>
            <a:r>
              <a:rPr lang="en-US" sz="2800" dirty="0">
                <a:solidFill>
                  <a:srgbClr val="000000"/>
                </a:solidFill>
                <a:latin typeface="Tw Cen MT" panose="020B0602020104020603" pitchFamily="34" charset="0"/>
              </a:rPr>
              <a:t>Each of you will produce your own name tent while standing and using only one hand—your nondominant hand—to produce the name tent. You must keep your dominant hand behind your back. You may not use the desk, table, floor, walls, or chair. You may not assist one another.</a:t>
            </a:r>
          </a:p>
          <a:p>
            <a:endParaRPr lang="en-US" dirty="0"/>
          </a:p>
        </p:txBody>
      </p:sp>
    </p:spTree>
    <p:extLst>
      <p:ext uri="{BB962C8B-B14F-4D97-AF65-F5344CB8AC3E}">
        <p14:creationId xmlns:p14="http://schemas.microsoft.com/office/powerpoint/2010/main" val="81483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ADAD-9A03-4035-8C37-CAB2A5472A51}"/>
              </a:ext>
            </a:extLst>
          </p:cNvPr>
          <p:cNvSpPr>
            <a:spLocks noGrp="1"/>
          </p:cNvSpPr>
          <p:nvPr>
            <p:ph type="title"/>
          </p:nvPr>
        </p:nvSpPr>
        <p:spPr/>
        <p:txBody>
          <a:bodyPr>
            <a:normAutofit fontScale="90000"/>
          </a:bodyPr>
          <a:lstStyle/>
          <a:p>
            <a:r>
              <a:rPr lang="en-US" b="1" dirty="0">
                <a:solidFill>
                  <a:srgbClr val="38523C"/>
                </a:solidFill>
                <a:latin typeface="Arial - 26"/>
              </a:rPr>
              <a:t>General Rules</a:t>
            </a:r>
          </a:p>
        </p:txBody>
      </p:sp>
      <p:sp>
        <p:nvSpPr>
          <p:cNvPr id="3" name="Content Placeholder 2">
            <a:extLst>
              <a:ext uri="{FF2B5EF4-FFF2-40B4-BE49-F238E27FC236}">
                <a16:creationId xmlns:a16="http://schemas.microsoft.com/office/drawing/2014/main" id="{0A18B235-C83F-47F4-80BB-1A72984BA579}"/>
              </a:ext>
            </a:extLst>
          </p:cNvPr>
          <p:cNvSpPr>
            <a:spLocks noGrp="1"/>
          </p:cNvSpPr>
          <p:nvPr>
            <p:ph idx="1"/>
          </p:nvPr>
        </p:nvSpPr>
        <p:spPr/>
        <p:txBody>
          <a:bodyPr/>
          <a:lstStyle/>
          <a:p>
            <a:endParaRPr lang="en-US" sz="1000" b="1" dirty="0">
              <a:solidFill>
                <a:srgbClr val="000000"/>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None of the groups may begin producing name tents until the class is told to begin.</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When you finish folding your name tent, raise your hand.</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You will be timed and will have a maximum of two minutes to make your name tent.</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None of you may help one another produce name tents in any way.</a:t>
            </a:r>
          </a:p>
          <a:p>
            <a:endParaRPr lang="en-US" dirty="0"/>
          </a:p>
        </p:txBody>
      </p:sp>
    </p:spTree>
    <p:extLst>
      <p:ext uri="{BB962C8B-B14F-4D97-AF65-F5344CB8AC3E}">
        <p14:creationId xmlns:p14="http://schemas.microsoft.com/office/powerpoint/2010/main" val="204075629"/>
      </p:ext>
    </p:extLst>
  </p:cSld>
  <p:clrMapOvr>
    <a:masterClrMapping/>
  </p:clrMapOvr>
</p:sld>
</file>

<file path=ppt/theme/theme1.xml><?xml version="1.0" encoding="utf-8"?>
<a:theme xmlns:a="http://schemas.openxmlformats.org/drawingml/2006/main" name="Office Theme">
  <a:themeElements>
    <a:clrScheme name="FREF">
      <a:dk1>
        <a:srgbClr val="000000"/>
      </a:dk1>
      <a:lt1>
        <a:srgbClr val="FFFFFF"/>
      </a:lt1>
      <a:dk2>
        <a:srgbClr val="44546A"/>
      </a:dk2>
      <a:lt2>
        <a:srgbClr val="E7E6E6"/>
      </a:lt2>
      <a:accent1>
        <a:srgbClr val="69C3D1"/>
      </a:accent1>
      <a:accent2>
        <a:srgbClr val="5795CD"/>
      </a:accent2>
      <a:accent3>
        <a:srgbClr val="383C49"/>
      </a:accent3>
      <a:accent4>
        <a:srgbClr val="382C4E"/>
      </a:accent4>
      <a:accent5>
        <a:srgbClr val="7C61A5"/>
      </a:accent5>
      <a:accent6>
        <a:srgbClr val="C8C8C8"/>
      </a:accent6>
      <a:hlink>
        <a:srgbClr val="7C61A5"/>
      </a:hlink>
      <a:folHlink>
        <a:srgbClr val="7C61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23E7D315B7547931FA5FF60C4B2C4" ma:contentTypeVersion="15" ma:contentTypeDescription="Create a new document." ma:contentTypeScope="" ma:versionID="693f117edcdba418f789b99ee6ce6a36">
  <xsd:schema xmlns:xsd="http://www.w3.org/2001/XMLSchema" xmlns:xs="http://www.w3.org/2001/XMLSchema" xmlns:p="http://schemas.microsoft.com/office/2006/metadata/properties" xmlns:ns2="b7db504c-0fbc-451d-87a5-be053ab2b035" xmlns:ns3="9dc92413-c097-4f39-b83c-a56d2fdc145d" xmlns:ns4="d64264fa-5603-4e4e-a2f4-32f4724a08c4" targetNamespace="http://schemas.microsoft.com/office/2006/metadata/properties" ma:root="true" ma:fieldsID="b85b2fbfa70e0c525514eaa3fab4abe4" ns2:_="" ns3:_="" ns4:_="">
    <xsd:import namespace="b7db504c-0fbc-451d-87a5-be053ab2b035"/>
    <xsd:import namespace="9dc92413-c097-4f39-b83c-a56d2fdc145d"/>
    <xsd:import namespace="d64264fa-5603-4e4e-a2f4-32f4724a08c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Not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b504c-0fbc-451d-87a5-be053ab2b03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c92413-c097-4f39-b83c-a56d2fdc14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Text">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c0d51c7-0df4-4dc2-8a32-1af4c3d06417}" ma:internalName="TaxCatchAll" ma:showField="CatchAllData" ma:web="b7db504c-0fbc-451d-87a5-be053ab2b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c92413-c097-4f39-b83c-a56d2fdc145d">
      <Terms xmlns="http://schemas.microsoft.com/office/infopath/2007/PartnerControls"/>
    </lcf76f155ced4ddcb4097134ff3c332f>
    <TaxCatchAll xmlns="d64264fa-5603-4e4e-a2f4-32f4724a08c4" xsi:nil="true"/>
    <Notes xmlns="9dc92413-c097-4f39-b83c-a56d2fdc145d" xsi:nil="true"/>
    <_dlc_DocId xmlns="b7db504c-0fbc-451d-87a5-be053ab2b035">HNVKUVHTHR6Q-1297957993-12155</_dlc_DocId>
    <_dlc_DocIdUrl xmlns="b7db504c-0fbc-451d-87a5-be053ab2b035">
      <Url>https://frbprod1.sharepoint.com/sites/8H-SEAALs/ResearchPMO/econlowdown2/_layouts/15/DocIdRedir.aspx?ID=HNVKUVHTHR6Q-1297957993-12155</Url>
      <Description>HNVKUVHTHR6Q-1297957993-12155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2664244-D643-4FB8-9DF8-E7CCEE9DC8C6}"/>
</file>

<file path=customXml/itemProps2.xml><?xml version="1.0" encoding="utf-8"?>
<ds:datastoreItem xmlns:ds="http://schemas.openxmlformats.org/officeDocument/2006/customXml" ds:itemID="{CA246DEF-EF8C-4C49-9A55-197AB92345A0}">
  <ds:schemaRefs>
    <ds:schemaRef ds:uri="http://schemas.microsoft.com/sharepoint/v3/contenttype/forms"/>
  </ds:schemaRefs>
</ds:datastoreItem>
</file>

<file path=customXml/itemProps3.xml><?xml version="1.0" encoding="utf-8"?>
<ds:datastoreItem xmlns:ds="http://schemas.openxmlformats.org/officeDocument/2006/customXml" ds:itemID="{AB43F2A4-A1F2-42DC-9622-58B3DEDBEFEA}">
  <ds:schemaRefs>
    <ds:schemaRef ds:uri="169648a2-4016-4297-a2ed-f21706a50546"/>
    <ds:schemaRef ds:uri="http://purl.org/dc/elements/1.1/"/>
    <ds:schemaRef ds:uri="http://purl.org/dc/terms/"/>
    <ds:schemaRef ds:uri="http://schemas.microsoft.com/office/2006/documentManagement/types"/>
    <ds:schemaRef ds:uri="http://schemas.microsoft.com/office/infopath/2007/PartnerControls"/>
    <ds:schemaRef ds:uri="http://purl.org/dc/dcmitype/"/>
    <ds:schemaRef ds:uri="http://www.w3.org/XML/1998/namespace"/>
    <ds:schemaRef ds:uri="http://schemas.openxmlformats.org/package/2006/metadata/core-properties"/>
    <ds:schemaRef ds:uri="0a84864a-d371-4a71-bde3-948e3e19dc87"/>
    <ds:schemaRef ds:uri="http://schemas.microsoft.com/office/2006/metadata/properties"/>
  </ds:schemaRefs>
</ds:datastoreItem>
</file>

<file path=customXml/itemProps4.xml><?xml version="1.0" encoding="utf-8"?>
<ds:datastoreItem xmlns:ds="http://schemas.openxmlformats.org/officeDocument/2006/customXml" ds:itemID="{CE84F935-7190-422A-A2F0-B415C76BCCD2}"/>
</file>

<file path=docMetadata/LabelInfo.xml><?xml version="1.0" encoding="utf-8"?>
<clbl:labelList xmlns:clbl="http://schemas.microsoft.com/office/2020/mipLabelMetadata">
  <clbl:label id="{65269c60-0483-4c57-9e8c-3779d6900235}" enabled="1" method="Privileged" siteId="{b397c653-5b19-463f-b9fc-af658ded9128}" contentBits="0" removed="0"/>
</clbl:labelList>
</file>

<file path=docProps/app.xml><?xml version="1.0" encoding="utf-8"?>
<Properties xmlns="http://schemas.openxmlformats.org/officeDocument/2006/extended-properties" xmlns:vt="http://schemas.openxmlformats.org/officeDocument/2006/docPropsVTypes">
  <TotalTime>231</TotalTime>
  <Words>770</Words>
  <Application>Microsoft Office PowerPoint</Application>
  <PresentationFormat>Widescreen</PresentationFormat>
  <Paragraphs>68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- 26</vt:lpstr>
      <vt:lpstr>Calibri</vt:lpstr>
      <vt:lpstr>Tw Cen MT</vt:lpstr>
      <vt:lpstr>Office Theme</vt:lpstr>
      <vt:lpstr>PACED Pretzels</vt:lpstr>
      <vt:lpstr>Instructions for Producing Name Tents (pt. 1)</vt:lpstr>
      <vt:lpstr>Instructions for Producing Name Tents (pt. 2)</vt:lpstr>
      <vt:lpstr>Instructions for Producing Name Tents (pt. 3)</vt:lpstr>
      <vt:lpstr>Group 1 Rules</vt:lpstr>
      <vt:lpstr>Group 2 Rules</vt:lpstr>
      <vt:lpstr>Group 3 Rules</vt:lpstr>
      <vt:lpstr>Group 4 Rules</vt:lpstr>
      <vt:lpstr>General Rules</vt:lpstr>
      <vt:lpstr>Table</vt:lpstr>
      <vt:lpstr>Vocabulary </vt:lpstr>
      <vt:lpstr>What are examples of human capital you possess—that is, the knowledge and skills that you have now from your education, experience, and training?</vt:lpstr>
      <vt:lpstr>You Earn When You Learn</vt:lpstr>
      <vt:lpstr>If you want to own your own business in the future, what human capital might you need?  </vt:lpstr>
      <vt:lpstr>What investments might you make to develop this human capital? </vt:lpstr>
      <vt:lpstr>How do investments in human capital benefit people? </vt:lpstr>
      <vt:lpstr>A constraint is something that limits or restricts a person.</vt:lpstr>
      <vt:lpstr>Being able to sit at a desk/table to produce name tents was a constraint.  </vt:lpstr>
      <vt:lpstr>Human capital is the knowledge and skills that people obtain through education, experience, and training. </vt:lpstr>
      <vt:lpstr>Only adults have human capital. </vt:lpstr>
      <vt:lpstr>Reading, playing an instrument, drawing, and being able to add and subtract are examples of human capital. </vt:lpstr>
      <vt:lpstr>Investment in human capital is the efforts people put forth to acquire and improve human capital. </vt:lpstr>
      <vt:lpstr>People can only invest in human capital by going to school. </vt:lpstr>
      <vt:lpstr>Investment in human capital benefits people because it reduces constraints, makes it easier for them to get jobs and earn income, and allows them to have more success.</vt:lpstr>
      <vt:lpstr>You Earn When You Learn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Tucker, Cameron R</cp:lastModifiedBy>
  <cp:revision>19</cp:revision>
  <dcterms:created xsi:type="dcterms:W3CDTF">2019-08-27T14:59:33Z</dcterms:created>
  <dcterms:modified xsi:type="dcterms:W3CDTF">2026-05-20T19:30:45Z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0x0101006D523E7D315B7547931FA5FF60C4B2C4</vt:lpwstr>
  </property>
  <property fmtid="{D5CDD505-2E9C-101B-9397-08002B2CF9AE}" pid="3" name="_dlc_DocIdItemGuid">
    <vt:lpwstr>7152c568-e621-46e1-b7c1-a968c6d5e4a4</vt:lpwstr>
  </property>
  <property fmtid="{D5CDD505-2E9C-101B-9397-08002B2CF9AE}" pid="4" name="Tags">
    <vt:lpwstr/>
  </property>
  <property fmtid="{D5CDD505-2E9C-101B-9397-08002B2CF9AE}" pid="5" name="TitusGUID">
    <vt:lpwstr>c3ceed15-b1cd-4a42-89d8-724a16976a9e</vt:lpwstr>
  </property>
  <property fmtid="{D5CDD505-2E9C-101B-9397-08002B2CF9AE}" pid="6" name="MSIP_Label_65269c60-0483-4c57-9e8c-3779d6900235_Enabled">
    <vt:lpwstr>true</vt:lpwstr>
  </property>
  <property fmtid="{D5CDD505-2E9C-101B-9397-08002B2CF9AE}" pid="7" name="MSIP_Label_65269c60-0483-4c57-9e8c-3779d6900235_SetDate">
    <vt:lpwstr>2022-05-02T19:28:35Z</vt:lpwstr>
  </property>
  <property fmtid="{D5CDD505-2E9C-101B-9397-08002B2CF9AE}" pid="8" name="MSIP_Label_65269c60-0483-4c57-9e8c-3779d6900235_Method">
    <vt:lpwstr>Privileged</vt:lpwstr>
  </property>
  <property fmtid="{D5CDD505-2E9C-101B-9397-08002B2CF9AE}" pid="9" name="MSIP_Label_65269c60-0483-4c57-9e8c-3779d6900235_Name">
    <vt:lpwstr>65269c60-0483-4c57-9e8c-3779d6900235</vt:lpwstr>
  </property>
  <property fmtid="{D5CDD505-2E9C-101B-9397-08002B2CF9AE}" pid="10" name="MSIP_Label_65269c60-0483-4c57-9e8c-3779d6900235_SiteId">
    <vt:lpwstr>b397c653-5b19-463f-b9fc-af658ded9128</vt:lpwstr>
  </property>
  <property fmtid="{D5CDD505-2E9C-101B-9397-08002B2CF9AE}" pid="11" name="MSIP_Label_65269c60-0483-4c57-9e8c-3779d6900235_ActionId">
    <vt:lpwstr>346f8ff7-618b-4038-9cb8-91489eef4f07</vt:lpwstr>
  </property>
  <property fmtid="{D5CDD505-2E9C-101B-9397-08002B2CF9AE}" pid="12" name="MSIP_Label_65269c60-0483-4c57-9e8c-3779d6900235_ContentBits">
    <vt:lpwstr>0</vt:lpwstr>
  </property>
  <property fmtid="{D5CDD505-2E9C-101B-9397-08002B2CF9AE}" pid="13" name="MediaServiceImageTags">
    <vt:lpwstr/>
  </property>
</Properties>
</file>