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customXml/itemProps3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73" r:id="rId5"/>
    <p:sldId id="258" r:id="rId6"/>
    <p:sldId id="274" r:id="rId7"/>
    <p:sldId id="259" r:id="rId8"/>
    <p:sldId id="277" r:id="rId9"/>
    <p:sldId id="278" r:id="rId10"/>
    <p:sldId id="279" r:id="rId11"/>
    <p:sldId id="280" r:id="rId12"/>
    <p:sldId id="281" r:id="rId13"/>
    <p:sldId id="260" r:id="rId14"/>
    <p:sldId id="275" r:id="rId15"/>
    <p:sldId id="262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078853-4F5B-411A-8F3C-E7669BE16C76}" v="1" dt="2025-02-12T14:58:13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 snapToObjects="1">
      <p:cViewPr varScale="1">
        <p:scale>
          <a:sx n="78" d="100"/>
          <a:sy n="78" d="100"/>
        </p:scale>
        <p:origin x="54" y="426"/>
      </p:cViewPr>
      <p:guideLst/>
    </p:cSldViewPr>
  </p:slideViewPr>
  <p:outlineViewPr>
    <p:cViewPr>
      <p:scale>
        <a:sx n="33" d="100"/>
        <a:sy n="33" d="100"/>
      </p:scale>
      <p:origin x="0" y="-7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ustomXml" Target="../customXml/item4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8C557B2-836E-6A42-AAD9-75CA58B924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CBD0A39-7E86-D442-9A90-105275A285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33BC13-95F3-A448-AD82-07806BBF5A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681415"/>
            <a:ext cx="9144000" cy="828547"/>
          </a:xfrm>
        </p:spPr>
        <p:txBody>
          <a:bodyPr anchor="b">
            <a:normAutofit/>
          </a:bodyPr>
          <a:lstStyle>
            <a:lvl1pPr algn="ctr">
              <a:defRPr sz="5400" b="0" i="0">
                <a:solidFill>
                  <a:schemeClr val="bg1"/>
                </a:solidFill>
                <a:latin typeface="Tw Cen MT" panose="020B0602020104020603" pitchFamily="34" charset="77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BE844D-E586-AF44-BC03-3ACFC33301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9FD27C-9B84-5345-9210-30540209E7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3913" y="480141"/>
            <a:ext cx="3680957" cy="73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0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BFC523-70C6-8E48-83E0-802F66F75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11813" y="987425"/>
            <a:ext cx="574357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364F2-4195-DD4F-B66F-ADFE0A7A0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D04E-6B7B-9F4E-8A1C-46AF2F32E5D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069B31-04DA-6743-9B7D-4DFAA54AFD6D}"/>
              </a:ext>
            </a:extLst>
          </p:cNvPr>
          <p:cNvSpPr/>
          <p:nvPr userDrawn="1"/>
        </p:nvSpPr>
        <p:spPr>
          <a:xfrm>
            <a:off x="0" y="0"/>
            <a:ext cx="5076497" cy="67214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2FECC79-8310-3340-A847-B913E3F6C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A78CB00-B11C-C948-AEB6-1A51A0E11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137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 (Lt. 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BD0A39-7E86-D442-9A90-105275A285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33BC13-95F3-A448-AD82-07806BBF5A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681415"/>
            <a:ext cx="9144000" cy="828547"/>
          </a:xfrm>
        </p:spPr>
        <p:txBody>
          <a:bodyPr anchor="b">
            <a:normAutofit/>
          </a:bodyPr>
          <a:lstStyle>
            <a:lvl1pPr algn="ctr">
              <a:defRPr sz="5400" b="0" i="0">
                <a:solidFill>
                  <a:schemeClr val="bg1"/>
                </a:solidFill>
                <a:latin typeface="Tw Cen MT" panose="020B0602020104020603" pitchFamily="34" charset="77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BE844D-E586-AF44-BC03-3ACFC33301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A094F5-68DC-E049-9417-32C6E37159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-219492" y="-731071"/>
            <a:ext cx="3636930" cy="36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2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9810-D3B6-CE46-9BE2-189EDF9BF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10631-E9EF-AA40-9612-879FB000F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3A36E-EC8F-4E4F-90AD-DF445F4B8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D04E-6B7B-9F4E-8A1C-46AF2F32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96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2683E-F626-2945-B547-B0C3E5DCC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D4BAF-894C-314B-AF99-655D8CB06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B8A59-7395-C347-AD6D-4EA5485EE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1A09CD-09B2-5D40-BEF8-27E48FC5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D04E-6B7B-9F4E-8A1C-46AF2F32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740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45808-06F6-4245-968C-50231E481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C96B88-8B52-3649-92BD-415E0007C0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4D74F-5B22-624E-935D-7B670AC3CD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2B57B1-7570-904F-A848-5569ADD03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6F76C2-3ECD-DB4A-931E-8277847D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D04E-6B7B-9F4E-8A1C-46AF2F32E5D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1753E2-441E-3944-8D69-9E73468E2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2734"/>
            <a:ext cx="10515600" cy="6068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378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F48C-12DF-B140-9BDB-66BDE3182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07CBB4-0969-C645-870F-FD166A78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D04E-6B7B-9F4E-8A1C-46AF2F32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95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5047E-9044-6748-B90F-D0BF284F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D04E-6B7B-9F4E-8A1C-46AF2F32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80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BD0A39-7E86-D442-9A90-105275A285FE}"/>
              </a:ext>
            </a:extLst>
          </p:cNvPr>
          <p:cNvSpPr/>
          <p:nvPr userDrawn="1"/>
        </p:nvSpPr>
        <p:spPr>
          <a:xfrm>
            <a:off x="0" y="113384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BE844D-E586-AF44-BC03-3ACFC33301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56409" y="2038930"/>
            <a:ext cx="6079183" cy="241912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volputatem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.”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99B5F0B-803B-5240-9ABB-15B1F537BFB1}"/>
              </a:ext>
            </a:extLst>
          </p:cNvPr>
          <p:cNvSpPr txBox="1">
            <a:spLocks/>
          </p:cNvSpPr>
          <p:nvPr userDrawn="1"/>
        </p:nvSpPr>
        <p:spPr>
          <a:xfrm>
            <a:off x="2951304" y="5529992"/>
            <a:ext cx="6079183" cy="2935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Tw Cen MT" panose="020B0602020104020603" pitchFamily="34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w Cen MT" panose="020B0602020104020603" pitchFamily="34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w Cen MT" panose="020B0602020104020603" pitchFamily="34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w Cen MT" panose="020B0602020104020603" pitchFamily="34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w Cen MT" panose="020B0602020104020603" pitchFamily="34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00E2E7-6C2A-3343-8E80-1F39056C2C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1263" y="4547338"/>
            <a:ext cx="6009474" cy="286232"/>
          </a:xfrm>
        </p:spPr>
        <p:txBody>
          <a:bodyPr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3E29BD2-E4C5-094C-9946-EA5A171CCD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91657" y="4783810"/>
            <a:ext cx="6008687" cy="286232"/>
          </a:xfrm>
        </p:spPr>
        <p:txBody>
          <a:bodyPr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Byline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409FB3-7988-BF4A-80ED-88187A01D2B8}"/>
              </a:ext>
            </a:extLst>
          </p:cNvPr>
          <p:cNvSpPr txBox="1"/>
          <p:nvPr userDrawn="1"/>
        </p:nvSpPr>
        <p:spPr>
          <a:xfrm>
            <a:off x="2730924" y="1602188"/>
            <a:ext cx="416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>
                    <a:alpha val="12000"/>
                  </a:schemeClr>
                </a:solidFill>
                <a:latin typeface="Tw Cen MT" panose="020B0602020104020603" pitchFamily="34" charset="77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01079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1ED8FB-29FE-F648-9A74-07EEBF188565}"/>
              </a:ext>
            </a:extLst>
          </p:cNvPr>
          <p:cNvSpPr/>
          <p:nvPr userDrawn="1"/>
        </p:nvSpPr>
        <p:spPr>
          <a:xfrm>
            <a:off x="0" y="0"/>
            <a:ext cx="5076497" cy="67214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173B0F-291D-CB44-BF96-F1B813907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6A93F-EC38-7B46-A69A-652414171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4875" y="987425"/>
            <a:ext cx="56805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FADB0-FE25-8C49-BA7E-5F26D390C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4A973-D631-AC49-9B92-F7C8BE3F9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D04E-6B7B-9F4E-8A1C-46AF2F32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014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D54E5-FB22-1041-A9A5-D036494EC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2734"/>
            <a:ext cx="10515600" cy="606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E9892-DDF6-6C4A-94D0-6FA4E2E9D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713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21911-9919-0443-B8EB-96A54E2E8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Tw Cen MT" panose="020B0602020104020603" pitchFamily="34" charset="77"/>
              </a:defRPr>
            </a:lvl1pPr>
          </a:lstStyle>
          <a:p>
            <a:fld id="{1508D04E-6B7B-9F4E-8A1C-46AF2F32E5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98B47E-FE55-7F4E-9D1B-8B024B3506A8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75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5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Tw Cen MT" panose="020B06020201040206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w Cen MT"/>
                <a:cs typeface="Futura Medium"/>
              </a:rPr>
              <a:t>Who Are Economists and What Do They Study?</a:t>
            </a:r>
          </a:p>
        </p:txBody>
      </p:sp>
    </p:spTree>
    <p:extLst>
      <p:ext uri="{BB962C8B-B14F-4D97-AF65-F5344CB8AC3E}">
        <p14:creationId xmlns:p14="http://schemas.microsoft.com/office/powerpoint/2010/main" val="3932454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/>
          </p:cNvSpPr>
          <p:nvPr/>
        </p:nvSpPr>
        <p:spPr>
          <a:xfrm>
            <a:off x="852488" y="458788"/>
            <a:ext cx="10552112" cy="58499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w Cen MT" panose="020B0602020104020603" pitchFamily="34" charset="77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is economics about?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kinds of decisions do economists want to study?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kinds of questions do economists study?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is human capital?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How do economists use their human capital?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Why did Esther Duflo choose to study economics instead of history?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prize did Esther Duflo win?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did Paul Romer use his knowledge of economics to study?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did William Nordhaus use his knowledge of economics to study?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Who is Billy Beane?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How did studying economics help Billy Beane?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" panose="020B0602020104020603" pitchFamily="34" charset="77"/>
                <a:ea typeface="+mn-ea"/>
                <a:cs typeface="+mn-cs"/>
              </a:rPr>
              <a:t>What is data mining?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w Cen MT" panose="020B0602020104020603" pitchFamily="34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CB5194-D6CA-83ED-5AB1-050F29EDED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7400" y="364609"/>
            <a:ext cx="609805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Reading Questions</a:t>
            </a:r>
          </a:p>
        </p:txBody>
      </p:sp>
    </p:spTree>
    <p:extLst>
      <p:ext uri="{BB962C8B-B14F-4D97-AF65-F5344CB8AC3E}">
        <p14:creationId xmlns:p14="http://schemas.microsoft.com/office/powerpoint/2010/main" val="165523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985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Visual 2: Biography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6431"/>
            <a:ext cx="10515600" cy="48405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The biography board you create should include the following: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person’s name at the top</a:t>
            </a:r>
          </a:p>
          <a:p>
            <a:pPr lvl="0"/>
            <a:r>
              <a:rPr lang="en-US" dirty="0"/>
              <a:t>Where the person grew up</a:t>
            </a:r>
          </a:p>
          <a:p>
            <a:pPr lvl="0"/>
            <a:r>
              <a:rPr lang="en-US" dirty="0"/>
              <a:t>What schools they attended</a:t>
            </a:r>
          </a:p>
          <a:p>
            <a:pPr lvl="0"/>
            <a:r>
              <a:rPr lang="en-US" dirty="0"/>
              <a:t>What their favorite subjects were</a:t>
            </a:r>
          </a:p>
          <a:p>
            <a:pPr lvl="0"/>
            <a:r>
              <a:rPr lang="en-US" dirty="0"/>
              <a:t>Why they studied economics</a:t>
            </a:r>
          </a:p>
          <a:p>
            <a:pPr lvl="0"/>
            <a:r>
              <a:rPr lang="en-US" dirty="0"/>
              <a:t>What their hobbies are</a:t>
            </a:r>
          </a:p>
          <a:p>
            <a:pPr lvl="0"/>
            <a:r>
              <a:rPr lang="en-US" dirty="0"/>
              <a:t>One interesting fact from the biography</a:t>
            </a:r>
          </a:p>
          <a:p>
            <a:pPr lvl="0"/>
            <a:r>
              <a:rPr lang="en-US" dirty="0"/>
              <a:t>Something else you’d like to know about the person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may tape or glue the biography page to your biography board.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790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582" y="1013253"/>
            <a:ext cx="10647218" cy="5163709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What is economics?</a:t>
            </a:r>
          </a:p>
          <a:p>
            <a:pPr lvl="0"/>
            <a:r>
              <a:rPr lang="en-US" dirty="0"/>
              <a:t>Who are economists?</a:t>
            </a:r>
          </a:p>
          <a:p>
            <a:pPr lvl="0"/>
            <a:r>
              <a:rPr lang="en-US" dirty="0"/>
              <a:t>What do economists study?</a:t>
            </a:r>
          </a:p>
          <a:p>
            <a:pPr lvl="0"/>
            <a:r>
              <a:rPr lang="en-US" dirty="0"/>
              <a:t>Where do economists work?</a:t>
            </a:r>
          </a:p>
          <a:p>
            <a:pPr lvl="0"/>
            <a:r>
              <a:rPr lang="en-US" dirty="0"/>
              <a:t>What are computer languages?</a:t>
            </a:r>
          </a:p>
          <a:p>
            <a:pPr lvl="0"/>
            <a:r>
              <a:rPr lang="en-US" dirty="0"/>
              <a:t>What is data mining?</a:t>
            </a:r>
          </a:p>
          <a:p>
            <a:pPr lvl="0"/>
            <a:r>
              <a:rPr lang="en-US" dirty="0"/>
              <a:t>Do you think you could be an economist?</a:t>
            </a:r>
          </a:p>
          <a:p>
            <a:pPr lvl="0"/>
            <a:r>
              <a:rPr lang="en-US" dirty="0"/>
              <a:t>If you were an economist, what would you study?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6C6EEE-7373-5E11-0281-3424F6086A6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162683"/>
            <a:ext cx="6098058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Closure</a:t>
            </a:r>
          </a:p>
        </p:txBody>
      </p:sp>
    </p:spTree>
    <p:extLst>
      <p:ext uri="{BB962C8B-B14F-4D97-AF65-F5344CB8AC3E}">
        <p14:creationId xmlns:p14="http://schemas.microsoft.com/office/powerpoint/2010/main" val="212029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w Cen MT"/>
                <a:cs typeface="Futura Medium"/>
              </a:rPr>
              <a:t>Who Are Economists and What Do They Study? Lesson</a:t>
            </a:r>
          </a:p>
        </p:txBody>
      </p:sp>
    </p:spTree>
    <p:extLst>
      <p:ext uri="{BB962C8B-B14F-4D97-AF65-F5344CB8AC3E}">
        <p14:creationId xmlns:p14="http://schemas.microsoft.com/office/powerpoint/2010/main" val="279038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Economics?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Economics is the study of the decisions people make about using scarce resources to produce and distribute goods and services.</a:t>
            </a:r>
          </a:p>
          <a:p>
            <a:endParaRPr lang="en-US" dirty="0"/>
          </a:p>
          <a:p>
            <a:r>
              <a:rPr lang="en-US" dirty="0"/>
              <a:t>Economists are people who study topics related to economics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05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207" y="134112"/>
            <a:ext cx="10175367" cy="6205728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Barrack Obama Sr., father of former U.S. president Barrack Obama </a:t>
            </a:r>
          </a:p>
          <a:p>
            <a:pPr lvl="1"/>
            <a:r>
              <a:rPr lang="en-US" dirty="0"/>
              <a:t>Kofi Annan, former secretary general of the United Nations</a:t>
            </a:r>
          </a:p>
          <a:p>
            <a:pPr lvl="1"/>
            <a:r>
              <a:rPr lang="en-US" dirty="0"/>
              <a:t>Ted Turner, former CEO of Microsoft and of Hewlett Packard, and current owner of the LA Clippers</a:t>
            </a:r>
          </a:p>
          <a:p>
            <a:pPr lvl="1"/>
            <a:r>
              <a:rPr lang="en-US" dirty="0"/>
              <a:t>Warren Buffett, chairman of Berkshire Hathaway</a:t>
            </a:r>
          </a:p>
          <a:p>
            <a:pPr lvl="1"/>
            <a:r>
              <a:rPr lang="en-US" dirty="0"/>
              <a:t>George H.W. Bush, former U.S. president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b="1" dirty="0"/>
              <a:t>Have in common with these people:</a:t>
            </a:r>
          </a:p>
          <a:p>
            <a:pPr lvl="1"/>
            <a:r>
              <a:rPr lang="en-US" dirty="0"/>
              <a:t>Tiger Woods, golfer</a:t>
            </a:r>
          </a:p>
          <a:p>
            <a:pPr lvl="1"/>
            <a:r>
              <a:rPr lang="en-US" dirty="0"/>
              <a:t>Jeremy Lin, basketball player</a:t>
            </a:r>
          </a:p>
          <a:p>
            <a:pPr lvl="1"/>
            <a:r>
              <a:rPr lang="en-US" dirty="0"/>
              <a:t>Lionel Richie, singer/songwriter</a:t>
            </a:r>
          </a:p>
          <a:p>
            <a:pPr lvl="1"/>
            <a:r>
              <a:rPr lang="en-US" dirty="0"/>
              <a:t>Young MC, rapper</a:t>
            </a:r>
          </a:p>
          <a:p>
            <a:pPr lvl="1"/>
            <a:r>
              <a:rPr lang="en-US" dirty="0"/>
              <a:t>Cate Blanchett and Danny Glover, actors</a:t>
            </a:r>
          </a:p>
          <a:p>
            <a:pPr lvl="1"/>
            <a:r>
              <a:rPr lang="en-US" dirty="0"/>
              <a:t>Arnold Schwarzenegger, actor and former governor of California</a:t>
            </a:r>
          </a:p>
          <a:p>
            <a:pPr lvl="1"/>
            <a:r>
              <a:rPr lang="en-US" dirty="0"/>
              <a:t>Lara Dutta, former Miss Universe</a:t>
            </a:r>
          </a:p>
          <a:p>
            <a:pPr lvl="1"/>
            <a:r>
              <a:rPr lang="en-US" dirty="0"/>
              <a:t>Karina Smirnoff from “Dancing with the Stars”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5D2C46-F3AB-9FEC-D226-68614C2B68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6958" y="110466"/>
            <a:ext cx="6094476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do these people:</a:t>
            </a:r>
          </a:p>
        </p:txBody>
      </p:sp>
    </p:spTree>
    <p:extLst>
      <p:ext uri="{BB962C8B-B14F-4D97-AF65-F5344CB8AC3E}">
        <p14:creationId xmlns:p14="http://schemas.microsoft.com/office/powerpoint/2010/main" val="200313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B4D36-911E-C5DF-962C-6C435075F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076" y="-106948"/>
            <a:ext cx="10515600" cy="6068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Statements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702390"/>
              </p:ext>
            </p:extLst>
          </p:nvPr>
        </p:nvGraphicFramePr>
        <p:xfrm>
          <a:off x="597408" y="499877"/>
          <a:ext cx="11204447" cy="5710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12">
                  <a:extLst>
                    <a:ext uri="{9D8B030D-6E8A-4147-A177-3AD203B41FA5}">
                      <a16:colId xmlns:a16="http://schemas.microsoft.com/office/drawing/2014/main" val="2153606953"/>
                    </a:ext>
                  </a:extLst>
                </a:gridCol>
                <a:gridCol w="904744">
                  <a:extLst>
                    <a:ext uri="{9D8B030D-6E8A-4147-A177-3AD203B41FA5}">
                      <a16:colId xmlns:a16="http://schemas.microsoft.com/office/drawing/2014/main" val="1119522628"/>
                    </a:ext>
                  </a:extLst>
                </a:gridCol>
                <a:gridCol w="7508777">
                  <a:extLst>
                    <a:ext uri="{9D8B030D-6E8A-4147-A177-3AD203B41FA5}">
                      <a16:colId xmlns:a16="http://schemas.microsoft.com/office/drawing/2014/main" val="3371075017"/>
                    </a:ext>
                  </a:extLst>
                </a:gridCol>
                <a:gridCol w="969454">
                  <a:extLst>
                    <a:ext uri="{9D8B030D-6E8A-4147-A177-3AD203B41FA5}">
                      <a16:colId xmlns:a16="http://schemas.microsoft.com/office/drawing/2014/main" val="3486940833"/>
                    </a:ext>
                  </a:extLst>
                </a:gridCol>
                <a:gridCol w="964660">
                  <a:extLst>
                    <a:ext uri="{9D8B030D-6E8A-4147-A177-3AD203B41FA5}">
                      <a16:colId xmlns:a16="http://schemas.microsoft.com/office/drawing/2014/main" val="2966369449"/>
                    </a:ext>
                  </a:extLst>
                </a:gridCol>
              </a:tblGrid>
              <a:tr h="50038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Before the lesson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After the lesson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382500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TRUE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FALSE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STATEMENT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TRUE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FALSE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1122524709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Economics is about decisionmaking.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2128545272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the decisions individuals make.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144011626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the decisions we make for our communities.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1860375219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money and banking.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641036744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poverty.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773047348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how to help the environment.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2229301436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education.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4108719652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healthcare.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1111016678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taxation.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3508026476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study sports.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602909252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have lots of different jobs.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1020847464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work at colleges and universities.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4253680227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work for Amazon, Google, Facebook, and YouTube.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4217129800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work for airlines, railroads, and shipping companies.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3783786341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work for local, state, and federal governments.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2927514112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Economists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work for national sports leagues.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469235313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work with data.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1886085249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use computer code.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3975722984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use mathematics.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140223645"/>
                  </a:ext>
                </a:extLst>
              </a:tr>
              <a:tr h="248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Economists write and give talks.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1" marR="63981" marT="0" marB="0" anchor="ctr"/>
                </a:tc>
                <a:extLst>
                  <a:ext uri="{0D108BD9-81ED-4DB2-BD59-A6C34878D82A}">
                    <a16:rowId xmlns:a16="http://schemas.microsoft.com/office/drawing/2014/main" val="2787936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050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C258-397C-6EEE-1642-95E4E083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Vocabulary: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75B75-935C-82A6-AE5E-1FC29205B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economy is the way in which a group of </a:t>
            </a:r>
            <a:r>
              <a:rPr lang="en-US" u="sng" dirty="0"/>
              <a:t>people</a:t>
            </a:r>
            <a:r>
              <a:rPr lang="en-US" dirty="0"/>
              <a:t> living in a country </a:t>
            </a:r>
            <a:r>
              <a:rPr lang="en-US" u="sng" dirty="0"/>
              <a:t>decide</a:t>
            </a:r>
            <a:r>
              <a:rPr lang="en-US" dirty="0"/>
              <a:t> to </a:t>
            </a:r>
            <a:r>
              <a:rPr lang="en-US" u="sng" dirty="0"/>
              <a:t>produce</a:t>
            </a:r>
            <a:r>
              <a:rPr lang="en-US" dirty="0"/>
              <a:t> and </a:t>
            </a:r>
            <a:r>
              <a:rPr lang="en-US" u="sng" dirty="0"/>
              <a:t>distribute </a:t>
            </a:r>
            <a:r>
              <a:rPr lang="en-US" dirty="0"/>
              <a:t>goods, resources, and services. </a:t>
            </a:r>
          </a:p>
          <a:p>
            <a:endParaRPr lang="en-US" dirty="0"/>
          </a:p>
          <a:p>
            <a:r>
              <a:rPr lang="en-US" dirty="0"/>
              <a:t>People are part of the economy.</a:t>
            </a:r>
          </a:p>
          <a:p>
            <a:endParaRPr lang="en-US" dirty="0"/>
          </a:p>
          <a:p>
            <a:r>
              <a:rPr lang="en-US" dirty="0"/>
              <a:t>What are examples of jobs people have, goods and services they consume, and businesses in your community?</a:t>
            </a:r>
          </a:p>
          <a:p>
            <a:endParaRPr lang="en-US" sz="1800" spc="-40" dirty="0">
              <a:solidFill>
                <a:srgbClr val="231F2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79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FA9FE-7FAF-8777-DE2F-B349A0FE2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Vocabulary: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5E0B0-0BB6-0599-5F81-CB2A14CBB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Consequences are </a:t>
            </a:r>
            <a:r>
              <a:rPr lang="en-US" u="sng" dirty="0"/>
              <a:t>results</a:t>
            </a:r>
            <a:r>
              <a:rPr lang="en-US" dirty="0"/>
              <a:t> of a decision. All of the choices people make as individuals and as governments have </a:t>
            </a:r>
            <a:r>
              <a:rPr lang="en-US" u="sng" dirty="0"/>
              <a:t>consequences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If you decide not to study for a test on Friday, what are the results? </a:t>
            </a:r>
          </a:p>
          <a:p>
            <a:endParaRPr lang="en-US" dirty="0"/>
          </a:p>
          <a:p>
            <a:r>
              <a:rPr lang="en-US" dirty="0"/>
              <a:t>These are </a:t>
            </a:r>
            <a:r>
              <a:rPr lang="en-US" u="sng" dirty="0"/>
              <a:t>consequences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40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773FE-3F1D-EF19-68D9-EC074F941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Vocabulary: Human Capital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01382-846F-3F8B-3BBD-F1C4DC795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capital is the </a:t>
            </a:r>
            <a:r>
              <a:rPr lang="en-US" u="sng" dirty="0"/>
              <a:t>knowledge</a:t>
            </a:r>
            <a:r>
              <a:rPr lang="en-US" dirty="0"/>
              <a:t> and </a:t>
            </a:r>
            <a:r>
              <a:rPr lang="en-US" u="sng" dirty="0"/>
              <a:t>skills</a:t>
            </a:r>
            <a:r>
              <a:rPr lang="en-US" dirty="0"/>
              <a:t> that people obtain through </a:t>
            </a:r>
            <a:r>
              <a:rPr lang="en-US" u="sng" dirty="0"/>
              <a:t>education</a:t>
            </a:r>
            <a:r>
              <a:rPr lang="en-US" dirty="0"/>
              <a:t>, </a:t>
            </a:r>
            <a:r>
              <a:rPr lang="en-US" u="sng" dirty="0"/>
              <a:t>experience</a:t>
            </a:r>
            <a:r>
              <a:rPr lang="en-US" dirty="0"/>
              <a:t>, and </a:t>
            </a:r>
            <a:r>
              <a:rPr lang="en-US" u="sng" dirty="0"/>
              <a:t>training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What are some examples of human capital you have?</a:t>
            </a:r>
          </a:p>
          <a:p>
            <a:endParaRPr lang="en-US" dirty="0"/>
          </a:p>
          <a:p>
            <a:r>
              <a:rPr lang="en-US" dirty="0"/>
              <a:t>How can you gain more human capital?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15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EB860-63BD-4DE4-725E-56CFBC2BF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Vocabulary: Computer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303DB-3D9C-CD91-B77A-C6B294F87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Just as people have languages they use to talk with one another, computer languages allow </a:t>
            </a:r>
            <a:r>
              <a:rPr lang="en-US" u="sng" dirty="0"/>
              <a:t>computers</a:t>
            </a:r>
            <a:r>
              <a:rPr lang="en-US" dirty="0"/>
              <a:t> to talk to one another and allow people to tell computers to do things. People have jobs writing computer languages—called computer </a:t>
            </a:r>
            <a:r>
              <a:rPr lang="en-US" u="sng" dirty="0"/>
              <a:t>codes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Economists use computer codes to help solve problems and answer questions they have. </a:t>
            </a:r>
          </a:p>
          <a:p>
            <a:endParaRPr lang="en-US" dirty="0"/>
          </a:p>
          <a:p>
            <a:pPr marL="0" indent="0">
              <a:buNone/>
            </a:pPr>
            <a:endParaRPr lang="en-US" sz="1800" spc="0" dirty="0">
              <a:effectLst/>
              <a:latin typeface="Arial" panose="020B0604020202020204" pitchFamily="34" charset="0"/>
              <a:ea typeface="Apple Symbols"/>
              <a:cs typeface="Apple Symbol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721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C4AB-9DD8-7C2C-5101-0E55E40D4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Vocabulary: Data and Data Mining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CFF9D-53B3-F3D1-8D21-FF482083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are facts or statistics.  You might collect data in a science experiment or you might collect data about the height and age of students in your class. People collect lots of data. Data mining is exploring or analyzing or </a:t>
            </a:r>
            <a:r>
              <a:rPr lang="en-US" u="sng" dirty="0"/>
              <a:t>studying </a:t>
            </a:r>
            <a:r>
              <a:rPr lang="en-US" dirty="0"/>
              <a:t>big groups of data to try and find important </a:t>
            </a:r>
            <a:r>
              <a:rPr lang="en-US" u="sng" dirty="0"/>
              <a:t>patterns</a:t>
            </a:r>
            <a:r>
              <a:rPr lang="en-US" dirty="0"/>
              <a:t> or </a:t>
            </a:r>
            <a:r>
              <a:rPr lang="en-US" u="sng" dirty="0"/>
              <a:t>rules</a:t>
            </a:r>
            <a:r>
              <a:rPr lang="en-US" dirty="0"/>
              <a:t> about something and then using the patterns or rules to </a:t>
            </a:r>
            <a:r>
              <a:rPr lang="en-US" u="sng" dirty="0"/>
              <a:t>predict</a:t>
            </a:r>
            <a:r>
              <a:rPr lang="en-US" dirty="0"/>
              <a:t> something in the future. </a:t>
            </a:r>
          </a:p>
          <a:p>
            <a:r>
              <a:rPr lang="en-US" dirty="0"/>
              <a:t>Billy Beane looked at lots of data about baseball players and used his analyses to predict the behavior of future baseball players. </a:t>
            </a:r>
          </a:p>
          <a:p>
            <a:r>
              <a:rPr lang="en-US" dirty="0"/>
              <a:t>Economist use data mining to help them solve problems.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91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REF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9C3D1"/>
      </a:accent1>
      <a:accent2>
        <a:srgbClr val="5795CD"/>
      </a:accent2>
      <a:accent3>
        <a:srgbClr val="383C49"/>
      </a:accent3>
      <a:accent4>
        <a:srgbClr val="382C4E"/>
      </a:accent4>
      <a:accent5>
        <a:srgbClr val="7C61A5"/>
      </a:accent5>
      <a:accent6>
        <a:srgbClr val="C8C8C8"/>
      </a:accent6>
      <a:hlink>
        <a:srgbClr val="7C61A5"/>
      </a:hlink>
      <a:folHlink>
        <a:srgbClr val="7C61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523E7D315B7547931FA5FF60C4B2C4" ma:contentTypeVersion="15" ma:contentTypeDescription="Create a new document." ma:contentTypeScope="" ma:versionID="693f117edcdba418f789b99ee6ce6a36">
  <xsd:schema xmlns:xsd="http://www.w3.org/2001/XMLSchema" xmlns:xs="http://www.w3.org/2001/XMLSchema" xmlns:p="http://schemas.microsoft.com/office/2006/metadata/properties" xmlns:ns2="b7db504c-0fbc-451d-87a5-be053ab2b035" xmlns:ns3="9dc92413-c097-4f39-b83c-a56d2fdc145d" xmlns:ns4="d64264fa-5603-4e4e-a2f4-32f4724a08c4" targetNamespace="http://schemas.microsoft.com/office/2006/metadata/properties" ma:root="true" ma:fieldsID="b85b2fbfa70e0c525514eaa3fab4abe4" ns2:_="" ns3:_="" ns4:_="">
    <xsd:import namespace="b7db504c-0fbc-451d-87a5-be053ab2b035"/>
    <xsd:import namespace="9dc92413-c097-4f39-b83c-a56d2fdc145d"/>
    <xsd:import namespace="d64264fa-5603-4e4e-a2f4-32f4724a08c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Note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db504c-0fbc-451d-87a5-be053ab2b03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92413-c097-4f39-b83c-a56d2fdc14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94cc3ae-357c-4eb4-84e8-520ab3b4f5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Notes" ma:index="24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4264fa-5603-4e4e-a2f4-32f4724a08c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c0d51c7-0df4-4dc2-8a32-1af4c3d06417}" ma:internalName="TaxCatchAll" ma:showField="CatchAllData" ma:web="b7db504c-0fbc-451d-87a5-be053ab2b0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c92413-c097-4f39-b83c-a56d2fdc145d">
      <Terms xmlns="http://schemas.microsoft.com/office/infopath/2007/PartnerControls"/>
    </lcf76f155ced4ddcb4097134ff3c332f>
    <TaxCatchAll xmlns="d64264fa-5603-4e4e-a2f4-32f4724a08c4" xsi:nil="true"/>
    <Notes xmlns="9dc92413-c097-4f39-b83c-a56d2fdc145d" xsi:nil="true"/>
    <_dlc_DocId xmlns="b7db504c-0fbc-451d-87a5-be053ab2b035">HNVKUVHTHR6Q-1297957993-12154</_dlc_DocId>
    <_dlc_DocIdUrl xmlns="b7db504c-0fbc-451d-87a5-be053ab2b035">
      <Url>https://frbprod1.sharepoint.com/sites/8H-SEAALs/ResearchPMO/econlowdown2/_layouts/15/DocIdRedir.aspx?ID=HNVKUVHTHR6Q-1297957993-12154</Url>
      <Description>HNVKUVHTHR6Q-1297957993-12154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335C6C2-E67C-471D-83BE-0F7CF70065D6}"/>
</file>

<file path=customXml/itemProps2.xml><?xml version="1.0" encoding="utf-8"?>
<ds:datastoreItem xmlns:ds="http://schemas.openxmlformats.org/officeDocument/2006/customXml" ds:itemID="{CA246DEF-EF8C-4C49-9A55-197AB92345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43F2A4-A1F2-42DC-9622-58B3DEDBEFEA}">
  <ds:schemaRefs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0a84864a-d371-4a71-bde3-948e3e19dc87"/>
    <ds:schemaRef ds:uri="169648a2-4016-4297-a2ed-f21706a50546"/>
  </ds:schemaRefs>
</ds:datastoreItem>
</file>

<file path=customXml/itemProps4.xml><?xml version="1.0" encoding="utf-8"?>
<ds:datastoreItem xmlns:ds="http://schemas.openxmlformats.org/officeDocument/2006/customXml" ds:itemID="{AFC5594B-83E4-4939-9656-9FCD6B0F17B3}"/>
</file>

<file path=docMetadata/LabelInfo.xml><?xml version="1.0" encoding="utf-8"?>
<clbl:labelList xmlns:clbl="http://schemas.microsoft.com/office/2020/mipLabelMetadata">
  <clbl:label id="{65269c60-0483-4c57-9e8c-3779d6900235}" enabled="1" method="Privileged" siteId="{b397c653-5b19-463f-b9fc-af658ded912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932</Words>
  <Application>Microsoft Office PowerPoint</Application>
  <PresentationFormat>Widescreen</PresentationFormat>
  <Paragraphs>197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Tw Cen MT</vt:lpstr>
      <vt:lpstr>Office Theme</vt:lpstr>
      <vt:lpstr>Who Are Economists and What Do They Study?</vt:lpstr>
      <vt:lpstr>What Is Economics?</vt:lpstr>
      <vt:lpstr>What do these people:</vt:lpstr>
      <vt:lpstr>Statements</vt:lpstr>
      <vt:lpstr>Vocabulary: Economy</vt:lpstr>
      <vt:lpstr>Vocabulary: Consequences</vt:lpstr>
      <vt:lpstr>Vocabulary: Human Capital </vt:lpstr>
      <vt:lpstr>Vocabulary: Computer Languages</vt:lpstr>
      <vt:lpstr>Vocabulary: Data and Data Mining</vt:lpstr>
      <vt:lpstr>Reading Questions</vt:lpstr>
      <vt:lpstr>Visual 2: Biography Board</vt:lpstr>
      <vt:lpstr>Closure</vt:lpstr>
      <vt:lpstr>Who Are Economists and What Do They Study? Lesson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Tucker, Cameron R</cp:lastModifiedBy>
  <cp:revision>24</cp:revision>
  <dcterms:created xsi:type="dcterms:W3CDTF">2019-08-27T14:59:33Z</dcterms:created>
  <dcterms:modified xsi:type="dcterms:W3CDTF">2026-05-20T19:19:42Z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0x0101006D523E7D315B7547931FA5FF60C4B2C4</vt:lpwstr>
  </property>
  <property fmtid="{D5CDD505-2E9C-101B-9397-08002B2CF9AE}" pid="3" name="_dlc_DocIdItemGuid">
    <vt:lpwstr>e5719e6a-8dcb-4ff7-9d3e-10f0df35a5f7</vt:lpwstr>
  </property>
  <property fmtid="{D5CDD505-2E9C-101B-9397-08002B2CF9AE}" pid="4" name="Tags">
    <vt:lpwstr/>
  </property>
  <property fmtid="{D5CDD505-2E9C-101B-9397-08002B2CF9AE}" pid="5" name="TitusGUID">
    <vt:lpwstr>c3ceed15-b1cd-4a42-89d8-724a16976a9e</vt:lpwstr>
  </property>
  <property fmtid="{D5CDD505-2E9C-101B-9397-08002B2CF9AE}" pid="6" name="MSIP_Label_65269c60-0483-4c57-9e8c-3779d6900235_Enabled">
    <vt:lpwstr>true</vt:lpwstr>
  </property>
  <property fmtid="{D5CDD505-2E9C-101B-9397-08002B2CF9AE}" pid="7" name="MSIP_Label_65269c60-0483-4c57-9e8c-3779d6900235_SetDate">
    <vt:lpwstr>2022-05-02T19:28:35Z</vt:lpwstr>
  </property>
  <property fmtid="{D5CDD505-2E9C-101B-9397-08002B2CF9AE}" pid="8" name="MSIP_Label_65269c60-0483-4c57-9e8c-3779d6900235_Method">
    <vt:lpwstr>Privileged</vt:lpwstr>
  </property>
  <property fmtid="{D5CDD505-2E9C-101B-9397-08002B2CF9AE}" pid="9" name="MSIP_Label_65269c60-0483-4c57-9e8c-3779d6900235_Name">
    <vt:lpwstr>65269c60-0483-4c57-9e8c-3779d6900235</vt:lpwstr>
  </property>
  <property fmtid="{D5CDD505-2E9C-101B-9397-08002B2CF9AE}" pid="10" name="MSIP_Label_65269c60-0483-4c57-9e8c-3779d6900235_SiteId">
    <vt:lpwstr>b397c653-5b19-463f-b9fc-af658ded9128</vt:lpwstr>
  </property>
  <property fmtid="{D5CDD505-2E9C-101B-9397-08002B2CF9AE}" pid="11" name="MSIP_Label_65269c60-0483-4c57-9e8c-3779d6900235_ActionId">
    <vt:lpwstr>346f8ff7-618b-4038-9cb8-91489eef4f07</vt:lpwstr>
  </property>
  <property fmtid="{D5CDD505-2E9C-101B-9397-08002B2CF9AE}" pid="12" name="MSIP_Label_65269c60-0483-4c57-9e8c-3779d6900235_ContentBits">
    <vt:lpwstr>0</vt:lpwstr>
  </property>
  <property fmtid="{D5CDD505-2E9C-101B-9397-08002B2CF9AE}" pid="13" name="MediaServiceImageTags">
    <vt:lpwstr/>
  </property>
</Properties>
</file>