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30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F2A9E6-49E3-4595-9093-E1ABE55C92BE}" v="1" dt="2025-02-12T14:57:24.7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7" autoAdjust="0"/>
    <p:restoredTop sz="86441" autoAdjust="0"/>
  </p:normalViewPr>
  <p:slideViewPr>
    <p:cSldViewPr snapToGrid="0" snapToObjects="1">
      <p:cViewPr varScale="1">
        <p:scale>
          <a:sx n="78" d="100"/>
          <a:sy n="78" d="100"/>
        </p:scale>
        <p:origin x="120" y="480"/>
      </p:cViewPr>
      <p:guideLst/>
    </p:cSldViewPr>
  </p:slideViewPr>
  <p:outlineViewPr>
    <p:cViewPr>
      <p:scale>
        <a:sx n="33" d="100"/>
        <a:sy n="33" d="100"/>
      </p:scale>
      <p:origin x="0" y="-285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4331E-F4C2-42F2-940F-6FE408A01608}" type="datetimeFigureOut">
              <a:rPr lang="en-US" smtClean="0"/>
              <a:t>5/20/2026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1A0171-1674-4936-A8CB-C6A9F7B1AE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27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8C557B2-836E-6A42-AAD9-75CA58B924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9FD27C-9B84-5345-9210-30540209E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3913" y="480141"/>
            <a:ext cx="3680957" cy="73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70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BFC523-70C6-8E48-83E0-802F66F75A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11813" y="987425"/>
            <a:ext cx="5743574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2364F2-4195-DD4F-B66F-ADFE0A7A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69B31-04DA-6743-9B7D-4DFAA54AFD6D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2FECC79-8310-3340-A847-B913E3F6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A78CB00-B11C-C948-AEB6-1A51A0E11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6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(Lt. Pur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33BC13-95F3-A448-AD82-07806BBF5A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681415"/>
            <a:ext cx="9144000" cy="828547"/>
          </a:xfrm>
        </p:spPr>
        <p:txBody>
          <a:bodyPr anchor="b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latin typeface="Tw Cen MT" panose="020B0602020104020603" pitchFamily="34" charset="77"/>
                <a:cs typeface="Futura Medium" panose="020B0602020204020303" pitchFamily="34" charset="-79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A094F5-68DC-E049-9417-32C6E37159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2000"/>
          </a:blip>
          <a:stretch>
            <a:fillRect/>
          </a:stretch>
        </p:blipFill>
        <p:spPr>
          <a:xfrm>
            <a:off x="-219492" y="-731071"/>
            <a:ext cx="3636930" cy="363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82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B9810-D3B6-CE46-9BE2-189EDF9BF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10631-E9EF-AA40-9612-879FB000F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63A36E-EC8F-4E4F-90AD-DF445F4B8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960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2683E-F626-2945-B547-B0C3E5D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D4BAF-894C-314B-AF99-655D8CB062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B8A59-7395-C347-AD6D-4EA5485EE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1A09CD-09B2-5D40-BEF8-27E48FC56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74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45808-06F6-4245-968C-50231E481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C96B88-8B52-3649-92BD-415E0007C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4D74F-5B22-624E-935D-7B670AC3CD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2B57B1-7570-904F-A848-5569ADD030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D6F76C2-3ECD-DB4A-931E-8277847D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E1753E2-441E-3944-8D69-9E73468E2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378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F48C-12DF-B140-9BDB-66BDE318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7CBB4-0969-C645-870F-FD166A782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956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A5047E-9044-6748-B90F-D0BF284F1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80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CBD0A39-7E86-D442-9A90-105275A285FE}"/>
              </a:ext>
            </a:extLst>
          </p:cNvPr>
          <p:cNvSpPr/>
          <p:nvPr userDrawn="1"/>
        </p:nvSpPr>
        <p:spPr>
          <a:xfrm>
            <a:off x="0" y="113384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BE844D-E586-AF44-BC03-3ACFC333018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56409" y="2038930"/>
            <a:ext cx="6079183" cy="2419124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 </a:t>
            </a:r>
            <a:r>
              <a:rPr lang="en-US" dirty="0" err="1"/>
              <a:t>laudantium</a:t>
            </a:r>
            <a:r>
              <a:rPr lang="en-US" dirty="0"/>
              <a:t> </a:t>
            </a:r>
            <a:r>
              <a:rPr lang="en-US" dirty="0" err="1"/>
              <a:t>totam</a:t>
            </a:r>
            <a:r>
              <a:rPr lang="en-US" dirty="0"/>
              <a:t> rem </a:t>
            </a:r>
            <a:r>
              <a:rPr lang="en-US" dirty="0" err="1"/>
              <a:t>aperiam</a:t>
            </a:r>
            <a:r>
              <a:rPr lang="en-US" dirty="0"/>
              <a:t>, </a:t>
            </a:r>
            <a:r>
              <a:rPr lang="en-US" dirty="0" err="1"/>
              <a:t>eaque</a:t>
            </a:r>
            <a:r>
              <a:rPr lang="en-US" dirty="0"/>
              <a:t> </a:t>
            </a:r>
            <a:r>
              <a:rPr lang="en-US" dirty="0" err="1"/>
              <a:t>ipsa</a:t>
            </a:r>
            <a:r>
              <a:rPr lang="en-US" dirty="0"/>
              <a:t> </a:t>
            </a:r>
            <a:r>
              <a:rPr lang="en-US" dirty="0" err="1"/>
              <a:t>quae</a:t>
            </a:r>
            <a:r>
              <a:rPr lang="en-US" dirty="0"/>
              <a:t> ab </a:t>
            </a:r>
            <a:r>
              <a:rPr lang="en-US" dirty="0" err="1"/>
              <a:t>illo</a:t>
            </a:r>
            <a:r>
              <a:rPr lang="en-US" dirty="0"/>
              <a:t> </a:t>
            </a:r>
            <a:r>
              <a:rPr lang="en-US" dirty="0" err="1"/>
              <a:t>inventore</a:t>
            </a:r>
            <a:r>
              <a:rPr lang="en-US" dirty="0"/>
              <a:t> </a:t>
            </a:r>
            <a:r>
              <a:rPr lang="en-US" dirty="0" err="1"/>
              <a:t>veritatis</a:t>
            </a:r>
            <a:r>
              <a:rPr lang="en-US" dirty="0"/>
              <a:t> et quasi architect </a:t>
            </a:r>
            <a:r>
              <a:rPr lang="en-US" dirty="0" err="1"/>
              <a:t>beatae</a:t>
            </a:r>
            <a:r>
              <a:rPr lang="en-US" dirty="0"/>
              <a:t> vitae dicta </a:t>
            </a:r>
            <a:r>
              <a:rPr lang="en-US" dirty="0" err="1"/>
              <a:t>sunt</a:t>
            </a:r>
            <a:r>
              <a:rPr lang="en-US" dirty="0"/>
              <a:t> </a:t>
            </a:r>
            <a:r>
              <a:rPr lang="en-US" dirty="0" err="1"/>
              <a:t>explicabo</a:t>
            </a:r>
            <a:r>
              <a:rPr lang="en-US" dirty="0"/>
              <a:t>. Nemo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ipsam</a:t>
            </a:r>
            <a:r>
              <a:rPr lang="en-US" dirty="0"/>
              <a:t> </a:t>
            </a:r>
            <a:r>
              <a:rPr lang="en-US" dirty="0" err="1"/>
              <a:t>volputatem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voluptas</a:t>
            </a:r>
            <a:r>
              <a:rPr lang="en-US" dirty="0"/>
              <a:t> sit </a:t>
            </a:r>
            <a:r>
              <a:rPr lang="en-US" dirty="0" err="1"/>
              <a:t>aspernatur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odit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fugit,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consequuntur</a:t>
            </a:r>
            <a:r>
              <a:rPr lang="en-US" dirty="0"/>
              <a:t> </a:t>
            </a:r>
            <a:r>
              <a:rPr lang="en-US" dirty="0" err="1"/>
              <a:t>magni</a:t>
            </a:r>
            <a:r>
              <a:rPr lang="en-US" dirty="0"/>
              <a:t> </a:t>
            </a:r>
            <a:r>
              <a:rPr lang="en-US" dirty="0" err="1"/>
              <a:t>dolores</a:t>
            </a:r>
            <a:r>
              <a:rPr lang="en-US" dirty="0"/>
              <a:t>.”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A99B5F0B-803B-5240-9ABB-15B1F537BFB1}"/>
              </a:ext>
            </a:extLst>
          </p:cNvPr>
          <p:cNvSpPr txBox="1">
            <a:spLocks/>
          </p:cNvSpPr>
          <p:nvPr userDrawn="1"/>
        </p:nvSpPr>
        <p:spPr>
          <a:xfrm>
            <a:off x="2951304" y="5529992"/>
            <a:ext cx="6079183" cy="29353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Tw Cen MT" panose="020B0602020104020603" pitchFamily="34" charset="77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Tw Cen MT" panose="020B0602020104020603" pitchFamily="34" charset="77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6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00E2E7-6C2A-3343-8E80-1F39056C2CB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1263" y="4547338"/>
            <a:ext cx="6009474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ATTRIBUTION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3E29BD2-E4C5-094C-9946-EA5A171CCD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91657" y="4783810"/>
            <a:ext cx="6008687" cy="286232"/>
          </a:xfrm>
        </p:spPr>
        <p:txBody>
          <a:bodyPr>
            <a:sp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Byline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409FB3-7988-BF4A-80ED-88187A01D2B8}"/>
              </a:ext>
            </a:extLst>
          </p:cNvPr>
          <p:cNvSpPr txBox="1"/>
          <p:nvPr userDrawn="1"/>
        </p:nvSpPr>
        <p:spPr>
          <a:xfrm>
            <a:off x="2730924" y="1602188"/>
            <a:ext cx="4162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>
                    <a:alpha val="12000"/>
                  </a:schemeClr>
                </a:solidFill>
                <a:latin typeface="Tw Cen MT" panose="020B0602020104020603" pitchFamily="34" charset="77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40107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51ED8FB-29FE-F648-9A74-07EEBF188565}"/>
              </a:ext>
            </a:extLst>
          </p:cNvPr>
          <p:cNvSpPr/>
          <p:nvPr userDrawn="1"/>
        </p:nvSpPr>
        <p:spPr>
          <a:xfrm>
            <a:off x="0" y="0"/>
            <a:ext cx="5076497" cy="6721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73B0F-291D-CB44-BF96-F1B813907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6A93F-EC38-7B46-A69A-65241417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4875" y="987425"/>
            <a:ext cx="56805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CFADB0-FE25-8C49-BA7E-5F26D390C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24A973-D631-AC49-9B92-F7C8BE3F9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08D04E-6B7B-9F4E-8A1C-46AF2F32E5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14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06D54E5-FB22-1041-A9A5-D036494EC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2734"/>
            <a:ext cx="10515600" cy="606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FE9892-DDF6-6C4A-94D0-6FA4E2E9D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6771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21911-9919-0443-B8EB-96A54E2E88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77"/>
              </a:defRPr>
            </a:lvl1pPr>
          </a:lstStyle>
          <a:p>
            <a:fld id="{1508D04E-6B7B-9F4E-8A1C-46AF2F32E5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198B47E-FE55-7F4E-9D1B-8B024B3506A8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5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5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Tw Cen MT" panose="020B06020201040206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9D32F93-50AC-4C46-A5DB-291C60DDB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1B0382-B419-7E49-AAF9-0F1E6B8A6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84D8C48-B3C9-BA1B-3CF5-5EA3992E94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7402860" cy="76944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What’s Price Have to Do with It?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C61A5"/>
              </a:solidFill>
              <a:effectLst/>
              <a:uLnTx/>
              <a:uFillTx/>
              <a:latin typeface="Tw Cen MT" panose="020B06020201040206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6210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0D50-6EA3-C3DA-E665-3641D4090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15F55-0BB9-65D6-9BCE-86D4CE1B5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Using the paper you have been given, complete the following:</a:t>
            </a:r>
          </a:p>
          <a:p>
            <a:r>
              <a:rPr lang="en-US" dirty="0"/>
              <a:t>Write your name on the page.</a:t>
            </a:r>
          </a:p>
          <a:p>
            <a:r>
              <a:rPr lang="en-US" dirty="0"/>
              <a:t>Draw a picture of a good you use at school.</a:t>
            </a:r>
          </a:p>
          <a:p>
            <a:r>
              <a:rPr lang="en-US" dirty="0"/>
              <a:t>Draw a picture of a service you or your family use.</a:t>
            </a:r>
          </a:p>
          <a:p>
            <a:r>
              <a:rPr lang="en-US" dirty="0"/>
              <a:t>Complete the following sentences:</a:t>
            </a:r>
          </a:p>
          <a:p>
            <a:pPr lvl="1"/>
            <a:r>
              <a:rPr lang="en-US" dirty="0"/>
              <a:t>A ________________ is the amount a consumer pays to buy a good or service.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Milk is a good that people drink. If the price of milk increases, the quantity of milk demanded will _______________.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 law of demand states that when the price of a good or service __________, the quantity demanded by consumers will _______________.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686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F70EDD-2E79-9F41-5DD3-2C0190EAC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8BEBD4-B915-EC9D-CE9C-049D73A68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BD276A-21D1-D6CC-CD69-A8F3D3C38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304" y="1300644"/>
            <a:ext cx="9613397" cy="1850578"/>
          </a:xfrm>
          <a:prstGeom prst="rect">
            <a:avLst/>
          </a:prstGeom>
        </p:spPr>
      </p:pic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E5DD4E2D-B4ED-5136-E6C6-2527F7794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4D8654-BA91-9CB0-81AE-0C43FA0213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62F9DB6-7002-E050-E6A6-D6A8824D672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255552" y="3335867"/>
            <a:ext cx="7558351" cy="14465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non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What’s Price Have to Do with It?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C61A5"/>
                </a:solidFill>
                <a:effectLst/>
                <a:uLnTx/>
                <a:uFillTx/>
                <a:latin typeface="Tw Cen MT"/>
                <a:ea typeface="+mn-ea"/>
                <a:cs typeface="Futura Medium"/>
              </a:rPr>
              <a:t>Lesson</a:t>
            </a:r>
          </a:p>
        </p:txBody>
      </p:sp>
    </p:spTree>
    <p:extLst>
      <p:ext uri="{BB962C8B-B14F-4D97-AF65-F5344CB8AC3E}">
        <p14:creationId xmlns:p14="http://schemas.microsoft.com/office/powerpoint/2010/main" val="668436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E4976-706B-2BA3-DCF2-803F9C84F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Consumers, Goods, and Services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B2720F-C917-EBDE-6344-1D95B91C1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Consumers are people who buy goods and services.</a:t>
            </a:r>
          </a:p>
          <a:p>
            <a:endParaRPr lang="en-US" dirty="0"/>
          </a:p>
          <a:p>
            <a:r>
              <a:rPr lang="en-US" dirty="0"/>
              <a:t>Goods are objects that satisfy peoples’ wants</a:t>
            </a:r>
          </a:p>
          <a:p>
            <a:endParaRPr lang="en-US" dirty="0"/>
          </a:p>
          <a:p>
            <a:r>
              <a:rPr lang="en-US" dirty="0"/>
              <a:t>Services are activities that satisfy people’s wants. </a:t>
            </a:r>
          </a:p>
          <a:p>
            <a:endParaRPr lang="en-US" dirty="0"/>
          </a:p>
          <a:p>
            <a:pPr marL="0" indent="0">
              <a:buNone/>
            </a:pPr>
            <a:endParaRPr lang="en-US" sz="1800" b="1" spc="-4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spc="-4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spc="-40" dirty="0">
              <a:solidFill>
                <a:srgbClr val="231F2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4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48E1A-F78C-85CA-96FD-EB887E112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Vocabulary: Quantity Demanded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60A541-F4F4-CE9A-0FC4-8A80500A1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Quantity Demanded is the amount of a good or service consumers will buy.</a:t>
            </a:r>
          </a:p>
          <a:p>
            <a:endParaRPr lang="en-US" dirty="0"/>
          </a:p>
          <a:p>
            <a:r>
              <a:rPr lang="en-US" dirty="0"/>
              <a:t>Price the amount people pay for one unit of a good or service. </a:t>
            </a:r>
          </a:p>
        </p:txBody>
      </p:sp>
    </p:spTree>
    <p:extLst>
      <p:ext uri="{BB962C8B-B14F-4D97-AF65-F5344CB8AC3E}">
        <p14:creationId xmlns:p14="http://schemas.microsoft.com/office/powerpoint/2010/main" val="974897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0C82-0DE3-9F42-6F2C-7522E2FC7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1F686F8-2848-FF93-1F58-A42B9350D8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457506"/>
              </p:ext>
            </p:extLst>
          </p:nvPr>
        </p:nvGraphicFramePr>
        <p:xfrm>
          <a:off x="838200" y="1676400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4621110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19536596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Price of Candy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Quantity Demanded of Candy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58283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 .10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1314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 .20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07371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$ .25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132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966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25D0-35B1-C4B2-EF83-9C5768158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Demand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7CD70-DC58-22BC-2BFB-2666B34AC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law of demand is the relationship between the price and the quantity of a good or service consumers are willing and able to buy.</a:t>
            </a:r>
          </a:p>
          <a:p>
            <a:endParaRPr lang="en-US" dirty="0"/>
          </a:p>
          <a:p>
            <a:r>
              <a:rPr lang="en-US" dirty="0"/>
              <a:t>Usually people are willing and able to buy more a good are service at lower prices and less of a good or service at higher prices.</a:t>
            </a:r>
          </a:p>
        </p:txBody>
      </p:sp>
    </p:spTree>
    <p:extLst>
      <p:ext uri="{BB962C8B-B14F-4D97-AF65-F5344CB8AC3E}">
        <p14:creationId xmlns:p14="http://schemas.microsoft.com/office/powerpoint/2010/main" val="869401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F594B-2655-D139-DA1E-6AA6EA08F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Demand Practice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4588F-79A8-434B-CE8A-FEAE2C5262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the price of an ounce of gold went down to $1.00, . . .</a:t>
            </a:r>
          </a:p>
        </p:txBody>
      </p:sp>
    </p:spTree>
    <p:extLst>
      <p:ext uri="{BB962C8B-B14F-4D97-AF65-F5344CB8AC3E}">
        <p14:creationId xmlns:p14="http://schemas.microsoft.com/office/powerpoint/2010/main" val="63720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CB4710-7147-873E-AC43-900D31605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Law of Demand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F35ECE-194F-553B-7B7D-19B08F2B2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when the price of a good or service increases, consumers will buy less of that good or service. Likewise, when the price of a good or service decreases, consumers will buy more of 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87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4AAAC4-AF00-F2EF-D9B8-0BF309FD1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53A30-5C48-0657-0AF8-1088F139C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consumer?</a:t>
            </a:r>
          </a:p>
          <a:p>
            <a:r>
              <a:rPr lang="en-US" dirty="0"/>
              <a:t>What are goods?</a:t>
            </a:r>
          </a:p>
          <a:p>
            <a:r>
              <a:rPr lang="en-US" dirty="0"/>
              <a:t>What are services?</a:t>
            </a:r>
          </a:p>
          <a:p>
            <a:r>
              <a:rPr lang="en-US" dirty="0"/>
              <a:t>What is a good that would satisfy a thirsty person?</a:t>
            </a:r>
          </a:p>
          <a:p>
            <a:r>
              <a:rPr lang="en-US" dirty="0"/>
              <a:t>What is a service that would satisfy a sick person’s desire to be well?</a:t>
            </a:r>
          </a:p>
          <a:p>
            <a:r>
              <a:rPr lang="en-US" dirty="0"/>
              <a:t>What are some goods that you or your family use?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79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6F45E-0E49-3672-00EC-B89B3DB21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Closure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D4601E-BB21-E0AF-40DC-64403B4A3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some services that you or your family use?</a:t>
            </a:r>
          </a:p>
          <a:p>
            <a:r>
              <a:rPr lang="en-US" dirty="0"/>
              <a:t>What is a price?</a:t>
            </a:r>
          </a:p>
          <a:p>
            <a:r>
              <a:rPr lang="en-US" dirty="0"/>
              <a:t>What is the law of demand?</a:t>
            </a:r>
          </a:p>
          <a:p>
            <a:r>
              <a:rPr lang="en-US" dirty="0"/>
              <a:t>What will happen to the quantity of snacks students will buy in the cafeteria if the price of those snacks increases?</a:t>
            </a:r>
          </a:p>
          <a:p>
            <a:r>
              <a:rPr lang="en-US" dirty="0"/>
              <a:t>How does price affect the quantity of a good or service that consumers will buy?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FREF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69C3D1"/>
      </a:accent1>
      <a:accent2>
        <a:srgbClr val="5795CD"/>
      </a:accent2>
      <a:accent3>
        <a:srgbClr val="383C49"/>
      </a:accent3>
      <a:accent4>
        <a:srgbClr val="382C4E"/>
      </a:accent4>
      <a:accent5>
        <a:srgbClr val="7C61A5"/>
      </a:accent5>
      <a:accent6>
        <a:srgbClr val="C8C8C8"/>
      </a:accent6>
      <a:hlink>
        <a:srgbClr val="7C61A5"/>
      </a:hlink>
      <a:folHlink>
        <a:srgbClr val="7C61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23E7D315B7547931FA5FF60C4B2C4" ma:contentTypeVersion="15" ma:contentTypeDescription="Create a new document." ma:contentTypeScope="" ma:versionID="693f117edcdba418f789b99ee6ce6a36">
  <xsd:schema xmlns:xsd="http://www.w3.org/2001/XMLSchema" xmlns:xs="http://www.w3.org/2001/XMLSchema" xmlns:p="http://schemas.microsoft.com/office/2006/metadata/properties" xmlns:ns2="b7db504c-0fbc-451d-87a5-be053ab2b035" xmlns:ns3="9dc92413-c097-4f39-b83c-a56d2fdc145d" xmlns:ns4="d64264fa-5603-4e4e-a2f4-32f4724a08c4" targetNamespace="http://schemas.microsoft.com/office/2006/metadata/properties" ma:root="true" ma:fieldsID="b85b2fbfa70e0c525514eaa3fab4abe4" ns2:_="" ns3:_="" ns4:_="">
    <xsd:import namespace="b7db504c-0fbc-451d-87a5-be053ab2b035"/>
    <xsd:import namespace="9dc92413-c097-4f39-b83c-a56d2fdc145d"/>
    <xsd:import namespace="d64264fa-5603-4e4e-a2f4-32f4724a08c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lcf76f155ced4ddcb4097134ff3c332f" minOccurs="0"/>
                <xsd:element ref="ns4:TaxCatchAll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Note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db504c-0fbc-451d-87a5-be053ab2b0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c92413-c097-4f39-b83c-a56d2fdc1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b94cc3ae-357c-4eb4-84e8-520ab3b4f5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4264fa-5603-4e4e-a2f4-32f4724a08c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c0d51c7-0df4-4dc2-8a32-1af4c3d06417}" ma:internalName="TaxCatchAll" ma:showField="CatchAllData" ma:web="b7db504c-0fbc-451d-87a5-be053ab2b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dc92413-c097-4f39-b83c-a56d2fdc145d">
      <Terms xmlns="http://schemas.microsoft.com/office/infopath/2007/PartnerControls"/>
    </lcf76f155ced4ddcb4097134ff3c332f>
    <TaxCatchAll xmlns="d64264fa-5603-4e4e-a2f4-32f4724a08c4" xsi:nil="true"/>
    <Notes xmlns="9dc92413-c097-4f39-b83c-a56d2fdc145d" xsi:nil="true"/>
    <_dlc_DocId xmlns="b7db504c-0fbc-451d-87a5-be053ab2b035">HNVKUVHTHR6Q-1297957993-12153</_dlc_DocId>
    <_dlc_DocIdUrl xmlns="b7db504c-0fbc-451d-87a5-be053ab2b035">
      <Url>https://frbprod1.sharepoint.com/sites/8H-SEAALs/ResearchPMO/econlowdown2/_layouts/15/DocIdRedir.aspx?ID=HNVKUVHTHR6Q-1297957993-12153</Url>
      <Description>HNVKUVHTHR6Q-1297957993-12153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54C77EC-195C-4532-AE40-DFE1CDF0C13D}"/>
</file>

<file path=customXml/itemProps2.xml><?xml version="1.0" encoding="utf-8"?>
<ds:datastoreItem xmlns:ds="http://schemas.openxmlformats.org/officeDocument/2006/customXml" ds:itemID="{CA246DEF-EF8C-4C49-9A55-197AB92345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43F2A4-A1F2-42DC-9622-58B3DEDBEFEA}">
  <ds:schemaRefs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elements/1.1/"/>
    <ds:schemaRef ds:uri="169648a2-4016-4297-a2ed-f21706a50546"/>
    <ds:schemaRef ds:uri="http://schemas.microsoft.com/office/infopath/2007/PartnerControls"/>
    <ds:schemaRef ds:uri="0a84864a-d371-4a71-bde3-948e3e19dc87"/>
  </ds:schemaRefs>
</ds:datastoreItem>
</file>

<file path=customXml/itemProps4.xml><?xml version="1.0" encoding="utf-8"?>
<ds:datastoreItem xmlns:ds="http://schemas.openxmlformats.org/officeDocument/2006/customXml" ds:itemID="{46FA191A-A8D0-409F-AB8C-E6639F1AAABA}"/>
</file>

<file path=docMetadata/LabelInfo.xml><?xml version="1.0" encoding="utf-8"?>
<clbl:labelList xmlns:clbl="http://schemas.microsoft.com/office/2020/mipLabelMetadata">
  <clbl:label id="{65269c60-0483-4c57-9e8c-3779d6900235}" enabled="1" method="Privileged" siteId="{b397c653-5b19-463f-b9fc-af658ded9128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3732</TotalTime>
  <Words>452</Words>
  <Application>Microsoft Office PowerPoint</Application>
  <PresentationFormat>Widescreen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Tw Cen MT</vt:lpstr>
      <vt:lpstr>Office Theme</vt:lpstr>
      <vt:lpstr>What’s Price Have to Do with It?</vt:lpstr>
      <vt:lpstr>Vocabulary: Consumers, Goods, and Services </vt:lpstr>
      <vt:lpstr>Vocabulary: Quantity Demanded</vt:lpstr>
      <vt:lpstr>Table</vt:lpstr>
      <vt:lpstr>Law of Demand</vt:lpstr>
      <vt:lpstr>Law of Demand Practice </vt:lpstr>
      <vt:lpstr>Law of Demand (cont.)</vt:lpstr>
      <vt:lpstr>Closure</vt:lpstr>
      <vt:lpstr>Closure (cont.)</vt:lpstr>
      <vt:lpstr>Assessment</vt:lpstr>
      <vt:lpstr>What’s Price Have to Do with It?  Lesson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Tucker, Cameron R</cp:lastModifiedBy>
  <cp:revision>25</cp:revision>
  <dcterms:created xsi:type="dcterms:W3CDTF">2019-08-27T14:59:33Z</dcterms:created>
  <dcterms:modified xsi:type="dcterms:W3CDTF">2026-05-20T19:07:48Z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0x0101006D523E7D315B7547931FA5FF60C4B2C4</vt:lpwstr>
  </property>
  <property fmtid="{D5CDD505-2E9C-101B-9397-08002B2CF9AE}" pid="3" name="_dlc_DocIdItemGuid">
    <vt:lpwstr>900e46b2-c320-4f8d-907a-2342ff886b9d</vt:lpwstr>
  </property>
  <property fmtid="{D5CDD505-2E9C-101B-9397-08002B2CF9AE}" pid="4" name="Tags">
    <vt:lpwstr/>
  </property>
  <property fmtid="{D5CDD505-2E9C-101B-9397-08002B2CF9AE}" pid="5" name="TitusGUID">
    <vt:lpwstr>c3ceed15-b1cd-4a42-89d8-724a16976a9e</vt:lpwstr>
  </property>
  <property fmtid="{D5CDD505-2E9C-101B-9397-08002B2CF9AE}" pid="6" name="MSIP_Label_65269c60-0483-4c57-9e8c-3779d6900235_Enabled">
    <vt:lpwstr>true</vt:lpwstr>
  </property>
  <property fmtid="{D5CDD505-2E9C-101B-9397-08002B2CF9AE}" pid="7" name="MSIP_Label_65269c60-0483-4c57-9e8c-3779d6900235_SetDate">
    <vt:lpwstr>2022-05-02T19:28:35Z</vt:lpwstr>
  </property>
  <property fmtid="{D5CDD505-2E9C-101B-9397-08002B2CF9AE}" pid="8" name="MSIP_Label_65269c60-0483-4c57-9e8c-3779d6900235_Method">
    <vt:lpwstr>Privileged</vt:lpwstr>
  </property>
  <property fmtid="{D5CDD505-2E9C-101B-9397-08002B2CF9AE}" pid="9" name="MSIP_Label_65269c60-0483-4c57-9e8c-3779d6900235_Name">
    <vt:lpwstr>65269c60-0483-4c57-9e8c-3779d6900235</vt:lpwstr>
  </property>
  <property fmtid="{D5CDD505-2E9C-101B-9397-08002B2CF9AE}" pid="10" name="MSIP_Label_65269c60-0483-4c57-9e8c-3779d6900235_SiteId">
    <vt:lpwstr>b397c653-5b19-463f-b9fc-af658ded9128</vt:lpwstr>
  </property>
  <property fmtid="{D5CDD505-2E9C-101B-9397-08002B2CF9AE}" pid="11" name="MSIP_Label_65269c60-0483-4c57-9e8c-3779d6900235_ActionId">
    <vt:lpwstr>346f8ff7-618b-4038-9cb8-91489eef4f07</vt:lpwstr>
  </property>
  <property fmtid="{D5CDD505-2E9C-101B-9397-08002B2CF9AE}" pid="12" name="MSIP_Label_65269c60-0483-4c57-9e8c-3779d6900235_ContentBits">
    <vt:lpwstr>0</vt:lpwstr>
  </property>
  <property fmtid="{D5CDD505-2E9C-101B-9397-08002B2CF9AE}" pid="13" name="MediaServiceImageTags">
    <vt:lpwstr/>
  </property>
</Properties>
</file>