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76" r:id="rId6"/>
    <p:sldId id="277" r:id="rId7"/>
    <p:sldId id="279" r:id="rId8"/>
    <p:sldId id="280" r:id="rId9"/>
    <p:sldId id="281" r:id="rId10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DB4112-154C-4ED2-ABBD-A9E6AA12193C}" v="1" dt="2025-02-12T14:56:54.6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441" autoAdjust="0"/>
  </p:normalViewPr>
  <p:slideViewPr>
    <p:cSldViewPr snapToGrid="0" snapToObjects="1">
      <p:cViewPr varScale="1">
        <p:scale>
          <a:sx n="78" d="100"/>
          <a:sy n="78" d="100"/>
        </p:scale>
        <p:origin x="120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C557B2-836E-6A42-AAD9-75CA58B924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3BC13-95F3-A448-AD82-07806BBF5A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81415"/>
            <a:ext cx="9144000" cy="828547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Tw Cen MT" panose="020B0602020104020603" pitchFamily="34" charset="77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9FD27C-9B84-5345-9210-30540209E7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913" y="480141"/>
            <a:ext cx="3680957" cy="73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0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BFC523-70C6-8E48-83E0-802F66F75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1813" y="987425"/>
            <a:ext cx="574357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364F2-4195-DD4F-B66F-ADFE0A7A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69B31-04DA-6743-9B7D-4DFAA54AFD6D}"/>
              </a:ext>
            </a:extLst>
          </p:cNvPr>
          <p:cNvSpPr/>
          <p:nvPr userDrawn="1"/>
        </p:nvSpPr>
        <p:spPr>
          <a:xfrm>
            <a:off x="0" y="0"/>
            <a:ext cx="5076497" cy="6721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2FECC79-8310-3340-A847-B913E3F6C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A78CB00-B11C-C948-AEB6-1A51A0E11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37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(Lt. 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3BC13-95F3-A448-AD82-07806BBF5A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81415"/>
            <a:ext cx="9144000" cy="828547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Tw Cen MT" panose="020B0602020104020603" pitchFamily="34" charset="77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A094F5-68DC-E049-9417-32C6E3715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-219492" y="-731071"/>
            <a:ext cx="3636930" cy="363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2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B9810-D3B6-CE46-9BE2-189EDF9B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10631-E9EF-AA40-9612-879FB000F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3A36E-EC8F-4E4F-90AD-DF445F4B8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6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2683E-F626-2945-B547-B0C3E5DC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D4BAF-894C-314B-AF99-655D8CB06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B8A59-7395-C347-AD6D-4EA5485EE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A09CD-09B2-5D40-BEF8-27E48FC5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4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45808-06F6-4245-968C-50231E48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96B88-8B52-3649-92BD-415E0007C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4D74F-5B22-624E-935D-7B670AC3C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B57B1-7570-904F-A848-5569ADD03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6F76C2-3ECD-DB4A-931E-8277847D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1753E2-441E-3944-8D69-9E73468E2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734"/>
            <a:ext cx="10515600" cy="6068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378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F48C-12DF-B140-9BDB-66BDE318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7CBB4-0969-C645-870F-FD166A78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5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5047E-9044-6748-B90F-D0BF284F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8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113384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56409" y="2038930"/>
            <a:ext cx="6079183" cy="241912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architect </a:t>
            </a:r>
            <a:r>
              <a:rPr lang="en-US" dirty="0" err="1"/>
              <a:t>beatae</a:t>
            </a:r>
            <a:r>
              <a:rPr lang="en-US" dirty="0"/>
              <a:t> vitae dicta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volputatem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.”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99B5F0B-803B-5240-9ABB-15B1F537BFB1}"/>
              </a:ext>
            </a:extLst>
          </p:cNvPr>
          <p:cNvSpPr txBox="1">
            <a:spLocks/>
          </p:cNvSpPr>
          <p:nvPr userDrawn="1"/>
        </p:nvSpPr>
        <p:spPr>
          <a:xfrm>
            <a:off x="2951304" y="5529992"/>
            <a:ext cx="6079183" cy="2935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00E2E7-6C2A-3343-8E80-1F39056C2C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1263" y="4547338"/>
            <a:ext cx="6009474" cy="286232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ATTRIBUTION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3E29BD2-E4C5-094C-9946-EA5A171CCD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1657" y="4783810"/>
            <a:ext cx="6008687" cy="286232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Byline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409FB3-7988-BF4A-80ED-88187A01D2B8}"/>
              </a:ext>
            </a:extLst>
          </p:cNvPr>
          <p:cNvSpPr txBox="1"/>
          <p:nvPr userDrawn="1"/>
        </p:nvSpPr>
        <p:spPr>
          <a:xfrm>
            <a:off x="2730924" y="1602188"/>
            <a:ext cx="416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>
                    <a:alpha val="12000"/>
                  </a:schemeClr>
                </a:solidFill>
                <a:latin typeface="Tw Cen MT" panose="020B0602020104020603" pitchFamily="34" charset="77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0107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1ED8FB-29FE-F648-9A74-07EEBF188565}"/>
              </a:ext>
            </a:extLst>
          </p:cNvPr>
          <p:cNvSpPr/>
          <p:nvPr userDrawn="1"/>
        </p:nvSpPr>
        <p:spPr>
          <a:xfrm>
            <a:off x="0" y="0"/>
            <a:ext cx="5076497" cy="6721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73B0F-291D-CB44-BF96-F1B81390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6A93F-EC38-7B46-A69A-652414171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875" y="987425"/>
            <a:ext cx="56805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FADB0-FE25-8C49-BA7E-5F26D390C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4A973-D631-AC49-9B92-F7C8BE3F9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1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6D54E5-FB22-1041-A9A5-D036494EC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734"/>
            <a:ext cx="10515600" cy="606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9892-DDF6-6C4A-94D0-6FA4E2E9D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771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21911-9919-0443-B8EB-96A54E2E8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77"/>
              </a:defRPr>
            </a:lvl1pPr>
          </a:lstStyle>
          <a:p>
            <a:fld id="{1508D04E-6B7B-9F4E-8A1C-46AF2F32E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98B47E-FE55-7F4E-9D1B-8B024B3506A8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5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5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Tw Cen MT" panose="020B06020201040206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B0382-B419-7E49-AAF9-0F1E6B8A6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4" y="1300644"/>
            <a:ext cx="9613397" cy="1850578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4D8C48-B3C9-BA1B-3CF5-5EA3992E94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17030" y="3335867"/>
            <a:ext cx="6343403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C61A5"/>
                </a:solidFill>
                <a:effectLst/>
                <a:uLnTx/>
                <a:uFillTx/>
                <a:latin typeface="Tw Cen MT"/>
                <a:ea typeface="+mn-ea"/>
                <a:cs typeface="Futura Medium"/>
              </a:rPr>
              <a:t>What Makes a Community?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C61A5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210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FC7A1-A2CD-3B58-2B2B-06B6B20E9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Define Community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6B33F-C082-9021-7D40-6B45947BA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community is a place where people live, work, and buy and sell goods and services. </a:t>
            </a:r>
          </a:p>
        </p:txBody>
      </p:sp>
    </p:spTree>
    <p:extLst>
      <p:ext uri="{BB962C8B-B14F-4D97-AF65-F5344CB8AC3E}">
        <p14:creationId xmlns:p14="http://schemas.microsoft.com/office/powerpoint/2010/main" val="1987991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F28CD-249E-662D-E54A-E37014454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8CAD4-4914-1875-0E39-AFF2C16B7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2400" marR="0" indent="0">
              <a:spcBef>
                <a:spcPts val="595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Community</a:t>
            </a:r>
            <a:r>
              <a:rPr lang="en-US" sz="1800" b="1" spc="1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Card</a:t>
            </a:r>
            <a:r>
              <a:rPr lang="en-US" sz="1800" b="1" spc="1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spc="-2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#1</a:t>
            </a:r>
            <a:endParaRPr lang="en-US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52400" marR="113665" indent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None/>
            </a:pPr>
            <a:endParaRPr lang="en-US" sz="1800" spc="-1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52400" marR="113665" indent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None/>
            </a:pP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Mrs.</a:t>
            </a:r>
            <a:r>
              <a:rPr lang="en-US" sz="1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Suiter</a:t>
            </a:r>
            <a:r>
              <a:rPr lang="en-US" sz="1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her</a:t>
            </a:r>
            <a:r>
              <a:rPr lang="en-US" sz="1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daughter,</a:t>
            </a:r>
            <a:r>
              <a:rPr lang="en-US" sz="1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Bella,</a:t>
            </a:r>
            <a:r>
              <a:rPr lang="en-US" sz="1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live</a:t>
            </a:r>
            <a:r>
              <a:rPr lang="en-US" sz="1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1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Stonecrest</a:t>
            </a:r>
            <a:r>
              <a:rPr lang="en-US" sz="1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u="sng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apartment</a:t>
            </a:r>
            <a:r>
              <a:rPr lang="en-US" sz="1800" u="sng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u="sng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building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n-US" sz="1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Bella</a:t>
            </a:r>
            <a:r>
              <a:rPr lang="en-US" sz="1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likes</a:t>
            </a:r>
            <a:r>
              <a:rPr lang="en-US" sz="1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go 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City</a:t>
            </a:r>
            <a:r>
              <a:rPr lang="en-US" sz="1800" b="1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Art</a:t>
            </a:r>
            <a:r>
              <a:rPr lang="en-US" sz="1800" b="1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Museum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look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art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artifacts.</a:t>
            </a:r>
          </a:p>
          <a:p>
            <a:pPr marL="381000" marR="113665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</a:pPr>
            <a:endParaRPr lang="en-US" sz="1800" dirty="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52400" marR="113665" indent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52400" marR="0" indent="0">
              <a:spcBef>
                <a:spcPts val="59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Community</a:t>
            </a:r>
            <a:r>
              <a:rPr lang="en-US" sz="1800" b="1" spc="1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Card</a:t>
            </a:r>
            <a:r>
              <a:rPr lang="en-US" sz="1800" b="1" spc="1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spc="-2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#2</a:t>
            </a:r>
            <a:endParaRPr lang="en-US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52400" marR="107315" indent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None/>
            </a:pPr>
            <a:endParaRPr lang="en-US" sz="1800" u="sng" spc="-3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52400" marR="107315" indent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None/>
            </a:pPr>
            <a:r>
              <a:rPr lang="en-US" sz="1800" u="sng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Mary’s</a:t>
            </a:r>
            <a:r>
              <a:rPr lang="en-US" sz="1800" u="sng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u="sng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Movie</a:t>
            </a:r>
            <a:r>
              <a:rPr lang="en-US" sz="1800" u="sng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u="sng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Theater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business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that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shows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movies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people.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sells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drinks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aluminum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cans.</a:t>
            </a:r>
            <a:r>
              <a:rPr lang="en-US" sz="1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Mary</a:t>
            </a:r>
            <a:r>
              <a:rPr lang="en-US" sz="1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takes</a:t>
            </a:r>
            <a:r>
              <a:rPr lang="en-US" sz="1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empty</a:t>
            </a:r>
            <a:r>
              <a:rPr lang="en-US" sz="1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aluminum</a:t>
            </a:r>
            <a:r>
              <a:rPr lang="en-US" sz="1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cans</a:t>
            </a:r>
            <a:r>
              <a:rPr lang="en-US" sz="1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City</a:t>
            </a:r>
            <a:r>
              <a:rPr lang="en-US" sz="1800" b="1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Recycling</a:t>
            </a:r>
            <a:r>
              <a:rPr lang="en-US" sz="1800" b="1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Center</a:t>
            </a:r>
            <a:r>
              <a:rPr lang="en-US" sz="1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every</a:t>
            </a:r>
            <a:r>
              <a:rPr lang="en-US" sz="1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Monday.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52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A5414-C6A5-B2BB-54A8-888627710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Define Government </a:t>
            </a:r>
            <a:r>
              <a:rPr lang="en-US" dirty="0"/>
              <a:t>Goods and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F6A66-0052-5927-7BEB-24FF061BA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111125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100"/>
              <a:buNone/>
              <a:tabLst>
                <a:tab pos="381000" algn="l"/>
              </a:tabLst>
            </a:pPr>
            <a:r>
              <a:rPr lang="en-US" sz="1800" b="1" spc="-2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n-US" sz="1800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overnment</a:t>
            </a:r>
            <a:r>
              <a:rPr lang="en-US" sz="1800" b="1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goods</a:t>
            </a:r>
            <a:r>
              <a:rPr lang="en-US" sz="1800" b="1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800" b="1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services</a:t>
            </a:r>
            <a:r>
              <a:rPr lang="en-US" sz="1800" b="1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are provided by government 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because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they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important for many people to have and use. Everyone in the community is able to use </a:t>
            </a:r>
            <a:r>
              <a:rPr lang="en-US" sz="1800" spc="-3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government goods and services.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Businesses aren’t likely to provide these goods and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services,</a:t>
            </a:r>
            <a:r>
              <a:rPr lang="en-US" sz="1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</a:t>
            </a:r>
            <a:r>
              <a:rPr lang="en-US" sz="1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government</a:t>
            </a:r>
            <a:r>
              <a:rPr lang="en-US" sz="1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provides</a:t>
            </a:r>
            <a:r>
              <a:rPr lang="en-US" sz="1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them.</a:t>
            </a:r>
            <a:r>
              <a:rPr lang="en-US" sz="1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0" marR="111125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100"/>
              <a:buNone/>
              <a:tabLst>
                <a:tab pos="381000" algn="l"/>
              </a:tabLst>
            </a:pPr>
            <a:endParaRPr lang="en-US" sz="1800" spc="-65" dirty="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111125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100"/>
              <a:buNone/>
              <a:tabLst>
                <a:tab pos="381000" algn="l"/>
              </a:tabLst>
            </a:pP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provide</a:t>
            </a:r>
            <a:r>
              <a:rPr lang="en-US" sz="1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government</a:t>
            </a:r>
            <a:r>
              <a:rPr lang="en-US" sz="1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goods</a:t>
            </a:r>
            <a:r>
              <a:rPr lang="en-US" sz="1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services</a:t>
            </a:r>
            <a:r>
              <a:rPr lang="en-US" sz="1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1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community,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governments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collect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taxes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from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individuals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businesses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community. </a:t>
            </a:r>
          </a:p>
          <a:p>
            <a:pPr marL="0" marR="111125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100"/>
              <a:buNone/>
              <a:tabLst>
                <a:tab pos="381000" algn="l"/>
              </a:tabLst>
            </a:pPr>
            <a:endParaRPr lang="en-US" sz="1800" b="1" spc="-10" dirty="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111125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100"/>
              <a:buNone/>
              <a:tabLst>
                <a:tab pos="381000" algn="l"/>
              </a:tabLst>
            </a:pPr>
            <a:r>
              <a:rPr lang="en-US" sz="1800" b="1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Taxes</a:t>
            </a:r>
            <a:r>
              <a:rPr lang="en-US" sz="1800" b="1" spc="-7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r>
              <a:rPr lang="en-US" sz="1800" spc="-7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required</a:t>
            </a:r>
            <a:r>
              <a:rPr lang="en-US" sz="1800" spc="-7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payments</a:t>
            </a:r>
            <a:r>
              <a:rPr lang="en-US" sz="1800" spc="-7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800" spc="-7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government. Individuals and businesses in the community are required to pay taxes. </a:t>
            </a:r>
            <a:endParaRPr lang="en-US" sz="1800" spc="-15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spcBef>
                <a:spcPts val="315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45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101C7-5EDC-195E-C67A-CC9E690EB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 People Organize Communities?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C70E0-8DED-3093-F756-065D13003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170180" lv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100"/>
              <a:buNone/>
              <a:tabLst>
                <a:tab pos="379730" algn="l"/>
                <a:tab pos="381000" algn="l"/>
              </a:tabLst>
            </a:pPr>
            <a:r>
              <a:rPr lang="en-US" sz="1800" spc="-5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eople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organize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communities</a:t>
            </a:r>
            <a:r>
              <a:rPr lang="en-US" sz="1800" spc="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 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keep people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safe,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 maintain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health,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 allow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people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easy access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government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goods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services.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0" marR="170180" lv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100"/>
              <a:buNone/>
              <a:tabLst>
                <a:tab pos="379730" algn="l"/>
                <a:tab pos="381000" algn="l"/>
              </a:tabLst>
            </a:pPr>
            <a:endParaRPr lang="en-US" sz="1800" spc="-45" dirty="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170180" lv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100"/>
              <a:buNone/>
              <a:tabLst>
                <a:tab pos="379730" algn="l"/>
                <a:tab pos="381000" algn="l"/>
              </a:tabLst>
            </a:pPr>
            <a:r>
              <a:rPr lang="en-US" sz="1800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Teacher Note: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Allow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time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students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reorganize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their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community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needed.</a:t>
            </a:r>
            <a:endParaRPr lang="en-US" sz="1800" spc="-15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spcBef>
                <a:spcPts val="325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075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E0EDB8-0F5F-EBCF-01F7-4E09368B0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813954-2D70-B9FC-1134-265814F38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44B70A-5453-7E4E-8CDF-EAFD74D03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4" y="1300644"/>
            <a:ext cx="9613397" cy="1850578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C3EAD8C9-9F91-2FCC-30F2-D0B6CD421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9A5741-C548-0B00-CDD2-6E6373F12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66B95A0-807F-9E66-1190-2071614C24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17030" y="3335867"/>
            <a:ext cx="6343403" cy="1446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C61A5"/>
                </a:solidFill>
                <a:effectLst/>
                <a:uLnTx/>
                <a:uFillTx/>
                <a:latin typeface="Tw Cen MT"/>
                <a:ea typeface="+mn-ea"/>
                <a:cs typeface="Futura Medium"/>
              </a:rPr>
              <a:t>What Makes a Community?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C61A5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Lesson</a:t>
            </a:r>
          </a:p>
        </p:txBody>
      </p:sp>
    </p:spTree>
    <p:extLst>
      <p:ext uri="{BB962C8B-B14F-4D97-AF65-F5344CB8AC3E}">
        <p14:creationId xmlns:p14="http://schemas.microsoft.com/office/powerpoint/2010/main" val="1099464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RE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9C3D1"/>
      </a:accent1>
      <a:accent2>
        <a:srgbClr val="5795CD"/>
      </a:accent2>
      <a:accent3>
        <a:srgbClr val="383C49"/>
      </a:accent3>
      <a:accent4>
        <a:srgbClr val="382C4E"/>
      </a:accent4>
      <a:accent5>
        <a:srgbClr val="7C61A5"/>
      </a:accent5>
      <a:accent6>
        <a:srgbClr val="C8C8C8"/>
      </a:accent6>
      <a:hlink>
        <a:srgbClr val="7C61A5"/>
      </a:hlink>
      <a:folHlink>
        <a:srgbClr val="7C61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23E7D315B7547931FA5FF60C4B2C4" ma:contentTypeVersion="15" ma:contentTypeDescription="Create a new document." ma:contentTypeScope="" ma:versionID="693f117edcdba418f789b99ee6ce6a36">
  <xsd:schema xmlns:xsd="http://www.w3.org/2001/XMLSchema" xmlns:xs="http://www.w3.org/2001/XMLSchema" xmlns:p="http://schemas.microsoft.com/office/2006/metadata/properties" xmlns:ns2="b7db504c-0fbc-451d-87a5-be053ab2b035" xmlns:ns3="9dc92413-c097-4f39-b83c-a56d2fdc145d" xmlns:ns4="d64264fa-5603-4e4e-a2f4-32f4724a08c4" targetNamespace="http://schemas.microsoft.com/office/2006/metadata/properties" ma:root="true" ma:fieldsID="b85b2fbfa70e0c525514eaa3fab4abe4" ns2:_="" ns3:_="" ns4:_="">
    <xsd:import namespace="b7db504c-0fbc-451d-87a5-be053ab2b035"/>
    <xsd:import namespace="9dc92413-c097-4f39-b83c-a56d2fdc145d"/>
    <xsd:import namespace="d64264fa-5603-4e4e-a2f4-32f4724a08c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Not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b504c-0fbc-451d-87a5-be053ab2b0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c92413-c097-4f39-b83c-a56d2fdc14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94cc3ae-357c-4eb4-84e8-520ab3b4f5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4264fa-5603-4e4e-a2f4-32f4724a08c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c0d51c7-0df4-4dc2-8a32-1af4c3d06417}" ma:internalName="TaxCatchAll" ma:showField="CatchAllData" ma:web="b7db504c-0fbc-451d-87a5-be053ab2b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c92413-c097-4f39-b83c-a56d2fdc145d">
      <Terms xmlns="http://schemas.microsoft.com/office/infopath/2007/PartnerControls"/>
    </lcf76f155ced4ddcb4097134ff3c332f>
    <TaxCatchAll xmlns="d64264fa-5603-4e4e-a2f4-32f4724a08c4" xsi:nil="true"/>
    <Notes xmlns="9dc92413-c097-4f39-b83c-a56d2fdc145d" xsi:nil="true"/>
    <_dlc_DocId xmlns="b7db504c-0fbc-451d-87a5-be053ab2b035">HNVKUVHTHR6Q-1297957993-12152</_dlc_DocId>
    <_dlc_DocIdUrl xmlns="b7db504c-0fbc-451d-87a5-be053ab2b035">
      <Url>https://frbprod1.sharepoint.com/sites/8H-SEAALs/ResearchPMO/econlowdown2/_layouts/15/DocIdRedir.aspx?ID=HNVKUVHTHR6Q-1297957993-12152</Url>
      <Description>HNVKUVHTHR6Q-1297957993-12152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6EA2BF2-BC2B-4E1A-BC36-E8B0507F1A84}"/>
</file>

<file path=customXml/itemProps2.xml><?xml version="1.0" encoding="utf-8"?>
<ds:datastoreItem xmlns:ds="http://schemas.openxmlformats.org/officeDocument/2006/customXml" ds:itemID="{F8B24D76-CBC5-468A-B22B-20C5041DF8AF}">
  <ds:schemaRefs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0a84864a-d371-4a71-bde3-948e3e19dc87"/>
    <ds:schemaRef ds:uri="http://purl.org/dc/dcmitype/"/>
    <ds:schemaRef ds:uri="169648a2-4016-4297-a2ed-f21706a50546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4325448-A644-4878-A2B4-0CAFD11C5FD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C0DD768-14DE-4323-B9D3-35D63F16F8E2}"/>
</file>

<file path=docMetadata/LabelInfo.xml><?xml version="1.0" encoding="utf-8"?>
<clbl:labelList xmlns:clbl="http://schemas.microsoft.com/office/2020/mipLabelMetadata">
  <clbl:label id="{65269c60-0483-4c57-9e8c-3779d6900235}" enabled="1" method="Privileged" siteId="{b397c653-5b19-463f-b9fc-af658ded912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4478</TotalTime>
  <Words>247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Tw Cen MT</vt:lpstr>
      <vt:lpstr>Office Theme</vt:lpstr>
      <vt:lpstr>What Makes a Community?</vt:lpstr>
      <vt:lpstr>Define Community </vt:lpstr>
      <vt:lpstr>Community Cards</vt:lpstr>
      <vt:lpstr>Define Government Goods and Taxes</vt:lpstr>
      <vt:lpstr>Why Do People Organize Communities?</vt:lpstr>
      <vt:lpstr>What Makes a Community? Lesson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Tucker, Cameron R</cp:lastModifiedBy>
  <cp:revision>39</cp:revision>
  <cp:lastPrinted>2022-06-07T19:00:50Z</cp:lastPrinted>
  <dcterms:created xsi:type="dcterms:W3CDTF">2019-08-27T14:59:33Z</dcterms:created>
  <dcterms:modified xsi:type="dcterms:W3CDTF">2026-05-20T19:01:31Z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5ed4af79-c422-4f28-8c50-f5826772f475</vt:lpwstr>
  </property>
  <property fmtid="{D5CDD505-2E9C-101B-9397-08002B2CF9AE}" pid="3" name="ContentTypeId">
    <vt:lpwstr>0x0101006D523E7D315B7547931FA5FF60C4B2C4</vt:lpwstr>
  </property>
  <property fmtid="{D5CDD505-2E9C-101B-9397-08002B2CF9AE}" pid="4" name="MSIP_Label_65269c60-0483-4c57-9e8c-3779d6900235_Enabled">
    <vt:lpwstr>true</vt:lpwstr>
  </property>
  <property fmtid="{D5CDD505-2E9C-101B-9397-08002B2CF9AE}" pid="5" name="MSIP_Label_65269c60-0483-4c57-9e8c-3779d6900235_SetDate">
    <vt:lpwstr>2022-06-02T17:04:27Z</vt:lpwstr>
  </property>
  <property fmtid="{D5CDD505-2E9C-101B-9397-08002B2CF9AE}" pid="6" name="MSIP_Label_65269c60-0483-4c57-9e8c-3779d6900235_Method">
    <vt:lpwstr>Privileged</vt:lpwstr>
  </property>
  <property fmtid="{D5CDD505-2E9C-101B-9397-08002B2CF9AE}" pid="7" name="MSIP_Label_65269c60-0483-4c57-9e8c-3779d6900235_Name">
    <vt:lpwstr>65269c60-0483-4c57-9e8c-3779d6900235</vt:lpwstr>
  </property>
  <property fmtid="{D5CDD505-2E9C-101B-9397-08002B2CF9AE}" pid="8" name="MSIP_Label_65269c60-0483-4c57-9e8c-3779d6900235_SiteId">
    <vt:lpwstr>b397c653-5b19-463f-b9fc-af658ded9128</vt:lpwstr>
  </property>
  <property fmtid="{D5CDD505-2E9C-101B-9397-08002B2CF9AE}" pid="9" name="MSIP_Label_65269c60-0483-4c57-9e8c-3779d6900235_ActionId">
    <vt:lpwstr>d7a5eadb-64bb-4d72-bd91-a2e45f40e19f</vt:lpwstr>
  </property>
  <property fmtid="{D5CDD505-2E9C-101B-9397-08002B2CF9AE}" pid="10" name="MSIP_Label_65269c60-0483-4c57-9e8c-3779d6900235_ContentBits">
    <vt:lpwstr>0</vt:lpwstr>
  </property>
  <property fmtid="{D5CDD505-2E9C-101B-9397-08002B2CF9AE}" pid="11" name="MediaServiceImageTags">
    <vt:lpwstr/>
  </property>
  <property fmtid="{D5CDD505-2E9C-101B-9397-08002B2CF9AE}" pid="12" name="_dlc_DocIdItemGuid">
    <vt:lpwstr>caea3100-a817-4bf8-8d19-e31298f2f462</vt:lpwstr>
  </property>
</Properties>
</file>