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docMetadata/LabelInfo.xml" ContentType="application/vnd.ms-office.classificationlabel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9" r:id="rId5"/>
  </p:sldMasterIdLst>
  <p:notesMasterIdLst>
    <p:notesMasterId r:id="rId24"/>
  </p:notesMasterIdLst>
  <p:sldIdLst>
    <p:sldId id="27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5"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X5EE4YHxI4b8RV/ndZlc7AgLZ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 Meszaro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BEA23-6DDF-4F95-B936-A103AEDC7254}" v="1" dt="2025-02-12T14:56:20.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93" autoAdjust="0"/>
    <p:restoredTop sz="86441" autoAdjust="0"/>
  </p:normalViewPr>
  <p:slideViewPr>
    <p:cSldViewPr snapToGrid="0">
      <p:cViewPr varScale="1">
        <p:scale>
          <a:sx n="78" d="100"/>
          <a:sy n="78" d="100"/>
        </p:scale>
        <p:origin x="114" y="480"/>
      </p:cViewPr>
      <p:guideLst/>
    </p:cSldViewPr>
  </p:slideViewPr>
  <p:outlineViewPr>
    <p:cViewPr>
      <p:scale>
        <a:sx n="33" d="100"/>
        <a:sy n="33" d="100"/>
      </p:scale>
      <p:origin x="0" y="-534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33"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nessy, Amy" userId="5ab43bdf-e359-41de-bdc5-46bf57bd0557" providerId="ADAL" clId="{62DBEA23-6DDF-4F95-B936-A103AEDC7254}"/>
    <pc:docChg chg="addSld delSld modSld sldOrd">
      <pc:chgData name="Hennessy, Amy" userId="5ab43bdf-e359-41de-bdc5-46bf57bd0557" providerId="ADAL" clId="{62DBEA23-6DDF-4F95-B936-A103AEDC7254}" dt="2025-02-12T14:56:42.023" v="25" actId="47"/>
      <pc:docMkLst>
        <pc:docMk/>
      </pc:docMkLst>
      <pc:sldChg chg="del">
        <pc:chgData name="Hennessy, Amy" userId="5ab43bdf-e359-41de-bdc5-46bf57bd0557" providerId="ADAL" clId="{62DBEA23-6DDF-4F95-B936-A103AEDC7254}" dt="2025-02-12T14:56:42.023" v="25" actId="47"/>
        <pc:sldMkLst>
          <pc:docMk/>
          <pc:sldMk cId="0" sldId="256"/>
        </pc:sldMkLst>
      </pc:sldChg>
      <pc:sldChg chg="del">
        <pc:chgData name="Hennessy, Amy" userId="5ab43bdf-e359-41de-bdc5-46bf57bd0557" providerId="ADAL" clId="{62DBEA23-6DDF-4F95-B936-A103AEDC7254}" dt="2025-02-12T14:56:38.095" v="24" actId="47"/>
        <pc:sldMkLst>
          <pc:docMk/>
          <pc:sldMk cId="0" sldId="273"/>
        </pc:sldMkLst>
      </pc:sldChg>
      <pc:sldChg chg="modSp mod">
        <pc:chgData name="Hennessy, Amy" userId="5ab43bdf-e359-41de-bdc5-46bf57bd0557" providerId="ADAL" clId="{62DBEA23-6DDF-4F95-B936-A103AEDC7254}" dt="2025-02-12T14:56:28.697" v="20" actId="20577"/>
        <pc:sldMkLst>
          <pc:docMk/>
          <pc:sldMk cId="2286210804" sldId="274"/>
        </pc:sldMkLst>
        <pc:spChg chg="mod">
          <ac:chgData name="Hennessy, Amy" userId="5ab43bdf-e359-41de-bdc5-46bf57bd0557" providerId="ADAL" clId="{62DBEA23-6DDF-4F95-B936-A103AEDC7254}" dt="2025-02-12T14:56:28.697" v="20" actId="20577"/>
          <ac:spMkLst>
            <pc:docMk/>
            <pc:sldMk cId="2286210804" sldId="274"/>
            <ac:spMk id="6" creationId="{E84D8C48-B3C9-BA1B-3CF5-5EA3992E94C4}"/>
          </ac:spMkLst>
        </pc:spChg>
      </pc:sldChg>
      <pc:sldChg chg="add ord">
        <pc:chgData name="Hennessy, Amy" userId="5ab43bdf-e359-41de-bdc5-46bf57bd0557" providerId="ADAL" clId="{62DBEA23-6DDF-4F95-B936-A103AEDC7254}" dt="2025-02-12T14:56:36.757" v="23"/>
        <pc:sldMkLst>
          <pc:docMk/>
          <pc:sldMk cId="3823928905" sldId="275"/>
        </pc:sldMkLst>
      </pc:sldChg>
      <pc:sldMasterChg chg="delSldLayout">
        <pc:chgData name="Hennessy, Amy" userId="5ab43bdf-e359-41de-bdc5-46bf57bd0557" providerId="ADAL" clId="{62DBEA23-6DDF-4F95-B936-A103AEDC7254}" dt="2025-02-12T14:56:42.023" v="25" actId="47"/>
        <pc:sldMasterMkLst>
          <pc:docMk/>
          <pc:sldMasterMk cId="0" sldId="2147483648"/>
        </pc:sldMasterMkLst>
        <pc:sldLayoutChg chg="del">
          <pc:chgData name="Hennessy, Amy" userId="5ab43bdf-e359-41de-bdc5-46bf57bd0557" providerId="ADAL" clId="{62DBEA23-6DDF-4F95-B936-A103AEDC7254}" dt="2025-02-12T14:56:42.023" v="25" actId="47"/>
          <pc:sldLayoutMkLst>
            <pc:docMk/>
            <pc:sldMasterMk cId="0" sldId="2147483648"/>
            <pc:sldLayoutMk cId="0" sldId="2147483649"/>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4-08-15T01:39:04.051" idx="1">
    <p:pos x="797" y="2064"/>
    <p:text>Should this be the same question has you have in procedure step 13?</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TmNM4PM"/>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21"/>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C557B2-836E-6A42-AAD9-75CA58B924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Title Slide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11" name="Picture 10">
            <a:extLst>
              <a:ext uri="{FF2B5EF4-FFF2-40B4-BE49-F238E27FC236}">
                <a16:creationId xmlns:a16="http://schemas.microsoft.com/office/drawing/2014/main" id="{569FD27C-9B84-5345-9210-30540209E7D2}"/>
              </a:ext>
            </a:extLst>
          </p:cNvPr>
          <p:cNvPicPr>
            <a:picLocks noChangeAspect="1"/>
          </p:cNvPicPr>
          <p:nvPr userDrawn="1"/>
        </p:nvPicPr>
        <p:blipFill>
          <a:blip r:embed="rId3"/>
          <a:stretch>
            <a:fillRect/>
          </a:stretch>
        </p:blipFill>
        <p:spPr>
          <a:xfrm>
            <a:off x="353913" y="480141"/>
            <a:ext cx="3680957" cy="737888"/>
          </a:xfrm>
          <a:prstGeom prst="rect">
            <a:avLst/>
          </a:prstGeom>
        </p:spPr>
      </p:pic>
    </p:spTree>
    <p:extLst>
      <p:ext uri="{BB962C8B-B14F-4D97-AF65-F5344CB8AC3E}">
        <p14:creationId xmlns:p14="http://schemas.microsoft.com/office/powerpoint/2010/main" val="117302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ction Title (Lt. 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33BC13-95F3-A448-AD82-07806BBF5A74}"/>
              </a:ext>
            </a:extLst>
          </p:cNvPr>
          <p:cNvSpPr>
            <a:spLocks noGrp="1"/>
          </p:cNvSpPr>
          <p:nvPr>
            <p:ph type="ctrTitle" hasCustomPrompt="1"/>
          </p:nvPr>
        </p:nvSpPr>
        <p:spPr>
          <a:xfrm>
            <a:off x="1524000" y="2681415"/>
            <a:ext cx="9144000" cy="828547"/>
          </a:xfrm>
        </p:spPr>
        <p:txBody>
          <a:bodyPr anchor="b">
            <a:normAutofit/>
          </a:bodyPr>
          <a:lstStyle>
            <a:lvl1pPr algn="ctr">
              <a:defRPr sz="5400" b="0" i="0">
                <a:solidFill>
                  <a:schemeClr val="bg1"/>
                </a:solidFill>
                <a:latin typeface="Tw Cen MT" panose="020B0602020104020603" pitchFamily="34" charset="77"/>
                <a:cs typeface="Futura Medium" panose="020B0602020204020303" pitchFamily="34" charset="-79"/>
              </a:defRPr>
            </a:lvl1pPr>
          </a:lstStyle>
          <a:p>
            <a:r>
              <a:rPr lang="en-US" dirty="0"/>
              <a:t>Section Title</a:t>
            </a:r>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pic>
        <p:nvPicPr>
          <p:cNvPr id="5" name="Picture 4">
            <a:extLst>
              <a:ext uri="{FF2B5EF4-FFF2-40B4-BE49-F238E27FC236}">
                <a16:creationId xmlns:a16="http://schemas.microsoft.com/office/drawing/2014/main" id="{7CA094F5-68DC-E049-9417-32C6E371590E}"/>
              </a:ext>
            </a:extLst>
          </p:cNvPr>
          <p:cNvPicPr>
            <a:picLocks noChangeAspect="1"/>
          </p:cNvPicPr>
          <p:nvPr userDrawn="1"/>
        </p:nvPicPr>
        <p:blipFill>
          <a:blip r:embed="rId2">
            <a:alphaModFix amt="12000"/>
          </a:blip>
          <a:stretch>
            <a:fillRect/>
          </a:stretch>
        </p:blipFill>
        <p:spPr>
          <a:xfrm>
            <a:off x="-219492" y="-731071"/>
            <a:ext cx="3636930" cy="3636930"/>
          </a:xfrm>
          <a:prstGeom prst="rect">
            <a:avLst/>
          </a:prstGeom>
        </p:spPr>
      </p:pic>
    </p:spTree>
    <p:extLst>
      <p:ext uri="{BB962C8B-B14F-4D97-AF65-F5344CB8AC3E}">
        <p14:creationId xmlns:p14="http://schemas.microsoft.com/office/powerpoint/2010/main" val="194393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9810-D3B6-CE46-9BE2-189EDF9BF831}"/>
              </a:ext>
            </a:extLst>
          </p:cNvPr>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CE10631-E9EF-AA40-9612-879FB000FE09}"/>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063A36E-EC8F-4E4F-90AD-DF445F4B860B}"/>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165915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2683E-F626-2945-B547-B0C3E5DCC6D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53D4BAF-894C-314B-AF99-655D8CB0620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EB8A59-7395-C347-AD6D-4EA5485EE5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A1A09CD-09B2-5D40-BEF8-27E48FC566CA}"/>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48413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45808-06F6-4245-968C-50231E481D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7C96B88-8B52-3649-92BD-415E0007C0D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C4D74F-5B22-624E-935D-7B670AC3C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2B57B1-7570-904F-A848-5569ADD030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D6F76C2-3ECD-DB4A-931E-8277847DE007}"/>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Title 1">
            <a:extLst>
              <a:ext uri="{FF2B5EF4-FFF2-40B4-BE49-F238E27FC236}">
                <a16:creationId xmlns:a16="http://schemas.microsoft.com/office/drawing/2014/main" id="{6E1753E2-441E-3944-8D69-9E73468E23D6}"/>
              </a:ext>
            </a:extLst>
          </p:cNvPr>
          <p:cNvSpPr>
            <a:spLocks noGrp="1"/>
          </p:cNvSpPr>
          <p:nvPr>
            <p:ph type="title"/>
          </p:nvPr>
        </p:nvSpPr>
        <p:spPr>
          <a:xfrm>
            <a:off x="838200" y="812734"/>
            <a:ext cx="10515600" cy="606825"/>
          </a:xfrm>
        </p:spPr>
        <p:txBody>
          <a:bodyPr/>
          <a:lstStyle/>
          <a:p>
            <a:r>
              <a:rPr lang="en-US" dirty="0"/>
              <a:t>Click to edit Master title style</a:t>
            </a:r>
          </a:p>
        </p:txBody>
      </p:sp>
    </p:spTree>
    <p:extLst>
      <p:ext uri="{BB962C8B-B14F-4D97-AF65-F5344CB8AC3E}">
        <p14:creationId xmlns:p14="http://schemas.microsoft.com/office/powerpoint/2010/main" val="3922410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F48C-12DF-B140-9BDB-66BDE31820BB}"/>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A07CBB4-0969-C645-870F-FD166A7826A3}"/>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2127179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5047E-9044-6748-B90F-D0BF284F14DC}"/>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357387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BD0A39-7E86-D442-9A90-105275A285FE}"/>
              </a:ext>
            </a:extLst>
          </p:cNvPr>
          <p:cNvSpPr/>
          <p:nvPr userDrawn="1"/>
        </p:nvSpPr>
        <p:spPr>
          <a:xfrm>
            <a:off x="0" y="113384"/>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4BE844D-E586-AF44-BC03-3ACFC3330182}"/>
              </a:ext>
            </a:extLst>
          </p:cNvPr>
          <p:cNvSpPr>
            <a:spLocks noGrp="1"/>
          </p:cNvSpPr>
          <p:nvPr>
            <p:ph type="subTitle" idx="1" hasCustomPrompt="1"/>
          </p:nvPr>
        </p:nvSpPr>
        <p:spPr>
          <a:xfrm>
            <a:off x="3056409" y="2038930"/>
            <a:ext cx="6079183" cy="241912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a:t>
            </a:r>
            <a:r>
              <a:rPr lang="en-US" dirty="0" err="1"/>
              <a:t>laudantium</a:t>
            </a:r>
            <a:r>
              <a:rPr lang="en-US" dirty="0"/>
              <a:t> </a:t>
            </a:r>
            <a:r>
              <a:rPr lang="en-US" dirty="0" err="1"/>
              <a:t>totam</a:t>
            </a:r>
            <a:r>
              <a:rPr lang="en-US" dirty="0"/>
              <a:t> rem </a:t>
            </a:r>
            <a:r>
              <a:rPr lang="en-US" dirty="0" err="1"/>
              <a:t>aperiam</a:t>
            </a:r>
            <a:r>
              <a:rPr lang="en-US" dirty="0"/>
              <a:t>, </a:t>
            </a:r>
            <a:r>
              <a:rPr lang="en-US" dirty="0" err="1"/>
              <a:t>eaque</a:t>
            </a:r>
            <a:r>
              <a:rPr lang="en-US" dirty="0"/>
              <a:t> </a:t>
            </a:r>
            <a:r>
              <a:rPr lang="en-US" dirty="0" err="1"/>
              <a:t>ipsa</a:t>
            </a:r>
            <a:r>
              <a:rPr lang="en-US" dirty="0"/>
              <a:t> </a:t>
            </a:r>
            <a:r>
              <a:rPr lang="en-US" dirty="0" err="1"/>
              <a:t>quae</a:t>
            </a:r>
            <a:r>
              <a:rPr lang="en-US" dirty="0"/>
              <a:t> ab </a:t>
            </a:r>
            <a:r>
              <a:rPr lang="en-US" dirty="0" err="1"/>
              <a:t>illo</a:t>
            </a:r>
            <a:r>
              <a:rPr lang="en-US" dirty="0"/>
              <a:t> </a:t>
            </a:r>
            <a:r>
              <a:rPr lang="en-US" dirty="0" err="1"/>
              <a:t>inventore</a:t>
            </a:r>
            <a:r>
              <a:rPr lang="en-US" dirty="0"/>
              <a:t> </a:t>
            </a:r>
            <a:r>
              <a:rPr lang="en-US" dirty="0" err="1"/>
              <a:t>veritatis</a:t>
            </a:r>
            <a:r>
              <a:rPr lang="en-US" dirty="0"/>
              <a:t> et quasi architect </a:t>
            </a:r>
            <a:r>
              <a:rPr lang="en-US" dirty="0" err="1"/>
              <a:t>beatae</a:t>
            </a:r>
            <a:r>
              <a:rPr lang="en-US" dirty="0"/>
              <a:t> vitae dicta </a:t>
            </a:r>
            <a:r>
              <a:rPr lang="en-US" dirty="0" err="1"/>
              <a:t>sunt</a:t>
            </a:r>
            <a:r>
              <a:rPr lang="en-US" dirty="0"/>
              <a:t> </a:t>
            </a:r>
            <a:r>
              <a:rPr lang="en-US" dirty="0" err="1"/>
              <a:t>explicabo</a:t>
            </a:r>
            <a:r>
              <a:rPr lang="en-US" dirty="0"/>
              <a:t>. Nemo </a:t>
            </a:r>
            <a:r>
              <a:rPr lang="en-US" dirty="0" err="1"/>
              <a:t>enim</a:t>
            </a:r>
            <a:r>
              <a:rPr lang="en-US" dirty="0"/>
              <a:t> </a:t>
            </a:r>
            <a:r>
              <a:rPr lang="en-US" dirty="0" err="1"/>
              <a:t>ipsam</a:t>
            </a:r>
            <a:r>
              <a:rPr lang="en-US" dirty="0"/>
              <a:t> </a:t>
            </a:r>
            <a:r>
              <a:rPr lang="en-US" dirty="0" err="1"/>
              <a:t>volputatem</a:t>
            </a:r>
            <a:r>
              <a:rPr lang="en-US" dirty="0"/>
              <a:t> </a:t>
            </a:r>
            <a:r>
              <a:rPr lang="en-US" dirty="0" err="1"/>
              <a:t>quia</a:t>
            </a:r>
            <a:r>
              <a:rPr lang="en-US" dirty="0"/>
              <a:t> </a:t>
            </a:r>
            <a:r>
              <a:rPr lang="en-US" dirty="0" err="1"/>
              <a:t>voluptas</a:t>
            </a:r>
            <a:r>
              <a:rPr lang="en-US" dirty="0"/>
              <a:t> sit </a:t>
            </a:r>
            <a:r>
              <a:rPr lang="en-US" dirty="0" err="1"/>
              <a:t>aspernatur</a:t>
            </a:r>
            <a:r>
              <a:rPr lang="en-US" dirty="0"/>
              <a:t> </a:t>
            </a:r>
            <a:r>
              <a:rPr lang="en-US" dirty="0" err="1"/>
              <a:t>aut</a:t>
            </a:r>
            <a:r>
              <a:rPr lang="en-US" dirty="0"/>
              <a:t> </a:t>
            </a:r>
            <a:r>
              <a:rPr lang="en-US" dirty="0" err="1"/>
              <a:t>odit</a:t>
            </a:r>
            <a:r>
              <a:rPr lang="en-US" dirty="0"/>
              <a:t> </a:t>
            </a:r>
            <a:r>
              <a:rPr lang="en-US" dirty="0" err="1"/>
              <a:t>aut</a:t>
            </a:r>
            <a:r>
              <a:rPr lang="en-US" dirty="0"/>
              <a:t> fugit, </a:t>
            </a:r>
            <a:r>
              <a:rPr lang="en-US" dirty="0" err="1"/>
              <a:t>sed</a:t>
            </a:r>
            <a:r>
              <a:rPr lang="en-US" dirty="0"/>
              <a:t> </a:t>
            </a:r>
            <a:r>
              <a:rPr lang="en-US" dirty="0" err="1"/>
              <a:t>quia</a:t>
            </a:r>
            <a:r>
              <a:rPr lang="en-US" dirty="0"/>
              <a:t> </a:t>
            </a:r>
            <a:r>
              <a:rPr lang="en-US" dirty="0" err="1"/>
              <a:t>consequuntur</a:t>
            </a:r>
            <a:r>
              <a:rPr lang="en-US" dirty="0"/>
              <a:t> </a:t>
            </a:r>
            <a:r>
              <a:rPr lang="en-US" dirty="0" err="1"/>
              <a:t>magni</a:t>
            </a:r>
            <a:r>
              <a:rPr lang="en-US" dirty="0"/>
              <a:t> </a:t>
            </a:r>
            <a:r>
              <a:rPr lang="en-US" dirty="0" err="1"/>
              <a:t>dolores</a:t>
            </a:r>
            <a:r>
              <a:rPr lang="en-US" dirty="0"/>
              <a:t>.”</a:t>
            </a:r>
          </a:p>
        </p:txBody>
      </p:sp>
      <p:sp>
        <p:nvSpPr>
          <p:cNvPr id="6" name="Subtitle 2">
            <a:extLst>
              <a:ext uri="{FF2B5EF4-FFF2-40B4-BE49-F238E27FC236}">
                <a16:creationId xmlns:a16="http://schemas.microsoft.com/office/drawing/2014/main" id="{A99B5F0B-803B-5240-9ABB-15B1F537BFB1}"/>
              </a:ext>
            </a:extLst>
          </p:cNvPr>
          <p:cNvSpPr txBox="1">
            <a:spLocks/>
          </p:cNvSpPr>
          <p:nvPr userDrawn="1"/>
        </p:nvSpPr>
        <p:spPr>
          <a:xfrm>
            <a:off x="2951304" y="5529992"/>
            <a:ext cx="6079183" cy="29353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Tw Cen MT" panose="020B06020201040206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w Cen MT" panose="020B0602020104020603" pitchFamily="34"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w Cen MT" panose="020B0602020104020603" pitchFamily="34"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w Cen MT" panose="020B0602020104020603" pitchFamily="34"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600" dirty="0"/>
          </a:p>
        </p:txBody>
      </p:sp>
      <p:sp>
        <p:nvSpPr>
          <p:cNvPr id="9" name="Text Placeholder 8">
            <a:extLst>
              <a:ext uri="{FF2B5EF4-FFF2-40B4-BE49-F238E27FC236}">
                <a16:creationId xmlns:a16="http://schemas.microsoft.com/office/drawing/2014/main" id="{D300E2E7-6C2A-3343-8E80-1F39056C2CB5}"/>
              </a:ext>
            </a:extLst>
          </p:cNvPr>
          <p:cNvSpPr>
            <a:spLocks noGrp="1"/>
          </p:cNvSpPr>
          <p:nvPr>
            <p:ph type="body" sz="quarter" idx="10" hasCustomPrompt="1"/>
          </p:nvPr>
        </p:nvSpPr>
        <p:spPr>
          <a:xfrm>
            <a:off x="3091263" y="4547338"/>
            <a:ext cx="6009474" cy="286232"/>
          </a:xfrm>
        </p:spPr>
        <p:txBody>
          <a:bodyPr>
            <a:spAutoFit/>
          </a:bodyPr>
          <a:lstStyle>
            <a:lvl1pPr marL="0" indent="0">
              <a:buNone/>
              <a:defRPr sz="1400">
                <a:solidFill>
                  <a:schemeClr val="bg1"/>
                </a:solidFill>
              </a:defRPr>
            </a:lvl1pPr>
          </a:lstStyle>
          <a:p>
            <a:pPr lvl="0"/>
            <a:r>
              <a:rPr lang="en-US" dirty="0"/>
              <a:t>ATTRIBUTION</a:t>
            </a:r>
          </a:p>
        </p:txBody>
      </p:sp>
      <p:sp>
        <p:nvSpPr>
          <p:cNvPr id="12" name="Text Placeholder 11">
            <a:extLst>
              <a:ext uri="{FF2B5EF4-FFF2-40B4-BE49-F238E27FC236}">
                <a16:creationId xmlns:a16="http://schemas.microsoft.com/office/drawing/2014/main" id="{13E29BD2-E4C5-094C-9946-EA5A171CCDD8}"/>
              </a:ext>
            </a:extLst>
          </p:cNvPr>
          <p:cNvSpPr>
            <a:spLocks noGrp="1"/>
          </p:cNvSpPr>
          <p:nvPr>
            <p:ph type="body" sz="quarter" idx="11" hasCustomPrompt="1"/>
          </p:nvPr>
        </p:nvSpPr>
        <p:spPr>
          <a:xfrm>
            <a:off x="3091657" y="4783810"/>
            <a:ext cx="6008687" cy="286232"/>
          </a:xfrm>
        </p:spPr>
        <p:txBody>
          <a:bodyPr>
            <a:spAutoFit/>
          </a:bodyPr>
          <a:lstStyle>
            <a:lvl1pPr marL="0" indent="0">
              <a:buNone/>
              <a:defRPr sz="1400">
                <a:solidFill>
                  <a:schemeClr val="bg1"/>
                </a:solidFill>
              </a:defRPr>
            </a:lvl1pPr>
          </a:lstStyle>
          <a:p>
            <a:pPr lvl="0"/>
            <a:r>
              <a:rPr lang="en-US" dirty="0"/>
              <a:t>Byline</a:t>
            </a:r>
          </a:p>
        </p:txBody>
      </p:sp>
      <p:sp>
        <p:nvSpPr>
          <p:cNvPr id="13" name="TextBox 12">
            <a:extLst>
              <a:ext uri="{FF2B5EF4-FFF2-40B4-BE49-F238E27FC236}">
                <a16:creationId xmlns:a16="http://schemas.microsoft.com/office/drawing/2014/main" id="{AB409FB3-7988-BF4A-80ED-88187A01D2B8}"/>
              </a:ext>
            </a:extLst>
          </p:cNvPr>
          <p:cNvSpPr txBox="1"/>
          <p:nvPr userDrawn="1"/>
        </p:nvSpPr>
        <p:spPr>
          <a:xfrm>
            <a:off x="2730924" y="1602188"/>
            <a:ext cx="416209" cy="1323439"/>
          </a:xfrm>
          <a:prstGeom prst="rect">
            <a:avLst/>
          </a:prstGeom>
          <a:noFill/>
        </p:spPr>
        <p:txBody>
          <a:bodyPr wrap="square" rtlCol="0">
            <a:spAutoFit/>
          </a:bodyPr>
          <a:lstStyle/>
          <a:p>
            <a:r>
              <a:rPr lang="en-US" sz="8000" dirty="0">
                <a:solidFill>
                  <a:schemeClr val="bg1">
                    <a:alpha val="12000"/>
                  </a:schemeClr>
                </a:solidFill>
                <a:latin typeface="Tw Cen MT" panose="020B0602020104020603" pitchFamily="34" charset="77"/>
              </a:rPr>
              <a:t>“</a:t>
            </a:r>
          </a:p>
        </p:txBody>
      </p:sp>
    </p:spTree>
    <p:extLst>
      <p:ext uri="{BB962C8B-B14F-4D97-AF65-F5344CB8AC3E}">
        <p14:creationId xmlns:p14="http://schemas.microsoft.com/office/powerpoint/2010/main" val="3564664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1ED8FB-29FE-F648-9A74-07EEBF188565}"/>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4173B0F-291D-CB44-BF96-F1B813907D58}"/>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FE6A93F-EC38-7B46-A69A-652414171EF9}"/>
              </a:ext>
            </a:extLst>
          </p:cNvPr>
          <p:cNvSpPr>
            <a:spLocks noGrp="1"/>
          </p:cNvSpPr>
          <p:nvPr>
            <p:ph idx="1"/>
          </p:nvPr>
        </p:nvSpPr>
        <p:spPr>
          <a:xfrm>
            <a:off x="5674875" y="987425"/>
            <a:ext cx="56805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1CFADB0-FE25-8C49-BA7E-5F26D390C41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a:extLst>
              <a:ext uri="{FF2B5EF4-FFF2-40B4-BE49-F238E27FC236}">
                <a16:creationId xmlns:a16="http://schemas.microsoft.com/office/drawing/2014/main" id="{2F24A973-D631-AC49-9B92-F7C8BE3F9B77}"/>
              </a:ext>
            </a:extLst>
          </p:cNvPr>
          <p:cNvSpPr>
            <a:spLocks noGrp="1"/>
          </p:cNvSpPr>
          <p:nvPr>
            <p:ph type="sldNum" sz="quarter" idx="12"/>
          </p:nvPr>
        </p:nvSpPr>
        <p:spPr/>
        <p:txBody>
          <a:bodyPr/>
          <a:lstStyle/>
          <a:p>
            <a:fld id="{1508D04E-6B7B-9F4E-8A1C-46AF2F32E5D8}" type="slidenum">
              <a:rPr lang="en-US" smtClean="0"/>
              <a:t>‹#›</a:t>
            </a:fld>
            <a:endParaRPr lang="en-US" dirty="0"/>
          </a:p>
        </p:txBody>
      </p:sp>
    </p:spTree>
    <p:extLst>
      <p:ext uri="{BB962C8B-B14F-4D97-AF65-F5344CB8AC3E}">
        <p14:creationId xmlns:p14="http://schemas.microsoft.com/office/powerpoint/2010/main" val="3214286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BFC523-70C6-8E48-83E0-802F66F75AB2}"/>
              </a:ext>
            </a:extLst>
          </p:cNvPr>
          <p:cNvSpPr>
            <a:spLocks noGrp="1"/>
          </p:cNvSpPr>
          <p:nvPr>
            <p:ph type="pic" idx="1"/>
          </p:nvPr>
        </p:nvSpPr>
        <p:spPr>
          <a:xfrm>
            <a:off x="5611813" y="987425"/>
            <a:ext cx="574357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a:extLst>
              <a:ext uri="{FF2B5EF4-FFF2-40B4-BE49-F238E27FC236}">
                <a16:creationId xmlns:a16="http://schemas.microsoft.com/office/drawing/2014/main" id="{732364F2-4195-DD4F-B66F-ADFE0A7A091D}"/>
              </a:ext>
            </a:extLst>
          </p:cNvPr>
          <p:cNvSpPr>
            <a:spLocks noGrp="1"/>
          </p:cNvSpPr>
          <p:nvPr>
            <p:ph type="sldNum" sz="quarter" idx="12"/>
          </p:nvPr>
        </p:nvSpPr>
        <p:spPr/>
        <p:txBody>
          <a:bodyPr/>
          <a:lstStyle/>
          <a:p>
            <a:fld id="{1508D04E-6B7B-9F4E-8A1C-46AF2F32E5D8}" type="slidenum">
              <a:rPr lang="en-US" smtClean="0"/>
              <a:t>‹#›</a:t>
            </a:fld>
            <a:endParaRPr lang="en-US" dirty="0"/>
          </a:p>
        </p:txBody>
      </p:sp>
      <p:sp>
        <p:nvSpPr>
          <p:cNvPr id="8" name="Rectangle 7">
            <a:extLst>
              <a:ext uri="{FF2B5EF4-FFF2-40B4-BE49-F238E27FC236}">
                <a16:creationId xmlns:a16="http://schemas.microsoft.com/office/drawing/2014/main" id="{49069B31-04DA-6743-9B7D-4DFAA54AFD6D}"/>
              </a:ext>
            </a:extLst>
          </p:cNvPr>
          <p:cNvSpPr/>
          <p:nvPr userDrawn="1"/>
        </p:nvSpPr>
        <p:spPr>
          <a:xfrm>
            <a:off x="0" y="0"/>
            <a:ext cx="5076497" cy="672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12FECC79-8310-3340-A847-B913E3F6CDC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0A78CB00-B11C-C948-AEB6-1A51A0E11C5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50163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Twentieth Century"/>
              <a:buNone/>
              <a:defRPr>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
        <p:cNvGrpSpPr/>
        <p:nvPr/>
      </p:nvGrpSpPr>
      <p:grpSpPr>
        <a:xfrm>
          <a:off x="0" y="0"/>
          <a:ext cx="0" cy="0"/>
          <a:chOff x="0" y="0"/>
          <a:chExt cx="0" cy="0"/>
        </a:xfrm>
      </p:grpSpPr>
      <p:sp>
        <p:nvSpPr>
          <p:cNvPr id="28" name="Google Shape;28;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1" name="Google Shape;31;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23"/>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Lt. Purple)">
  <p:cSld name="Section Title (Lt. Purple)">
    <p:spTree>
      <p:nvGrpSpPr>
        <p:cNvPr id="1" name="Shape 36"/>
        <p:cNvGrpSpPr/>
        <p:nvPr/>
      </p:nvGrpSpPr>
      <p:grpSpPr>
        <a:xfrm>
          <a:off x="0" y="0"/>
          <a:ext cx="0" cy="0"/>
          <a:chOff x="0" y="0"/>
          <a:chExt cx="0" cy="0"/>
        </a:xfrm>
      </p:grpSpPr>
      <p:sp>
        <p:nvSpPr>
          <p:cNvPr id="37" name="Google Shape;37;p25"/>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5"/>
          <p:cNvSpPr txBox="1">
            <a:spLocks noGrp="1"/>
          </p:cNvSpPr>
          <p:nvPr>
            <p:ph type="ctrTitle"/>
          </p:nvPr>
        </p:nvSpPr>
        <p:spPr>
          <a:xfrm>
            <a:off x="1524000" y="2681415"/>
            <a:ext cx="9144000" cy="8285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5400"/>
              <a:buFont typeface="Twentieth Century"/>
              <a:buNone/>
              <a:defRPr sz="5400" b="0" i="0">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0" name="Google Shape;40;p25"/>
          <p:cNvPicPr preferRelativeResize="0"/>
          <p:nvPr/>
        </p:nvPicPr>
        <p:blipFill rotWithShape="1">
          <a:blip r:embed="rId2">
            <a:alphaModFix amt="12000"/>
          </a:blip>
          <a:srcRect/>
          <a:stretch/>
        </p:blipFill>
        <p:spPr>
          <a:xfrm>
            <a:off x="-219492" y="-731071"/>
            <a:ext cx="3636930" cy="363693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type="twoObj">
  <p:cSld name="TWO_OBJECTS">
    <p:spTree>
      <p:nvGrpSpPr>
        <p:cNvPr id="1" name="Shape 41"/>
        <p:cNvGrpSpPr/>
        <p:nvPr/>
      </p:nvGrpSpPr>
      <p:grpSpPr>
        <a:xfrm>
          <a:off x="0" y="0"/>
          <a:ext cx="0" cy="0"/>
          <a:chOff x="0" y="0"/>
          <a:chExt cx="0" cy="0"/>
        </a:xfrm>
      </p:grpSpPr>
      <p:sp>
        <p:nvSpPr>
          <p:cNvPr id="42" name="Google Shape;42;p26"/>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27"/>
          <p:cNvSpPr/>
          <p:nvPr/>
        </p:nvSpPr>
        <p:spPr>
          <a:xfrm>
            <a:off x="0" y="113384"/>
            <a:ext cx="12192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27"/>
          <p:cNvSpPr txBox="1">
            <a:spLocks noGrp="1"/>
          </p:cNvSpPr>
          <p:nvPr>
            <p:ph type="subTitle" idx="1"/>
          </p:nvPr>
        </p:nvSpPr>
        <p:spPr>
          <a:xfrm>
            <a:off x="3056409" y="2038930"/>
            <a:ext cx="6079183" cy="241912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27"/>
          <p:cNvSpPr txBox="1"/>
          <p:nvPr/>
        </p:nvSpPr>
        <p:spPr>
          <a:xfrm>
            <a:off x="2951304" y="5529992"/>
            <a:ext cx="6079183" cy="293535"/>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1600"/>
              <a:buFont typeface="Arial"/>
              <a:buNone/>
            </a:pPr>
            <a:endParaRPr sz="1600">
              <a:solidFill>
                <a:schemeClr val="lt1"/>
              </a:solidFill>
              <a:latin typeface="Twentieth Century"/>
              <a:ea typeface="Twentieth Century"/>
              <a:cs typeface="Twentieth Century"/>
              <a:sym typeface="Twentieth Century"/>
            </a:endParaRPr>
          </a:p>
        </p:txBody>
      </p:sp>
      <p:sp>
        <p:nvSpPr>
          <p:cNvPr id="50" name="Google Shape;50;p27"/>
          <p:cNvSpPr txBox="1">
            <a:spLocks noGrp="1"/>
          </p:cNvSpPr>
          <p:nvPr>
            <p:ph type="body" idx="2"/>
          </p:nvPr>
        </p:nvSpPr>
        <p:spPr>
          <a:xfrm>
            <a:off x="3091263" y="4547338"/>
            <a:ext cx="6009474" cy="2862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7"/>
          <p:cNvSpPr txBox="1">
            <a:spLocks noGrp="1"/>
          </p:cNvSpPr>
          <p:nvPr>
            <p:ph type="body" idx="3"/>
          </p:nvPr>
        </p:nvSpPr>
        <p:spPr>
          <a:xfrm>
            <a:off x="3091657" y="4783810"/>
            <a:ext cx="6008687" cy="286232"/>
          </a:xfrm>
          <a:prstGeom prst="rect">
            <a:avLst/>
          </a:prstGeom>
          <a:noFill/>
          <a:ln>
            <a:noFill/>
          </a:ln>
        </p:spPr>
        <p:txBody>
          <a:bodyPr spcFirstLastPara="1" wrap="square" lIns="91425" tIns="45700" rIns="91425" bIns="45700" anchor="t" anchorCtr="0">
            <a:spAutoFit/>
          </a:bodyPr>
          <a:lstStyle>
            <a:lvl1pPr marL="457200" lvl="0" indent="-228600" algn="l">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7"/>
          <p:cNvSpPr txBox="1"/>
          <p:nvPr/>
        </p:nvSpPr>
        <p:spPr>
          <a:xfrm>
            <a:off x="2730924" y="1602188"/>
            <a:ext cx="41620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28"/>
          <p:cNvSpPr/>
          <p:nvPr/>
        </p:nvSpPr>
        <p:spPr>
          <a:xfrm>
            <a:off x="0" y="0"/>
            <a:ext cx="5076497" cy="6721475"/>
          </a:xfrm>
          <a:prstGeom prst="rect">
            <a:avLst/>
          </a:prstGeom>
          <a:solidFill>
            <a:schemeClr val="accent3"/>
          </a:solidFill>
          <a:ln w="12700" cap="flat" cmpd="sng">
            <a:solidFill>
              <a:srgbClr val="282B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8"/>
          <p:cNvSpPr txBox="1">
            <a:spLocks noGrp="1"/>
          </p:cNvSpPr>
          <p:nvPr>
            <p:ph type="body" idx="1"/>
          </p:nvPr>
        </p:nvSpPr>
        <p:spPr>
          <a:xfrm>
            <a:off x="5674875" y="987425"/>
            <a:ext cx="5680513"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9"/>
        <p:cNvGrpSpPr/>
        <p:nvPr/>
      </p:nvGrpSpPr>
      <p:grpSpPr>
        <a:xfrm>
          <a:off x="0" y="0"/>
          <a:ext cx="0" cy="0"/>
          <a:chOff x="0" y="0"/>
          <a:chExt cx="0" cy="0"/>
        </a:xfrm>
      </p:grpSpPr>
      <p:sp>
        <p:nvSpPr>
          <p:cNvPr id="60" name="Google Shape;60;p29"/>
          <p:cNvSpPr>
            <a:spLocks noGrp="1"/>
          </p:cNvSpPr>
          <p:nvPr>
            <p:ph type="pic" idx="2"/>
          </p:nvPr>
        </p:nvSpPr>
        <p:spPr>
          <a:xfrm>
            <a:off x="5611813" y="987425"/>
            <a:ext cx="5743574" cy="4873625"/>
          </a:xfrm>
          <a:prstGeom prst="rect">
            <a:avLst/>
          </a:prstGeom>
          <a:noFill/>
          <a:ln>
            <a:noFill/>
          </a:ln>
        </p:spPr>
      </p:sp>
      <p:sp>
        <p:nvSpPr>
          <p:cNvPr id="61" name="Google Shape;6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29"/>
          <p:cNvSpPr/>
          <p:nvPr/>
        </p:nvSpPr>
        <p:spPr>
          <a:xfrm>
            <a:off x="0" y="0"/>
            <a:ext cx="5076497" cy="6721475"/>
          </a:xfrm>
          <a:prstGeom prst="rect">
            <a:avLst/>
          </a:prstGeom>
          <a:solidFill>
            <a:schemeClr val="accent3"/>
          </a:solidFill>
          <a:ln w="12700" cap="flat" cmpd="sng">
            <a:solidFill>
              <a:srgbClr val="282B3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 name="Google Shape;63;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Twentieth Century"/>
              <a:buNone/>
              <a:defRPr sz="4000" b="0" i="0" u="none" strike="noStrike" cap="none">
                <a:solidFill>
                  <a:schemeClr val="accen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wentieth Century"/>
                <a:ea typeface="Twentieth Century"/>
                <a:cs typeface="Twentieth Century"/>
                <a:sym typeface="Twentieth Century"/>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wentieth Century"/>
                <a:ea typeface="Twentieth Century"/>
                <a:cs typeface="Twentieth Century"/>
                <a:sym typeface="Twentieth Century"/>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wentieth Century"/>
                <a:ea typeface="Twentieth Century"/>
                <a:cs typeface="Twentieth Century"/>
                <a:sym typeface="Twentieth Century"/>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1pPr>
            <a:lvl2pPr marL="0" marR="0" lvl="1"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2pPr>
            <a:lvl3pPr marL="0" marR="0" lvl="2"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3pPr>
            <a:lvl4pPr marL="0" marR="0" lvl="3"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4pPr>
            <a:lvl5pPr marL="0" marR="0" lvl="4"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5pPr>
            <a:lvl6pPr marL="0" marR="0" lvl="5"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6pPr>
            <a:lvl7pPr marL="0" marR="0" lvl="6"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7pPr>
            <a:lvl8pPr marL="0" marR="0" lvl="7"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8pPr>
            <a:lvl9pPr marL="0" marR="0" lvl="8" indent="0" algn="r" rtl="0">
              <a:spcBef>
                <a:spcPts val="0"/>
              </a:spcBef>
              <a:buNone/>
              <a:defRPr sz="1000" b="0" i="0" u="none" strike="noStrike" cap="none">
                <a:solidFill>
                  <a:srgbClr val="888888"/>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19"/>
          <p:cNvSpPr/>
          <p:nvPr/>
        </p:nvSpPr>
        <p:spPr>
          <a:xfrm>
            <a:off x="0" y="6721475"/>
            <a:ext cx="12192000" cy="1365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6D54E5-FB22-1041-A9A5-D036494EC415}"/>
              </a:ext>
            </a:extLst>
          </p:cNvPr>
          <p:cNvSpPr>
            <a:spLocks noGrp="1"/>
          </p:cNvSpPr>
          <p:nvPr>
            <p:ph type="title"/>
          </p:nvPr>
        </p:nvSpPr>
        <p:spPr>
          <a:xfrm>
            <a:off x="838200" y="812734"/>
            <a:ext cx="10515600" cy="6068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FE9892-DDF6-6C4A-94D0-6FA4E2E9D3A3}"/>
              </a:ext>
            </a:extLst>
          </p:cNvPr>
          <p:cNvSpPr>
            <a:spLocks noGrp="1"/>
          </p:cNvSpPr>
          <p:nvPr>
            <p:ph type="body" idx="1"/>
          </p:nvPr>
        </p:nvSpPr>
        <p:spPr>
          <a:xfrm>
            <a:off x="838200" y="1677138"/>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5721911-9919-0443-B8EB-96A54E2E88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75000"/>
                  </a:schemeClr>
                </a:solidFill>
                <a:latin typeface="Tw Cen MT" panose="020B0602020104020603" pitchFamily="34" charset="77"/>
              </a:defRPr>
            </a:lvl1pPr>
          </a:lstStyle>
          <a:p>
            <a:fld id="{1508D04E-6B7B-9F4E-8A1C-46AF2F32E5D8}" type="slidenum">
              <a:rPr lang="en-US" smtClean="0"/>
              <a:pPr/>
              <a:t>‹#›</a:t>
            </a:fld>
            <a:endParaRPr lang="en-US" dirty="0"/>
          </a:p>
        </p:txBody>
      </p:sp>
      <p:sp>
        <p:nvSpPr>
          <p:cNvPr id="13" name="Rectangle 12">
            <a:extLst>
              <a:ext uri="{FF2B5EF4-FFF2-40B4-BE49-F238E27FC236}">
                <a16:creationId xmlns:a16="http://schemas.microsoft.com/office/drawing/2014/main" id="{2198B47E-FE55-7F4E-9D1B-8B024B3506A8}"/>
              </a:ext>
            </a:extLst>
          </p:cNvPr>
          <p:cNvSpPr/>
          <p:nvPr userDrawn="1"/>
        </p:nvSpPr>
        <p:spPr>
          <a:xfrm>
            <a:off x="0" y="6721475"/>
            <a:ext cx="12192000" cy="136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115931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000" kern="1200">
          <a:solidFill>
            <a:schemeClr val="accent1"/>
          </a:solidFill>
          <a:latin typeface="Tw Cen MT" panose="020B06020201040206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w Cen MT" panose="020B06020201040206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w Cen MT" panose="020B06020201040206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w Cen MT" panose="020B06020201040206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w Cen MT" panose="020B06020201040206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stlouisfed.org/education/exploring-economics-video-series/perfect-breakfas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E1B0382-B419-7E49-AAF9-0F1E6B8A682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E84D8C48-B3C9-BA1B-3CF5-5EA3992E94C4}"/>
              </a:ext>
            </a:extLst>
          </p:cNvPr>
          <p:cNvSpPr txBox="1">
            <a:spLocks noGrp="1"/>
          </p:cNvSpPr>
          <p:nvPr>
            <p:ph type="title" idx="4294967295"/>
          </p:nvPr>
        </p:nvSpPr>
        <p:spPr>
          <a:xfrm>
            <a:off x="3255552" y="3335867"/>
            <a:ext cx="4975786" cy="76944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sym typeface="Arial"/>
              </a:rPr>
              <a:t>The Perfect Breakfast</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sym typeface="Arial"/>
            </a:endParaRPr>
          </a:p>
        </p:txBody>
      </p:sp>
    </p:spTree>
    <p:extLst>
      <p:ext uri="{BB962C8B-B14F-4D97-AF65-F5344CB8AC3E}">
        <p14:creationId xmlns:p14="http://schemas.microsoft.com/office/powerpoint/2010/main" val="228621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0"/>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Trade Involves Exchanges</a:t>
            </a:r>
            <a:endParaRPr/>
          </a:p>
        </p:txBody>
      </p:sp>
      <p:sp>
        <p:nvSpPr>
          <p:cNvPr id="133" name="Google Shape;133;p10"/>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a:t>Trade always involves exchange.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Jacklyn’s grandfather traded bottles of maple syrup for money.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Jacklyn’s grandfather traded money for a box of Luke’s oranges.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Luke traded boxes of oranges for money.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Luke traded money for a bottle of syrup.</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Trade Discussion Questions	</a:t>
            </a:r>
            <a:endParaRPr/>
          </a:p>
        </p:txBody>
      </p:sp>
      <p:sp>
        <p:nvSpPr>
          <p:cNvPr id="139" name="Google Shape;139;p11"/>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Was Jacklyn’s grandfather better off after trading his maple syrup for money?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Was he better off after trading his money for oranges?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Was Luke better off after trading his oranges for money?</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Was he better off after trading his money for maple syrup?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6" name="Google Shape;146;p12"/>
          <p:cNvSpPr>
            <a:spLocks noGrp="1"/>
          </p:cNvSpPr>
          <p:nvPr>
            <p:ph type="title" idx="4294967295"/>
          </p:nvPr>
        </p:nvSpPr>
        <p:spPr>
          <a:xfrm>
            <a:off x="3309206" y="0"/>
            <a:ext cx="6874929" cy="92001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kumimoji="0" lang="en-US" sz="7200" b="0" i="0" u="none" strike="noStrike" kern="0" cap="none" spc="0" normalizeH="0" baseline="0" noProof="0" dirty="0">
                <a:ln>
                  <a:noFill/>
                </a:ln>
                <a:solidFill>
                  <a:srgbClr val="000000"/>
                </a:solidFill>
                <a:effectLst/>
                <a:uLnTx/>
                <a:uFillTx/>
                <a:latin typeface="Calibri"/>
                <a:ea typeface="Calibri"/>
                <a:cs typeface="Calibri"/>
                <a:sym typeface="Calibri"/>
              </a:rPr>
              <a:t>Interdependence</a:t>
            </a:r>
            <a:endParaRPr kumimoji="0" lang="en-US" sz="11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48" name="Google Shape;148;p12"/>
          <p:cNvSpPr/>
          <p:nvPr/>
        </p:nvSpPr>
        <p:spPr>
          <a:xfrm>
            <a:off x="3594934" y="1077357"/>
            <a:ext cx="6718298" cy="35727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Interdependence happens when people or </a:t>
            </a:r>
            <a:endParaRPr sz="1100" b="0" i="0" u="none" strike="noStrike" cap="none" dirty="0">
              <a:solidFill>
                <a:srgbClr val="000000"/>
              </a:solidFill>
              <a:latin typeface="Calibri"/>
              <a:ea typeface="Calibri"/>
              <a:cs typeface="Calibri"/>
              <a:sym typeface="Calibri"/>
            </a:endParaRPr>
          </a:p>
        </p:txBody>
      </p:sp>
      <p:sp>
        <p:nvSpPr>
          <p:cNvPr id="149" name="Google Shape;149;p12"/>
          <p:cNvSpPr/>
          <p:nvPr/>
        </p:nvSpPr>
        <p:spPr>
          <a:xfrm>
            <a:off x="3421764" y="1461076"/>
            <a:ext cx="7180188" cy="35727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countries rely on other people or countries to </a:t>
            </a:r>
            <a:endParaRPr sz="1100" b="0" i="0" u="none" strike="noStrike" cap="none" dirty="0">
              <a:solidFill>
                <a:srgbClr val="000000"/>
              </a:solidFill>
              <a:latin typeface="Calibri"/>
              <a:ea typeface="Calibri"/>
              <a:cs typeface="Calibri"/>
              <a:sym typeface="Calibri"/>
            </a:endParaRPr>
          </a:p>
        </p:txBody>
      </p:sp>
      <p:sp>
        <p:nvSpPr>
          <p:cNvPr id="150" name="Google Shape;150;p12"/>
          <p:cNvSpPr/>
          <p:nvPr/>
        </p:nvSpPr>
        <p:spPr>
          <a:xfrm>
            <a:off x="3880911" y="1844795"/>
            <a:ext cx="5957041" cy="35727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0" i="0" u="none" strike="noStrike" cap="none" dirty="0">
                <a:solidFill>
                  <a:srgbClr val="000000"/>
                </a:solidFill>
                <a:latin typeface="Calibri"/>
                <a:ea typeface="Calibri"/>
                <a:cs typeface="Calibri"/>
                <a:sym typeface="Calibri"/>
              </a:rPr>
              <a:t>get the goods and services they want. </a:t>
            </a:r>
            <a:endParaRPr sz="1100" b="0" i="0" u="none" strike="noStrike" cap="none" dirty="0">
              <a:solidFill>
                <a:srgbClr val="000000"/>
              </a:solidFill>
              <a:latin typeface="Calibri"/>
              <a:ea typeface="Calibri"/>
              <a:cs typeface="Calibri"/>
              <a:sym typeface="Calibri"/>
            </a:endParaRPr>
          </a:p>
        </p:txBody>
      </p:sp>
      <p:pic>
        <p:nvPicPr>
          <p:cNvPr id="145" name="Google Shape;145;p12" descr="A map of the world with arrows and goods demonstrating the movement of goods between countries. "/>
          <p:cNvPicPr preferRelativeResize="0"/>
          <p:nvPr/>
        </p:nvPicPr>
        <p:blipFill rotWithShape="1">
          <a:blip r:embed="rId3">
            <a:alphaModFix/>
          </a:blip>
          <a:srcRect/>
          <a:stretch/>
        </p:blipFill>
        <p:spPr>
          <a:xfrm>
            <a:off x="3325448" y="2387169"/>
            <a:ext cx="5568337" cy="2600003"/>
          </a:xfrm>
          <a:prstGeom prst="rect">
            <a:avLst/>
          </a:prstGeom>
          <a:noFill/>
          <a:ln>
            <a:noFill/>
          </a:ln>
        </p:spPr>
      </p:pic>
      <p:pic>
        <p:nvPicPr>
          <p:cNvPr id="160" name="Google Shape;160;p12" descr="A young girl"/>
          <p:cNvPicPr preferRelativeResize="0"/>
          <p:nvPr/>
        </p:nvPicPr>
        <p:blipFill rotWithShape="1">
          <a:blip r:embed="rId4">
            <a:alphaModFix/>
          </a:blip>
          <a:srcRect/>
          <a:stretch/>
        </p:blipFill>
        <p:spPr>
          <a:xfrm>
            <a:off x="7486306" y="3102161"/>
            <a:ext cx="1189924" cy="2198268"/>
          </a:xfrm>
          <a:prstGeom prst="rect">
            <a:avLst/>
          </a:prstGeom>
          <a:noFill/>
          <a:ln>
            <a:noFill/>
          </a:ln>
        </p:spPr>
      </p:pic>
      <p:pic>
        <p:nvPicPr>
          <p:cNvPr id="162" name="Google Shape;162;p12" descr="A young boy"/>
          <p:cNvPicPr preferRelativeResize="0"/>
          <p:nvPr/>
        </p:nvPicPr>
        <p:blipFill rotWithShape="1">
          <a:blip r:embed="rId5">
            <a:alphaModFix/>
          </a:blip>
          <a:srcRect/>
          <a:stretch/>
        </p:blipFill>
        <p:spPr>
          <a:xfrm rot="1" flipH="1">
            <a:off x="3335282" y="2986139"/>
            <a:ext cx="1745820" cy="2320514"/>
          </a:xfrm>
          <a:prstGeom prst="rect">
            <a:avLst/>
          </a:prstGeom>
          <a:noFill/>
          <a:ln>
            <a:noFill/>
          </a:ln>
        </p:spPr>
      </p:pic>
      <p:sp>
        <p:nvSpPr>
          <p:cNvPr id="164" name="Google Shape;164;p12" descr="An arrow"/>
          <p:cNvSpPr/>
          <p:nvPr/>
        </p:nvSpPr>
        <p:spPr>
          <a:xfrm>
            <a:off x="5223554" y="3598126"/>
            <a:ext cx="2394485" cy="1423191"/>
          </a:xfrm>
          <a:custGeom>
            <a:avLst/>
            <a:gdLst/>
            <a:ahLst/>
            <a:cxnLst/>
            <a:rect l="l" t="t" r="r" b="b"/>
            <a:pathLst>
              <a:path w="2950210" h="1916176" extrusionOk="0">
                <a:moveTo>
                  <a:pt x="2893568" y="0"/>
                </a:moveTo>
                <a:lnTo>
                  <a:pt x="2950210" y="183134"/>
                </a:lnTo>
                <a:lnTo>
                  <a:pt x="2892717" y="173638"/>
                </a:lnTo>
                <a:lnTo>
                  <a:pt x="2881503" y="228092"/>
                </a:lnTo>
                <a:lnTo>
                  <a:pt x="2867279" y="282575"/>
                </a:lnTo>
                <a:lnTo>
                  <a:pt x="2851404" y="336677"/>
                </a:lnTo>
                <a:lnTo>
                  <a:pt x="2834005" y="390017"/>
                </a:lnTo>
                <a:lnTo>
                  <a:pt x="2814955" y="442976"/>
                </a:lnTo>
                <a:lnTo>
                  <a:pt x="2772410" y="546354"/>
                </a:lnTo>
                <a:lnTo>
                  <a:pt x="2723896" y="646938"/>
                </a:lnTo>
                <a:lnTo>
                  <a:pt x="2669794" y="744474"/>
                </a:lnTo>
                <a:lnTo>
                  <a:pt x="2610104" y="839089"/>
                </a:lnTo>
                <a:lnTo>
                  <a:pt x="2545080" y="930529"/>
                </a:lnTo>
                <a:lnTo>
                  <a:pt x="2474849" y="1018667"/>
                </a:lnTo>
                <a:lnTo>
                  <a:pt x="2399792" y="1103376"/>
                </a:lnTo>
                <a:lnTo>
                  <a:pt x="2319782" y="1184529"/>
                </a:lnTo>
                <a:lnTo>
                  <a:pt x="2235073" y="1262126"/>
                </a:lnTo>
                <a:lnTo>
                  <a:pt x="2146173" y="1336040"/>
                </a:lnTo>
                <a:lnTo>
                  <a:pt x="2052955" y="1405890"/>
                </a:lnTo>
                <a:lnTo>
                  <a:pt x="1955673" y="1472057"/>
                </a:lnTo>
                <a:lnTo>
                  <a:pt x="1854581" y="1533906"/>
                </a:lnTo>
                <a:lnTo>
                  <a:pt x="1749806" y="1591564"/>
                </a:lnTo>
                <a:lnTo>
                  <a:pt x="1641475" y="1644904"/>
                </a:lnTo>
                <a:lnTo>
                  <a:pt x="1529842" y="1694053"/>
                </a:lnTo>
                <a:lnTo>
                  <a:pt x="1415161" y="1738376"/>
                </a:lnTo>
                <a:lnTo>
                  <a:pt x="1297559" y="1778127"/>
                </a:lnTo>
                <a:lnTo>
                  <a:pt x="1177036" y="1813179"/>
                </a:lnTo>
                <a:lnTo>
                  <a:pt x="1054100" y="1843278"/>
                </a:lnTo>
                <a:lnTo>
                  <a:pt x="928624" y="1868297"/>
                </a:lnTo>
                <a:lnTo>
                  <a:pt x="800989" y="1888236"/>
                </a:lnTo>
                <a:lnTo>
                  <a:pt x="671322" y="1902968"/>
                </a:lnTo>
                <a:lnTo>
                  <a:pt x="539750" y="1912239"/>
                </a:lnTo>
                <a:lnTo>
                  <a:pt x="406527" y="1916176"/>
                </a:lnTo>
                <a:lnTo>
                  <a:pt x="271907" y="1914398"/>
                </a:lnTo>
                <a:lnTo>
                  <a:pt x="135890" y="1907032"/>
                </a:lnTo>
                <a:lnTo>
                  <a:pt x="0" y="1893824"/>
                </a:lnTo>
                <a:lnTo>
                  <a:pt x="5588" y="1836928"/>
                </a:lnTo>
                <a:lnTo>
                  <a:pt x="141478" y="1850136"/>
                </a:lnTo>
                <a:lnTo>
                  <a:pt x="275082" y="1857375"/>
                </a:lnTo>
                <a:lnTo>
                  <a:pt x="407289" y="1859026"/>
                </a:lnTo>
                <a:lnTo>
                  <a:pt x="538099" y="1855089"/>
                </a:lnTo>
                <a:lnTo>
                  <a:pt x="667258" y="1845946"/>
                </a:lnTo>
                <a:lnTo>
                  <a:pt x="794512" y="1831467"/>
                </a:lnTo>
                <a:lnTo>
                  <a:pt x="919861" y="1811782"/>
                </a:lnTo>
                <a:lnTo>
                  <a:pt x="1042797" y="1787144"/>
                </a:lnTo>
                <a:lnTo>
                  <a:pt x="1163447" y="1757680"/>
                </a:lnTo>
                <a:lnTo>
                  <a:pt x="1281557" y="1723263"/>
                </a:lnTo>
                <a:lnTo>
                  <a:pt x="1396873" y="1684274"/>
                </a:lnTo>
                <a:lnTo>
                  <a:pt x="1509268" y="1640713"/>
                </a:lnTo>
                <a:lnTo>
                  <a:pt x="1618488" y="1592580"/>
                </a:lnTo>
                <a:lnTo>
                  <a:pt x="1724406" y="1540256"/>
                </a:lnTo>
                <a:lnTo>
                  <a:pt x="1827022" y="1483868"/>
                </a:lnTo>
                <a:lnTo>
                  <a:pt x="1925828" y="1423289"/>
                </a:lnTo>
                <a:lnTo>
                  <a:pt x="2020951" y="1358647"/>
                </a:lnTo>
                <a:lnTo>
                  <a:pt x="2111883" y="1290321"/>
                </a:lnTo>
                <a:lnTo>
                  <a:pt x="2198624" y="1218184"/>
                </a:lnTo>
                <a:lnTo>
                  <a:pt x="2281047" y="1142492"/>
                </a:lnTo>
                <a:lnTo>
                  <a:pt x="2359025" y="1063244"/>
                </a:lnTo>
                <a:lnTo>
                  <a:pt x="2432050" y="980694"/>
                </a:lnTo>
                <a:lnTo>
                  <a:pt x="2500376" y="894842"/>
                </a:lnTo>
                <a:lnTo>
                  <a:pt x="2563495" y="805942"/>
                </a:lnTo>
                <a:lnTo>
                  <a:pt x="2621534" y="713994"/>
                </a:lnTo>
                <a:lnTo>
                  <a:pt x="2673985" y="619252"/>
                </a:lnTo>
                <a:lnTo>
                  <a:pt x="2720848" y="521589"/>
                </a:lnTo>
                <a:lnTo>
                  <a:pt x="2761996" y="421259"/>
                </a:lnTo>
                <a:lnTo>
                  <a:pt x="2780284" y="370713"/>
                </a:lnTo>
                <a:lnTo>
                  <a:pt x="2797175" y="318897"/>
                </a:lnTo>
                <a:lnTo>
                  <a:pt x="2812415" y="266573"/>
                </a:lnTo>
                <a:lnTo>
                  <a:pt x="2826131" y="213741"/>
                </a:lnTo>
                <a:lnTo>
                  <a:pt x="2836288" y="164318"/>
                </a:lnTo>
                <a:lnTo>
                  <a:pt x="2781046" y="155194"/>
                </a:lnTo>
                <a:lnTo>
                  <a:pt x="2893568" y="0"/>
                </a:lnTo>
                <a:close/>
              </a:path>
            </a:pathLst>
          </a:custGeom>
          <a:solidFill>
            <a:srgbClr val="000000">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2" descr="An arrow"/>
          <p:cNvSpPr/>
          <p:nvPr/>
        </p:nvSpPr>
        <p:spPr>
          <a:xfrm>
            <a:off x="4809184" y="2912659"/>
            <a:ext cx="2011656" cy="838181"/>
          </a:xfrm>
          <a:custGeom>
            <a:avLst/>
            <a:gdLst/>
            <a:ahLst/>
            <a:cxnLst/>
            <a:rect l="l" t="t" r="r" b="b"/>
            <a:pathLst>
              <a:path w="2478532" h="1128522" extrusionOk="0">
                <a:moveTo>
                  <a:pt x="1979295" y="0"/>
                </a:moveTo>
                <a:lnTo>
                  <a:pt x="2077720" y="1778"/>
                </a:lnTo>
                <a:lnTo>
                  <a:pt x="2177161" y="6858"/>
                </a:lnTo>
                <a:lnTo>
                  <a:pt x="2277237" y="15621"/>
                </a:lnTo>
                <a:lnTo>
                  <a:pt x="2378075" y="27686"/>
                </a:lnTo>
                <a:lnTo>
                  <a:pt x="2478532" y="43307"/>
                </a:lnTo>
                <a:lnTo>
                  <a:pt x="2469769" y="99822"/>
                </a:lnTo>
                <a:lnTo>
                  <a:pt x="2369312" y="84201"/>
                </a:lnTo>
                <a:lnTo>
                  <a:pt x="2270379" y="72390"/>
                </a:lnTo>
                <a:lnTo>
                  <a:pt x="2172208" y="63881"/>
                </a:lnTo>
                <a:lnTo>
                  <a:pt x="2074799" y="58801"/>
                </a:lnTo>
                <a:lnTo>
                  <a:pt x="1978279" y="57150"/>
                </a:lnTo>
                <a:lnTo>
                  <a:pt x="1882775" y="58674"/>
                </a:lnTo>
                <a:lnTo>
                  <a:pt x="1788160" y="63627"/>
                </a:lnTo>
                <a:lnTo>
                  <a:pt x="1694815" y="71755"/>
                </a:lnTo>
                <a:lnTo>
                  <a:pt x="1602740" y="83185"/>
                </a:lnTo>
                <a:lnTo>
                  <a:pt x="1511935" y="97790"/>
                </a:lnTo>
                <a:lnTo>
                  <a:pt x="1422400" y="115443"/>
                </a:lnTo>
                <a:lnTo>
                  <a:pt x="1334643" y="136271"/>
                </a:lnTo>
                <a:lnTo>
                  <a:pt x="1248156" y="160147"/>
                </a:lnTo>
                <a:lnTo>
                  <a:pt x="1163574" y="187071"/>
                </a:lnTo>
                <a:lnTo>
                  <a:pt x="1080643" y="216916"/>
                </a:lnTo>
                <a:lnTo>
                  <a:pt x="999617" y="249682"/>
                </a:lnTo>
                <a:lnTo>
                  <a:pt x="920496" y="285242"/>
                </a:lnTo>
                <a:lnTo>
                  <a:pt x="843407" y="323850"/>
                </a:lnTo>
                <a:lnTo>
                  <a:pt x="768350" y="365252"/>
                </a:lnTo>
                <a:lnTo>
                  <a:pt x="695579" y="409448"/>
                </a:lnTo>
                <a:lnTo>
                  <a:pt x="625221" y="456311"/>
                </a:lnTo>
                <a:lnTo>
                  <a:pt x="557022" y="505841"/>
                </a:lnTo>
                <a:lnTo>
                  <a:pt x="491363" y="558038"/>
                </a:lnTo>
                <a:lnTo>
                  <a:pt x="428244" y="612902"/>
                </a:lnTo>
                <a:lnTo>
                  <a:pt x="367792" y="670433"/>
                </a:lnTo>
                <a:lnTo>
                  <a:pt x="310007" y="730377"/>
                </a:lnTo>
                <a:lnTo>
                  <a:pt x="255016" y="792988"/>
                </a:lnTo>
                <a:lnTo>
                  <a:pt x="202946" y="857885"/>
                </a:lnTo>
                <a:lnTo>
                  <a:pt x="153924" y="925322"/>
                </a:lnTo>
                <a:lnTo>
                  <a:pt x="110416" y="993823"/>
                </a:lnTo>
                <a:lnTo>
                  <a:pt x="158877" y="1021080"/>
                </a:lnTo>
                <a:lnTo>
                  <a:pt x="0" y="1128522"/>
                </a:lnTo>
                <a:lnTo>
                  <a:pt x="9398" y="937006"/>
                </a:lnTo>
                <a:lnTo>
                  <a:pt x="60566" y="965786"/>
                </a:lnTo>
                <a:lnTo>
                  <a:pt x="107696" y="891794"/>
                </a:lnTo>
                <a:lnTo>
                  <a:pt x="158369" y="822198"/>
                </a:lnTo>
                <a:lnTo>
                  <a:pt x="212090" y="755142"/>
                </a:lnTo>
                <a:lnTo>
                  <a:pt x="268859" y="690753"/>
                </a:lnTo>
                <a:lnTo>
                  <a:pt x="328422" y="628904"/>
                </a:lnTo>
                <a:lnTo>
                  <a:pt x="390779" y="569849"/>
                </a:lnTo>
                <a:lnTo>
                  <a:pt x="455803" y="513461"/>
                </a:lnTo>
                <a:lnTo>
                  <a:pt x="523367" y="459613"/>
                </a:lnTo>
                <a:lnTo>
                  <a:pt x="593471" y="408686"/>
                </a:lnTo>
                <a:lnTo>
                  <a:pt x="665988" y="360553"/>
                </a:lnTo>
                <a:lnTo>
                  <a:pt x="740791" y="315214"/>
                </a:lnTo>
                <a:lnTo>
                  <a:pt x="817880" y="272669"/>
                </a:lnTo>
                <a:lnTo>
                  <a:pt x="897001" y="233172"/>
                </a:lnTo>
                <a:lnTo>
                  <a:pt x="978154" y="196596"/>
                </a:lnTo>
                <a:lnTo>
                  <a:pt x="1061212" y="163068"/>
                </a:lnTo>
                <a:lnTo>
                  <a:pt x="1146302" y="132588"/>
                </a:lnTo>
                <a:lnTo>
                  <a:pt x="1232916" y="105029"/>
                </a:lnTo>
                <a:lnTo>
                  <a:pt x="1321435" y="80645"/>
                </a:lnTo>
                <a:lnTo>
                  <a:pt x="1411351" y="59309"/>
                </a:lnTo>
                <a:lnTo>
                  <a:pt x="1502791" y="41402"/>
                </a:lnTo>
                <a:lnTo>
                  <a:pt x="1595628" y="26416"/>
                </a:lnTo>
                <a:lnTo>
                  <a:pt x="1689862" y="14859"/>
                </a:lnTo>
                <a:lnTo>
                  <a:pt x="1785239" y="6604"/>
                </a:lnTo>
                <a:lnTo>
                  <a:pt x="1881759" y="1524"/>
                </a:lnTo>
                <a:lnTo>
                  <a:pt x="1979295" y="0"/>
                </a:lnTo>
                <a:close/>
              </a:path>
            </a:pathLst>
          </a:custGeom>
          <a:solidFill>
            <a:srgbClr val="000000">
              <a:alpha val="400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8" name="Google Shape;158;p12" descr="A remote control for video games"/>
          <p:cNvPicPr preferRelativeResize="0"/>
          <p:nvPr/>
        </p:nvPicPr>
        <p:blipFill rotWithShape="1">
          <a:blip r:embed="rId6">
            <a:alphaModFix/>
          </a:blip>
          <a:srcRect/>
          <a:stretch/>
        </p:blipFill>
        <p:spPr>
          <a:xfrm rot="1639777">
            <a:off x="6946308" y="2564069"/>
            <a:ext cx="867101" cy="722253"/>
          </a:xfrm>
          <a:prstGeom prst="rect">
            <a:avLst/>
          </a:prstGeom>
          <a:noFill/>
          <a:ln>
            <a:noFill/>
          </a:ln>
        </p:spPr>
      </p:pic>
      <p:pic>
        <p:nvPicPr>
          <p:cNvPr id="156" name="Google Shape;156;p12" descr="Legos"/>
          <p:cNvPicPr preferRelativeResize="0"/>
          <p:nvPr/>
        </p:nvPicPr>
        <p:blipFill rotWithShape="1">
          <a:blip r:embed="rId7">
            <a:alphaModFix/>
          </a:blip>
          <a:srcRect/>
          <a:stretch/>
        </p:blipFill>
        <p:spPr>
          <a:xfrm rot="20691650">
            <a:off x="4441999" y="4191829"/>
            <a:ext cx="820191" cy="794696"/>
          </a:xfrm>
          <a:prstGeom prst="rect">
            <a:avLst/>
          </a:prstGeom>
          <a:noFill/>
          <a:ln>
            <a:noFill/>
          </a:ln>
        </p:spPr>
      </p:pic>
      <p:sp>
        <p:nvSpPr>
          <p:cNvPr id="152" name="Google Shape;152;p12"/>
          <p:cNvSpPr/>
          <p:nvPr/>
        </p:nvSpPr>
        <p:spPr>
          <a:xfrm>
            <a:off x="3503401" y="5680468"/>
            <a:ext cx="6994665" cy="35727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0" i="0" u="none" strike="noStrike" cap="none">
                <a:solidFill>
                  <a:srgbClr val="000000"/>
                </a:solidFill>
                <a:latin typeface="Calibri"/>
                <a:ea typeface="Calibri"/>
                <a:cs typeface="Calibri"/>
                <a:sym typeface="Calibri"/>
              </a:rPr>
              <a:t>When we trade we become interdependent. </a:t>
            </a:r>
            <a:endParaRPr sz="1100" b="0" i="0" u="none" strike="noStrike" cap="none">
              <a:solidFill>
                <a:srgbClr val="000000"/>
              </a:solidFill>
              <a:latin typeface="Calibri"/>
              <a:ea typeface="Calibri"/>
              <a:cs typeface="Calibri"/>
              <a:sym typeface="Calibri"/>
            </a:endParaRPr>
          </a:p>
        </p:txBody>
      </p:sp>
      <p:sp>
        <p:nvSpPr>
          <p:cNvPr id="154" name="Google Shape;154;p12"/>
          <p:cNvSpPr/>
          <p:nvPr/>
        </p:nvSpPr>
        <p:spPr>
          <a:xfrm>
            <a:off x="4139388" y="6120744"/>
            <a:ext cx="5214567" cy="357277"/>
          </a:xfrm>
          <a:prstGeom prst="rect">
            <a:avLst/>
          </a:prstGeom>
          <a:noFill/>
          <a:ln>
            <a:noFill/>
          </a:ln>
        </p:spPr>
        <p:txBody>
          <a:bodyPr spcFirstLastPara="1" wrap="square" lIns="0" tIns="0" rIns="0" bIns="0" anchor="t" anchorCtr="0">
            <a:noAutofit/>
          </a:bodyPr>
          <a:lstStyle/>
          <a:p>
            <a:pPr marL="0" marR="0" lvl="0" indent="0" algn="l" rtl="0">
              <a:lnSpc>
                <a:spcPct val="107000"/>
              </a:lnSpc>
              <a:spcBef>
                <a:spcPts val="0"/>
              </a:spcBef>
              <a:spcAft>
                <a:spcPts val="0"/>
              </a:spcAft>
              <a:buNone/>
            </a:pPr>
            <a:r>
              <a:rPr lang="en-US" sz="2800" b="0" i="0" u="none" strike="noStrike" cap="none">
                <a:solidFill>
                  <a:srgbClr val="000000"/>
                </a:solidFill>
                <a:latin typeface="Calibri"/>
                <a:ea typeface="Calibri"/>
                <a:cs typeface="Calibri"/>
                <a:sym typeface="Calibri"/>
              </a:rPr>
              <a:t>Trade can make people better off.</a:t>
            </a:r>
            <a:endParaRPr sz="1100" b="0" i="0" u="none" strike="noStrike" cap="none">
              <a:solidFill>
                <a:srgbClr val="000000"/>
              </a:solidFill>
              <a:latin typeface="Calibri"/>
              <a:ea typeface="Calibri"/>
              <a:cs typeface="Calibri"/>
              <a:sym typeface="Calibri"/>
            </a:endParaRPr>
          </a:p>
        </p:txBody>
      </p:sp>
      <p:pic>
        <p:nvPicPr>
          <p:cNvPr id="157" name="Google Shape;157;p12">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rot="20691650">
            <a:off x="4420972" y="4172587"/>
            <a:ext cx="820191" cy="794696"/>
          </a:xfrm>
          <a:prstGeom prst="rect">
            <a:avLst/>
          </a:prstGeom>
          <a:noFill/>
          <a:ln>
            <a:noFill/>
          </a:ln>
        </p:spPr>
      </p:pic>
      <p:pic>
        <p:nvPicPr>
          <p:cNvPr id="159" name="Google Shape;159;p12">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rot="1639777">
            <a:off x="6925280" y="2544826"/>
            <a:ext cx="867101" cy="722252"/>
          </a:xfrm>
          <a:prstGeom prst="rect">
            <a:avLst/>
          </a:prstGeom>
          <a:noFill/>
          <a:ln>
            <a:noFill/>
          </a:ln>
        </p:spPr>
      </p:pic>
      <p:pic>
        <p:nvPicPr>
          <p:cNvPr id="161" name="Google Shape;161;p12">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7465279" y="3082917"/>
            <a:ext cx="1189924" cy="2198268"/>
          </a:xfrm>
          <a:prstGeom prst="rect">
            <a:avLst/>
          </a:prstGeom>
          <a:noFill/>
          <a:ln>
            <a:noFill/>
          </a:ln>
        </p:spPr>
      </p:pic>
      <p:pic>
        <p:nvPicPr>
          <p:cNvPr id="163" name="Google Shape;163;p12">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rot="1" flipH="1">
            <a:off x="3314254" y="2966896"/>
            <a:ext cx="1745820" cy="2320515"/>
          </a:xfrm>
          <a:prstGeom prst="rect">
            <a:avLst/>
          </a:prstGeom>
          <a:noFill/>
          <a:ln>
            <a:noFill/>
          </a:ln>
        </p:spPr>
      </p:pic>
      <p:sp>
        <p:nvSpPr>
          <p:cNvPr id="165" name="Google Shape;165;p12">
            <a:extLst>
              <a:ext uri="{C183D7F6-B498-43B3-948B-1728B52AA6E4}">
                <adec:decorative xmlns:adec="http://schemas.microsoft.com/office/drawing/2017/decorative" val="1"/>
              </a:ext>
            </a:extLst>
          </p:cNvPr>
          <p:cNvSpPr/>
          <p:nvPr/>
        </p:nvSpPr>
        <p:spPr>
          <a:xfrm>
            <a:off x="5201702" y="3578129"/>
            <a:ext cx="2394382" cy="1423191"/>
          </a:xfrm>
          <a:custGeom>
            <a:avLst/>
            <a:gdLst/>
            <a:ahLst/>
            <a:cxnLst/>
            <a:rect l="l" t="t" r="r" b="b"/>
            <a:pathLst>
              <a:path w="2950083" h="1916176" extrusionOk="0">
                <a:moveTo>
                  <a:pt x="2893568" y="0"/>
                </a:moveTo>
                <a:lnTo>
                  <a:pt x="2950083" y="183134"/>
                </a:lnTo>
                <a:lnTo>
                  <a:pt x="2892680" y="173610"/>
                </a:lnTo>
                <a:lnTo>
                  <a:pt x="2881376" y="228092"/>
                </a:lnTo>
                <a:lnTo>
                  <a:pt x="2867152" y="282575"/>
                </a:lnTo>
                <a:lnTo>
                  <a:pt x="2851404" y="336550"/>
                </a:lnTo>
                <a:lnTo>
                  <a:pt x="2834005" y="390017"/>
                </a:lnTo>
                <a:lnTo>
                  <a:pt x="2814828" y="443103"/>
                </a:lnTo>
                <a:lnTo>
                  <a:pt x="2772410" y="546354"/>
                </a:lnTo>
                <a:lnTo>
                  <a:pt x="2723896" y="646811"/>
                </a:lnTo>
                <a:lnTo>
                  <a:pt x="2669794" y="744601"/>
                </a:lnTo>
                <a:lnTo>
                  <a:pt x="2610104" y="839089"/>
                </a:lnTo>
                <a:lnTo>
                  <a:pt x="2545080" y="930529"/>
                </a:lnTo>
                <a:lnTo>
                  <a:pt x="2474849" y="1018540"/>
                </a:lnTo>
                <a:lnTo>
                  <a:pt x="2399665" y="1103376"/>
                </a:lnTo>
                <a:lnTo>
                  <a:pt x="2319655" y="1184529"/>
                </a:lnTo>
                <a:lnTo>
                  <a:pt x="2235073" y="1262126"/>
                </a:lnTo>
                <a:lnTo>
                  <a:pt x="2146173" y="1335913"/>
                </a:lnTo>
                <a:lnTo>
                  <a:pt x="2052955" y="1406017"/>
                </a:lnTo>
                <a:lnTo>
                  <a:pt x="1955673" y="1471930"/>
                </a:lnTo>
                <a:lnTo>
                  <a:pt x="1854581" y="1533906"/>
                </a:lnTo>
                <a:lnTo>
                  <a:pt x="1749679" y="1591564"/>
                </a:lnTo>
                <a:lnTo>
                  <a:pt x="1641475" y="1645031"/>
                </a:lnTo>
                <a:lnTo>
                  <a:pt x="1529842" y="1693926"/>
                </a:lnTo>
                <a:lnTo>
                  <a:pt x="1415161" y="1738376"/>
                </a:lnTo>
                <a:lnTo>
                  <a:pt x="1297432" y="1778254"/>
                </a:lnTo>
                <a:lnTo>
                  <a:pt x="1177036" y="1813179"/>
                </a:lnTo>
                <a:lnTo>
                  <a:pt x="1053973" y="1843278"/>
                </a:lnTo>
                <a:lnTo>
                  <a:pt x="928624" y="1868424"/>
                </a:lnTo>
                <a:lnTo>
                  <a:pt x="800989" y="1888363"/>
                </a:lnTo>
                <a:lnTo>
                  <a:pt x="671195" y="1902968"/>
                </a:lnTo>
                <a:lnTo>
                  <a:pt x="539750" y="1912366"/>
                </a:lnTo>
                <a:lnTo>
                  <a:pt x="406527" y="1916176"/>
                </a:lnTo>
                <a:lnTo>
                  <a:pt x="271907" y="1914525"/>
                </a:lnTo>
                <a:lnTo>
                  <a:pt x="135890" y="1907032"/>
                </a:lnTo>
                <a:lnTo>
                  <a:pt x="0" y="1893951"/>
                </a:lnTo>
                <a:lnTo>
                  <a:pt x="5461" y="1837055"/>
                </a:lnTo>
                <a:lnTo>
                  <a:pt x="141478" y="1850136"/>
                </a:lnTo>
                <a:lnTo>
                  <a:pt x="274955" y="1857375"/>
                </a:lnTo>
                <a:lnTo>
                  <a:pt x="407289" y="1859026"/>
                </a:lnTo>
                <a:lnTo>
                  <a:pt x="538099" y="1855216"/>
                </a:lnTo>
                <a:lnTo>
                  <a:pt x="667258" y="1846072"/>
                </a:lnTo>
                <a:lnTo>
                  <a:pt x="794512" y="1831594"/>
                </a:lnTo>
                <a:lnTo>
                  <a:pt x="919734" y="1811909"/>
                </a:lnTo>
                <a:lnTo>
                  <a:pt x="1042797" y="1787271"/>
                </a:lnTo>
                <a:lnTo>
                  <a:pt x="1163447" y="1757680"/>
                </a:lnTo>
                <a:lnTo>
                  <a:pt x="1281557" y="1723390"/>
                </a:lnTo>
                <a:lnTo>
                  <a:pt x="1396873" y="1684274"/>
                </a:lnTo>
                <a:lnTo>
                  <a:pt x="1509141" y="1640713"/>
                </a:lnTo>
                <a:lnTo>
                  <a:pt x="1618488" y="1592707"/>
                </a:lnTo>
                <a:lnTo>
                  <a:pt x="1724406" y="1540383"/>
                </a:lnTo>
                <a:lnTo>
                  <a:pt x="1827022" y="1483868"/>
                </a:lnTo>
                <a:lnTo>
                  <a:pt x="1925828" y="1423289"/>
                </a:lnTo>
                <a:lnTo>
                  <a:pt x="2020824" y="1358647"/>
                </a:lnTo>
                <a:lnTo>
                  <a:pt x="2111883" y="1290321"/>
                </a:lnTo>
                <a:lnTo>
                  <a:pt x="2198624" y="1218184"/>
                </a:lnTo>
                <a:lnTo>
                  <a:pt x="2281047" y="1142365"/>
                </a:lnTo>
                <a:lnTo>
                  <a:pt x="2359025" y="1063244"/>
                </a:lnTo>
                <a:lnTo>
                  <a:pt x="2432050" y="980694"/>
                </a:lnTo>
                <a:lnTo>
                  <a:pt x="2500376" y="894842"/>
                </a:lnTo>
                <a:lnTo>
                  <a:pt x="2563495" y="805942"/>
                </a:lnTo>
                <a:lnTo>
                  <a:pt x="2621534" y="714121"/>
                </a:lnTo>
                <a:lnTo>
                  <a:pt x="2673858" y="619252"/>
                </a:lnTo>
                <a:lnTo>
                  <a:pt x="2720848" y="521589"/>
                </a:lnTo>
                <a:lnTo>
                  <a:pt x="2761996" y="421386"/>
                </a:lnTo>
                <a:lnTo>
                  <a:pt x="2780157" y="370713"/>
                </a:lnTo>
                <a:lnTo>
                  <a:pt x="2797048" y="318897"/>
                </a:lnTo>
                <a:lnTo>
                  <a:pt x="2812288" y="266573"/>
                </a:lnTo>
                <a:lnTo>
                  <a:pt x="2826131" y="213614"/>
                </a:lnTo>
                <a:lnTo>
                  <a:pt x="2836275" y="164252"/>
                </a:lnTo>
                <a:lnTo>
                  <a:pt x="2780919" y="155067"/>
                </a:lnTo>
                <a:lnTo>
                  <a:pt x="2893568" y="0"/>
                </a:lnTo>
                <a:close/>
              </a:path>
            </a:pathLst>
          </a:custGeom>
          <a:solidFill>
            <a:srgbClr val="A6621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2">
            <a:extLst>
              <a:ext uri="{C183D7F6-B498-43B3-948B-1728B52AA6E4}">
                <adec:decorative xmlns:adec="http://schemas.microsoft.com/office/drawing/2017/decorative" val="1"/>
              </a:ext>
            </a:extLst>
          </p:cNvPr>
          <p:cNvSpPr/>
          <p:nvPr/>
        </p:nvSpPr>
        <p:spPr>
          <a:xfrm>
            <a:off x="4787331" y="2892568"/>
            <a:ext cx="2011656" cy="838181"/>
          </a:xfrm>
          <a:custGeom>
            <a:avLst/>
            <a:gdLst/>
            <a:ahLst/>
            <a:cxnLst/>
            <a:rect l="l" t="t" r="r" b="b"/>
            <a:pathLst>
              <a:path w="2478532" h="1128522" extrusionOk="0">
                <a:moveTo>
                  <a:pt x="1979295" y="0"/>
                </a:moveTo>
                <a:lnTo>
                  <a:pt x="2077720" y="1778"/>
                </a:lnTo>
                <a:lnTo>
                  <a:pt x="2177161" y="6985"/>
                </a:lnTo>
                <a:lnTo>
                  <a:pt x="2277237" y="15748"/>
                </a:lnTo>
                <a:lnTo>
                  <a:pt x="2378075" y="27940"/>
                </a:lnTo>
                <a:lnTo>
                  <a:pt x="2478532" y="43434"/>
                </a:lnTo>
                <a:lnTo>
                  <a:pt x="2469769" y="99949"/>
                </a:lnTo>
                <a:lnTo>
                  <a:pt x="2369312" y="84455"/>
                </a:lnTo>
                <a:lnTo>
                  <a:pt x="2270379" y="72390"/>
                </a:lnTo>
                <a:lnTo>
                  <a:pt x="2172208" y="64008"/>
                </a:lnTo>
                <a:lnTo>
                  <a:pt x="2074799" y="58928"/>
                </a:lnTo>
                <a:lnTo>
                  <a:pt x="1978279" y="57150"/>
                </a:lnTo>
                <a:lnTo>
                  <a:pt x="1882648" y="58801"/>
                </a:lnTo>
                <a:lnTo>
                  <a:pt x="1788160" y="63754"/>
                </a:lnTo>
                <a:lnTo>
                  <a:pt x="1694815" y="72009"/>
                </a:lnTo>
                <a:lnTo>
                  <a:pt x="1602613" y="83312"/>
                </a:lnTo>
                <a:lnTo>
                  <a:pt x="1511808" y="97917"/>
                </a:lnTo>
                <a:lnTo>
                  <a:pt x="1422400" y="115570"/>
                </a:lnTo>
                <a:lnTo>
                  <a:pt x="1334516" y="136398"/>
                </a:lnTo>
                <a:lnTo>
                  <a:pt x="1248156" y="160274"/>
                </a:lnTo>
                <a:lnTo>
                  <a:pt x="1163574" y="187071"/>
                </a:lnTo>
                <a:lnTo>
                  <a:pt x="1080516" y="216916"/>
                </a:lnTo>
                <a:lnTo>
                  <a:pt x="999617" y="249682"/>
                </a:lnTo>
                <a:lnTo>
                  <a:pt x="920496" y="285496"/>
                </a:lnTo>
                <a:lnTo>
                  <a:pt x="843280" y="323977"/>
                </a:lnTo>
                <a:lnTo>
                  <a:pt x="768350" y="365252"/>
                </a:lnTo>
                <a:lnTo>
                  <a:pt x="695579" y="409448"/>
                </a:lnTo>
                <a:lnTo>
                  <a:pt x="625094" y="456438"/>
                </a:lnTo>
                <a:lnTo>
                  <a:pt x="557022" y="505968"/>
                </a:lnTo>
                <a:lnTo>
                  <a:pt x="491363" y="558165"/>
                </a:lnTo>
                <a:lnTo>
                  <a:pt x="428244" y="613029"/>
                </a:lnTo>
                <a:lnTo>
                  <a:pt x="367665" y="670433"/>
                </a:lnTo>
                <a:lnTo>
                  <a:pt x="310007" y="730504"/>
                </a:lnTo>
                <a:lnTo>
                  <a:pt x="255016" y="792988"/>
                </a:lnTo>
                <a:lnTo>
                  <a:pt x="202819" y="858012"/>
                </a:lnTo>
                <a:lnTo>
                  <a:pt x="153924" y="925449"/>
                </a:lnTo>
                <a:lnTo>
                  <a:pt x="110394" y="993986"/>
                </a:lnTo>
                <a:lnTo>
                  <a:pt x="158750" y="1021207"/>
                </a:lnTo>
                <a:lnTo>
                  <a:pt x="0" y="1128522"/>
                </a:lnTo>
                <a:lnTo>
                  <a:pt x="9398" y="937133"/>
                </a:lnTo>
                <a:lnTo>
                  <a:pt x="60496" y="965897"/>
                </a:lnTo>
                <a:lnTo>
                  <a:pt x="107696" y="891794"/>
                </a:lnTo>
                <a:lnTo>
                  <a:pt x="158242" y="822325"/>
                </a:lnTo>
                <a:lnTo>
                  <a:pt x="212090" y="755269"/>
                </a:lnTo>
                <a:lnTo>
                  <a:pt x="268732" y="690880"/>
                </a:lnTo>
                <a:lnTo>
                  <a:pt x="328422" y="629031"/>
                </a:lnTo>
                <a:lnTo>
                  <a:pt x="390779" y="569849"/>
                </a:lnTo>
                <a:lnTo>
                  <a:pt x="455803" y="513461"/>
                </a:lnTo>
                <a:lnTo>
                  <a:pt x="523367" y="459740"/>
                </a:lnTo>
                <a:lnTo>
                  <a:pt x="593471" y="408813"/>
                </a:lnTo>
                <a:lnTo>
                  <a:pt x="665988" y="360680"/>
                </a:lnTo>
                <a:lnTo>
                  <a:pt x="740791" y="315214"/>
                </a:lnTo>
                <a:lnTo>
                  <a:pt x="817753" y="272796"/>
                </a:lnTo>
                <a:lnTo>
                  <a:pt x="896874" y="233426"/>
                </a:lnTo>
                <a:lnTo>
                  <a:pt x="978154" y="196723"/>
                </a:lnTo>
                <a:lnTo>
                  <a:pt x="1061212" y="163195"/>
                </a:lnTo>
                <a:lnTo>
                  <a:pt x="1146302" y="132588"/>
                </a:lnTo>
                <a:lnTo>
                  <a:pt x="1232916" y="105156"/>
                </a:lnTo>
                <a:lnTo>
                  <a:pt x="1321435" y="80772"/>
                </a:lnTo>
                <a:lnTo>
                  <a:pt x="1411351" y="59563"/>
                </a:lnTo>
                <a:lnTo>
                  <a:pt x="1502791" y="41529"/>
                </a:lnTo>
                <a:lnTo>
                  <a:pt x="1595628" y="26670"/>
                </a:lnTo>
                <a:lnTo>
                  <a:pt x="1689862" y="14986"/>
                </a:lnTo>
                <a:lnTo>
                  <a:pt x="1785239" y="6731"/>
                </a:lnTo>
                <a:lnTo>
                  <a:pt x="1881759" y="1651"/>
                </a:lnTo>
                <a:lnTo>
                  <a:pt x="1979295" y="0"/>
                </a:lnTo>
                <a:close/>
              </a:path>
            </a:pathLst>
          </a:custGeom>
          <a:solidFill>
            <a:srgbClr val="FF7DA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3"/>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dirty="0"/>
              <a:t>Interdependence Discussion</a:t>
            </a:r>
            <a:endParaRPr dirty="0"/>
          </a:p>
        </p:txBody>
      </p:sp>
      <p:sp>
        <p:nvSpPr>
          <p:cNvPr id="173" name="Google Shape;173;p13"/>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would happen if a frost destroyed all of the oranges in Florida?</a:t>
            </a:r>
            <a:endParaRPr/>
          </a:p>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How would this affect Luke?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How would this affect Jacklyn?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174" name="Google Shape;174;p1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78830" y="3417840"/>
            <a:ext cx="3677163" cy="30865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4"/>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dirty="0"/>
              <a:t>Interdependence Discussion (cont.)</a:t>
            </a:r>
            <a:endParaRPr dirty="0"/>
          </a:p>
        </p:txBody>
      </p:sp>
      <p:sp>
        <p:nvSpPr>
          <p:cNvPr id="180" name="Google Shape;180;p14"/>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What would happen if the weather in Canada was too warm for the maple trees to produce sap to make maple syrup?</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would this affect Jacklyn?</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How would this affect Luke?</a:t>
            </a:r>
            <a:endParaRPr dirty="0"/>
          </a:p>
        </p:txBody>
      </p:sp>
      <p:pic>
        <p:nvPicPr>
          <p:cNvPr id="181" name="Google Shape;181;p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066835" y="4428421"/>
            <a:ext cx="2210108" cy="18576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Closure</a:t>
            </a:r>
            <a:endParaRPr/>
          </a:p>
        </p:txBody>
      </p:sp>
      <p:sp>
        <p:nvSpPr>
          <p:cNvPr id="187" name="Google Shape;187;p15"/>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is trade?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What happens in every trade?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Give an example of a trade you made when you exchanged one good for another good.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Give an example of a trade you made when you exchanged money for a good.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6"/>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dirty="0"/>
              <a:t>Closure  (cont.)</a:t>
            </a:r>
            <a:endParaRPr dirty="0"/>
          </a:p>
        </p:txBody>
      </p:sp>
      <p:sp>
        <p:nvSpPr>
          <p:cNvPr id="193" name="Google Shape;193;p16"/>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How can trade help people satisfy their wants?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What is interdependence?</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When is interdependence helpful and when isn’t it helpful?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7"/>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The Perfect Breakfast Assessment</a:t>
            </a:r>
            <a:endParaRPr/>
          </a:p>
        </p:txBody>
      </p:sp>
      <p:pic>
        <p:nvPicPr>
          <p:cNvPr id="199" name="Google Shape;199;p17" descr="A map of the world with arrows between bannas and chocolate demonstrating the movement of goods between Germany and Ecuador. "/>
          <p:cNvPicPr preferRelativeResize="0">
            <a:picLocks noGrp="1"/>
          </p:cNvPicPr>
          <p:nvPr>
            <p:ph type="body" idx="1"/>
          </p:nvPr>
        </p:nvPicPr>
        <p:blipFill rotWithShape="1">
          <a:blip r:embed="rId3">
            <a:alphaModFix/>
          </a:blip>
          <a:srcRect/>
          <a:stretch/>
        </p:blipFill>
        <p:spPr>
          <a:xfrm>
            <a:off x="2215421" y="1676400"/>
            <a:ext cx="7761158" cy="43513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FFF697-1DC6-EDE9-DAFE-A208E913A18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862F3A3-3A26-BDEE-4EB3-934E08492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C1A9A70-612D-5BAC-B751-E0CB6E9DCF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89304" y="1300644"/>
            <a:ext cx="9613397" cy="1850578"/>
          </a:xfrm>
          <a:prstGeom prst="rect">
            <a:avLst/>
          </a:prstGeom>
        </p:spPr>
      </p:pic>
      <p:sp>
        <p:nvSpPr>
          <p:cNvPr id="12" name="Right Triangle 11">
            <a:extLst>
              <a:ext uri="{FF2B5EF4-FFF2-40B4-BE49-F238E27FC236}">
                <a16:creationId xmlns:a16="http://schemas.microsoft.com/office/drawing/2014/main" id="{7DF244CA-18FC-029B-39FB-E7BA8BC40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8A99FD8-21BF-3151-4695-D84A8D10B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A82023-3C03-FDE4-EC12-3A343E030036}"/>
              </a:ext>
            </a:extLst>
          </p:cNvPr>
          <p:cNvSpPr>
            <a:spLocks noGrp="1"/>
          </p:cNvSpPr>
          <p:nvPr>
            <p:ph type="ctrTitle"/>
          </p:nvPr>
        </p:nvSpPr>
        <p:spPr>
          <a:xfrm>
            <a:off x="1289304" y="3429000"/>
            <a:ext cx="8921672" cy="1713305"/>
          </a:xfrm>
        </p:spPr>
        <p:txBody>
          <a:bodyPr anchor="b">
            <a:normAutofit/>
          </a:bodyPr>
          <a:lstStyle/>
          <a:p>
            <a:pPr algn="l"/>
            <a:r>
              <a:rPr lang="en-US" sz="8000" dirty="0"/>
              <a:t>PACED Pretzels</a:t>
            </a:r>
          </a:p>
        </p:txBody>
      </p:sp>
      <p:sp>
        <p:nvSpPr>
          <p:cNvPr id="3" name="Subtitle 2">
            <a:extLst>
              <a:ext uri="{FF2B5EF4-FFF2-40B4-BE49-F238E27FC236}">
                <a16:creationId xmlns:a16="http://schemas.microsoft.com/office/drawing/2014/main" id="{DBA74C3C-3E6D-3BC4-D377-3C51BDE01A67}"/>
              </a:ext>
            </a:extLst>
          </p:cNvPr>
          <p:cNvSpPr>
            <a:spLocks noGrp="1"/>
          </p:cNvSpPr>
          <p:nvPr>
            <p:ph type="subTitle" idx="1"/>
          </p:nvPr>
        </p:nvSpPr>
        <p:spPr>
          <a:xfrm>
            <a:off x="1289303" y="5142305"/>
            <a:ext cx="7321298" cy="753165"/>
          </a:xfrm>
        </p:spPr>
        <p:txBody>
          <a:bodyPr anchor="t">
            <a:normAutofit/>
          </a:bodyPr>
          <a:lstStyle/>
          <a:p>
            <a:pPr algn="l"/>
            <a:r>
              <a:rPr lang="en-US" dirty="0"/>
              <a:t>Slides</a:t>
            </a:r>
            <a:endParaRPr lang="en-US"/>
          </a:p>
        </p:txBody>
      </p:sp>
      <p:sp>
        <p:nvSpPr>
          <p:cNvPr id="6" name="TextBox 5">
            <a:extLst>
              <a:ext uri="{FF2B5EF4-FFF2-40B4-BE49-F238E27FC236}">
                <a16:creationId xmlns:a16="http://schemas.microsoft.com/office/drawing/2014/main" id="{254DC33D-6CDD-1C9F-D876-87FEFE8343E3}"/>
              </a:ext>
            </a:extLst>
          </p:cNvPr>
          <p:cNvSpPr txBox="1"/>
          <p:nvPr/>
        </p:nvSpPr>
        <p:spPr>
          <a:xfrm>
            <a:off x="3255552" y="3335867"/>
            <a:ext cx="497578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7C61A5"/>
                </a:solidFill>
                <a:effectLst/>
                <a:uLnTx/>
                <a:uFillTx/>
                <a:latin typeface="Tw Cen MT"/>
                <a:ea typeface="+mn-ea"/>
                <a:cs typeface="Futura Medium"/>
              </a:rPr>
              <a:t>The Perfect Breakfast</a:t>
            </a:r>
            <a:endParaRPr kumimoji="0" lang="en-US" sz="4400" b="0" i="0" u="none" strike="noStrike" kern="1200" cap="none" spc="0" normalizeH="0" baseline="0" noProof="0" dirty="0">
              <a:ln>
                <a:noFill/>
              </a:ln>
              <a:solidFill>
                <a:srgbClr val="7C61A5"/>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382392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6" name="Google Shape;76;p2"/>
          <p:cNvSpPr txBox="1">
            <a:spLocks noGrp="1"/>
          </p:cNvSpPr>
          <p:nvPr>
            <p:ph type="title"/>
          </p:nvPr>
        </p:nvSpPr>
        <p:spPr>
          <a:xfrm>
            <a:off x="692284" y="175098"/>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dirty="0"/>
              <a:t>Map of the World</a:t>
            </a:r>
            <a:endParaRPr dirty="0"/>
          </a:p>
        </p:txBody>
      </p:sp>
      <p:pic>
        <p:nvPicPr>
          <p:cNvPr id="75" name="Google Shape;75;p2" descr="A map of the world"/>
          <p:cNvPicPr preferRelativeResize="0"/>
          <p:nvPr/>
        </p:nvPicPr>
        <p:blipFill rotWithShape="1">
          <a:blip r:embed="rId3">
            <a:alphaModFix/>
          </a:blip>
          <a:srcRect/>
          <a:stretch/>
        </p:blipFill>
        <p:spPr>
          <a:xfrm>
            <a:off x="223736" y="781923"/>
            <a:ext cx="11789923" cy="590097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2" name="Google Shape;82;p3"/>
          <p:cNvSpPr txBox="1">
            <a:spLocks noGrp="1"/>
          </p:cNvSpPr>
          <p:nvPr>
            <p:ph type="title"/>
          </p:nvPr>
        </p:nvSpPr>
        <p:spPr>
          <a:xfrm>
            <a:off x="630936" y="640080"/>
            <a:ext cx="4818888"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200"/>
              <a:buFont typeface="Twentieth Century"/>
              <a:buNone/>
            </a:pPr>
            <a:r>
              <a:rPr lang="en-US" sz="4200"/>
              <a:t>Web Activity Debriefing Questions</a:t>
            </a:r>
            <a:endParaRPr/>
          </a:p>
        </p:txBody>
      </p:sp>
      <p:sp>
        <p:nvSpPr>
          <p:cNvPr id="83" name="Google Shape;83;p3">
            <a:extLst>
              <a:ext uri="{C183D7F6-B498-43B3-948B-1728B52AA6E4}">
                <adec:decorative xmlns:adec="http://schemas.microsoft.com/office/drawing/2017/decorative" val="1"/>
              </a:ext>
            </a:extLst>
          </p:cNvPr>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3"/>
          <p:cNvSpPr txBox="1">
            <a:spLocks noGrp="1"/>
          </p:cNvSpPr>
          <p:nvPr>
            <p:ph type="body" idx="1"/>
          </p:nvPr>
        </p:nvSpPr>
        <p:spPr>
          <a:xfrm>
            <a:off x="630935" y="2660904"/>
            <a:ext cx="8269873" cy="35478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What have we made?</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What would happen if one person dropped their piece of yarn?</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What if Norway couldn’t catch enough fish to sell to Sweden?</a:t>
            </a:r>
            <a:endParaRPr/>
          </a:p>
          <a:p>
            <a:pPr marL="228600" lvl="0" indent="-88900" algn="l" rtl="0">
              <a:lnSpc>
                <a:spcPct val="90000"/>
              </a:lnSpc>
              <a:spcBef>
                <a:spcPts val="10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200"/>
              <a:buChar char="•"/>
            </a:pPr>
            <a:r>
              <a:rPr lang="en-US" sz="2200"/>
              <a:t>How would Norway being unable to sell fish to Sweden affect other countries in the web?</a:t>
            </a:r>
            <a:endParaRPr/>
          </a:p>
          <a:p>
            <a:pPr marL="228600" lvl="0" indent="-88900" algn="l" rtl="0">
              <a:lnSpc>
                <a:spcPct val="90000"/>
              </a:lnSpc>
              <a:spcBef>
                <a:spcPts val="1000"/>
              </a:spcBef>
              <a:spcAft>
                <a:spcPts val="0"/>
              </a:spcAft>
              <a:buClr>
                <a:schemeClr val="dk1"/>
              </a:buClr>
              <a:buSzPts val="2200"/>
              <a:buNone/>
            </a:pPr>
            <a:endParaRPr sz="2200"/>
          </a:p>
          <a:p>
            <a:pPr marL="228600" lvl="0" indent="-88900" algn="l" rtl="0">
              <a:lnSpc>
                <a:spcPct val="90000"/>
              </a:lnSpc>
              <a:spcBef>
                <a:spcPts val="1000"/>
              </a:spcBef>
              <a:spcAft>
                <a:spcPts val="0"/>
              </a:spcAft>
              <a:buClr>
                <a:schemeClr val="dk1"/>
              </a:buClr>
              <a:buSzPts val="2200"/>
              <a:buNone/>
            </a:pPr>
            <a:endParaRPr sz="2200"/>
          </a:p>
          <a:p>
            <a:pPr marL="228600" lvl="0" indent="-88900" algn="l" rtl="0">
              <a:lnSpc>
                <a:spcPct val="90000"/>
              </a:lnSpc>
              <a:spcBef>
                <a:spcPts val="1000"/>
              </a:spcBef>
              <a:spcAft>
                <a:spcPts val="0"/>
              </a:spcAft>
              <a:buClr>
                <a:schemeClr val="dk1"/>
              </a:buClr>
              <a:buSzPts val="2200"/>
              <a:buNone/>
            </a:pPr>
            <a:endParaRPr sz="2200"/>
          </a:p>
          <a:p>
            <a:pPr marL="228600" lvl="0" indent="-88900" algn="l" rtl="0">
              <a:lnSpc>
                <a:spcPct val="90000"/>
              </a:lnSpc>
              <a:spcBef>
                <a:spcPts val="1000"/>
              </a:spcBef>
              <a:spcAft>
                <a:spcPts val="0"/>
              </a:spcAft>
              <a:buClr>
                <a:schemeClr val="dk1"/>
              </a:buClr>
              <a:buSzPts val="2200"/>
              <a:buNone/>
            </a:pPr>
            <a:endParaRPr sz="2200"/>
          </a:p>
          <a:p>
            <a:pPr marL="228600" lvl="0" indent="-88900" algn="l" rtl="0">
              <a:lnSpc>
                <a:spcPct val="90000"/>
              </a:lnSpc>
              <a:spcBef>
                <a:spcPts val="1000"/>
              </a:spcBef>
              <a:spcAft>
                <a:spcPts val="0"/>
              </a:spcAft>
              <a:buClr>
                <a:schemeClr val="dk1"/>
              </a:buClr>
              <a:buSzPts val="2200"/>
              <a:buNone/>
            </a:pPr>
            <a:endParaRPr sz="2200"/>
          </a:p>
          <a:p>
            <a:pPr marL="228600" lvl="0" indent="-88900" algn="l" rtl="0">
              <a:lnSpc>
                <a:spcPct val="90000"/>
              </a:lnSpc>
              <a:spcBef>
                <a:spcPts val="1000"/>
              </a:spcBef>
              <a:spcAft>
                <a:spcPts val="0"/>
              </a:spcAft>
              <a:buClr>
                <a:schemeClr val="dk1"/>
              </a:buClr>
              <a:buSzPts val="2200"/>
              <a:buNone/>
            </a:pPr>
            <a:endParaRPr sz="2200"/>
          </a:p>
        </p:txBody>
      </p:sp>
      <p:pic>
        <p:nvPicPr>
          <p:cNvPr id="85" name="Google Shape;85;p3">
            <a:extLst>
              <a:ext uri="{C183D7F6-B498-43B3-948B-1728B52AA6E4}">
                <adec:decorative xmlns:adec="http://schemas.microsoft.com/office/drawing/2017/decorative" val="1"/>
              </a:ext>
            </a:extLst>
          </p:cNvPr>
          <p:cNvPicPr preferRelativeResize="0"/>
          <p:nvPr/>
        </p:nvPicPr>
        <p:blipFill rotWithShape="1">
          <a:blip r:embed="rId3">
            <a:alphaModFix/>
          </a:blip>
          <a:srcRect r="698" b="-1"/>
          <a:stretch/>
        </p:blipFill>
        <p:spPr>
          <a:xfrm>
            <a:off x="8132323" y="184620"/>
            <a:ext cx="3795343" cy="32443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4">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4">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4">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4">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84">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84">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84">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4">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8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4"/>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Vocabulary: Interdependence	</a:t>
            </a:r>
            <a:endParaRPr/>
          </a:p>
        </p:txBody>
      </p:sp>
      <p:sp>
        <p:nvSpPr>
          <p:cNvPr id="91" name="Google Shape;91;p4"/>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Interdependence occurs when people, regions, or countries specialize in producing certain goods and services based on the resources and skills available to them, and then trade with other people, regions, or countries to get other goods and services they want. </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92" name="Google Shape;92;p4" descr="A map of the world with a diagram demonstrating how goods move around the world."/>
          <p:cNvPicPr preferRelativeResize="0"/>
          <p:nvPr/>
        </p:nvPicPr>
        <p:blipFill rotWithShape="1">
          <a:blip r:embed="rId3">
            <a:alphaModFix/>
          </a:blip>
          <a:srcRect/>
          <a:stretch/>
        </p:blipFill>
        <p:spPr>
          <a:xfrm>
            <a:off x="6809361" y="3271792"/>
            <a:ext cx="4678011" cy="3014263"/>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Vocabulary: Independent</a:t>
            </a:r>
            <a:endParaRPr/>
          </a:p>
        </p:txBody>
      </p:sp>
      <p:sp>
        <p:nvSpPr>
          <p:cNvPr id="98" name="Google Shape;98;p5"/>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If a country is independent, it doesn’t trade. It has only the goods and services that it can produce with the resources and skills found in that country.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p6"/>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dirty="0"/>
              <a:t>Independent and Interdependent</a:t>
            </a:r>
            <a:endParaRPr dirty="0"/>
          </a:p>
        </p:txBody>
      </p:sp>
      <p:sp>
        <p:nvSpPr>
          <p:cNvPr id="103" name="Google Shape;103;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None/>
            </a:pPr>
            <a:r>
              <a:rPr lang="en-US" sz="3600"/>
              <a:t>Independent—no trade</a:t>
            </a:r>
            <a:endParaRPr/>
          </a:p>
        </p:txBody>
      </p:sp>
      <p:pic>
        <p:nvPicPr>
          <p:cNvPr id="106" name="Google Shape;106;p6" descr="A map of Asia with one country highlighted and a car and shopping car in the highlighted area."/>
          <p:cNvPicPr preferRelativeResize="0">
            <a:picLocks noGrp="1"/>
          </p:cNvPicPr>
          <p:nvPr>
            <p:ph type="body" idx="2"/>
          </p:nvPr>
        </p:nvPicPr>
        <p:blipFill rotWithShape="1">
          <a:blip r:embed="rId3">
            <a:alphaModFix/>
          </a:blip>
          <a:srcRect/>
          <a:stretch/>
        </p:blipFill>
        <p:spPr>
          <a:xfrm>
            <a:off x="916461" y="2505075"/>
            <a:ext cx="5004440" cy="3684588"/>
          </a:xfrm>
          <a:prstGeom prst="rect">
            <a:avLst/>
          </a:prstGeom>
          <a:noFill/>
          <a:ln>
            <a:noFill/>
          </a:ln>
          <a:effectLst>
            <a:outerShdw blurRad="57150" dist="19050" dir="5400000" algn="bl" rotWithShape="0">
              <a:srgbClr val="000000">
                <a:alpha val="49803"/>
              </a:srgbClr>
            </a:outerShdw>
          </a:effectLst>
        </p:spPr>
      </p:pic>
      <p:sp>
        <p:nvSpPr>
          <p:cNvPr id="104" name="Google Shape;10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None/>
            </a:pPr>
            <a:r>
              <a:rPr lang="en-US" sz="3600"/>
              <a:t>Interdependent—trade</a:t>
            </a:r>
            <a:endParaRPr/>
          </a:p>
        </p:txBody>
      </p:sp>
      <p:pic>
        <p:nvPicPr>
          <p:cNvPr id="107" name="Google Shape;107;p6" descr="A map of the world with arrows and goods demonstrating the movement of goods between countries. "/>
          <p:cNvPicPr preferRelativeResize="0">
            <a:picLocks noGrp="1"/>
          </p:cNvPicPr>
          <p:nvPr>
            <p:ph type="body" idx="4"/>
          </p:nvPr>
        </p:nvPicPr>
        <p:blipFill rotWithShape="1">
          <a:blip r:embed="rId4">
            <a:alphaModFix/>
          </a:blip>
          <a:srcRect/>
          <a:stretch/>
        </p:blipFill>
        <p:spPr>
          <a:xfrm>
            <a:off x="6271101" y="2505075"/>
            <a:ext cx="4944249" cy="3684588"/>
          </a:xfrm>
          <a:prstGeom prst="rect">
            <a:avLst/>
          </a:prstGeom>
          <a:noFill/>
          <a:ln>
            <a:noFill/>
          </a:ln>
          <a:effectLst>
            <a:outerShdw blurRad="57150" dist="19050" dir="5400000" algn="bl" rotWithShape="0">
              <a:srgbClr val="000000">
                <a:alpha val="4980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A Perfect Breakfast Video</a:t>
            </a:r>
            <a:endParaRPr/>
          </a:p>
        </p:txBody>
      </p:sp>
      <p:sp>
        <p:nvSpPr>
          <p:cNvPr id="113" name="Google Shape;113;p7"/>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sz="1800" u="sng" dirty="0">
              <a:solidFill>
                <a:schemeClr val="hlink"/>
              </a:solidFill>
              <a:latin typeface="Arial"/>
              <a:ea typeface="Arial"/>
              <a:cs typeface="Arial"/>
              <a:sym typeface="Arial"/>
              <a:hlinkClick r:id="rId3"/>
            </a:endParaRPr>
          </a:p>
          <a:p>
            <a:pPr marL="0" lvl="0" indent="0" algn="l" rtl="0">
              <a:lnSpc>
                <a:spcPct val="90000"/>
              </a:lnSpc>
              <a:spcBef>
                <a:spcPts val="1000"/>
              </a:spcBef>
              <a:spcAft>
                <a:spcPts val="0"/>
              </a:spcAft>
              <a:buClr>
                <a:schemeClr val="dk1"/>
              </a:buClr>
              <a:buSzPts val="1800"/>
              <a:buNone/>
            </a:pPr>
            <a:endParaRPr sz="1800" u="sng" dirty="0">
              <a:solidFill>
                <a:schemeClr val="hlink"/>
              </a:solidFill>
              <a:latin typeface="Arial"/>
              <a:ea typeface="Arial"/>
              <a:cs typeface="Arial"/>
              <a:sym typeface="Arial"/>
              <a:hlinkClick r:id="rId3"/>
            </a:endParaRPr>
          </a:p>
          <a:p>
            <a:pPr marL="0" lvl="0" indent="0" algn="l" rtl="0">
              <a:lnSpc>
                <a:spcPct val="90000"/>
              </a:lnSpc>
              <a:spcBef>
                <a:spcPts val="1000"/>
              </a:spcBef>
              <a:spcAft>
                <a:spcPts val="0"/>
              </a:spcAft>
              <a:buClr>
                <a:schemeClr val="dk1"/>
              </a:buClr>
              <a:buSzPts val="1800"/>
              <a:buNone/>
            </a:pPr>
            <a:endParaRPr sz="1800" u="sng" dirty="0">
              <a:solidFill>
                <a:schemeClr val="hlink"/>
              </a:solidFill>
              <a:latin typeface="Arial"/>
              <a:ea typeface="Arial"/>
              <a:cs typeface="Arial"/>
              <a:sym typeface="Arial"/>
              <a:hlinkClick r:id="rId3"/>
            </a:endParaRPr>
          </a:p>
          <a:p>
            <a:pPr marL="0" lvl="0" indent="0" algn="l" rtl="0">
              <a:lnSpc>
                <a:spcPct val="90000"/>
              </a:lnSpc>
              <a:spcBef>
                <a:spcPts val="1000"/>
              </a:spcBef>
              <a:spcAft>
                <a:spcPts val="0"/>
              </a:spcAft>
              <a:buClr>
                <a:schemeClr val="dk1"/>
              </a:buClr>
              <a:buSzPts val="1800"/>
              <a:buNone/>
            </a:pPr>
            <a:endParaRPr sz="1800" u="sng" dirty="0">
              <a:solidFill>
                <a:schemeClr val="hlink"/>
              </a:solidFill>
              <a:latin typeface="Arial"/>
              <a:ea typeface="Arial"/>
              <a:cs typeface="Arial"/>
              <a:sym typeface="Arial"/>
              <a:hlinkClick r:id="rId3"/>
            </a:endParaRPr>
          </a:p>
          <a:p>
            <a:pPr marL="0" lvl="0" indent="0" algn="l" rtl="0">
              <a:lnSpc>
                <a:spcPct val="90000"/>
              </a:lnSpc>
              <a:spcBef>
                <a:spcPts val="1000"/>
              </a:spcBef>
              <a:spcAft>
                <a:spcPts val="0"/>
              </a:spcAft>
              <a:buClr>
                <a:schemeClr val="dk1"/>
              </a:buClr>
              <a:buSzPts val="1800"/>
              <a:buNone/>
            </a:pPr>
            <a:r>
              <a:rPr lang="en-US" sz="1800" u="sng" dirty="0">
                <a:solidFill>
                  <a:schemeClr val="hlink"/>
                </a:solidFill>
                <a:latin typeface="Arial"/>
                <a:ea typeface="Arial"/>
                <a:cs typeface="Arial"/>
                <a:sym typeface="Arial"/>
              </a:rPr>
              <a:t>https://bit.ly/perfect_breakfast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Video Discussion Questions</a:t>
            </a:r>
            <a:endParaRPr/>
          </a:p>
        </p:txBody>
      </p:sp>
      <p:sp>
        <p:nvSpPr>
          <p:cNvPr id="119" name="Google Shape;119;p8"/>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was Luke and Jacklyn’s problem?</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Why couldn’t they have the breakfast they wanted?</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US"/>
              <a:t>How did they solve their problems?</a:t>
            </a:r>
            <a:endParaRPr/>
          </a:p>
        </p:txBody>
      </p:sp>
      <p:pic>
        <p:nvPicPr>
          <p:cNvPr id="120" name="Google Shape;120;p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85439" y="4559899"/>
            <a:ext cx="1543265" cy="2076740"/>
          </a:xfrm>
          <a:prstGeom prst="rect">
            <a:avLst/>
          </a:prstGeom>
          <a:noFill/>
          <a:ln>
            <a:noFill/>
          </a:ln>
        </p:spPr>
      </p:pic>
      <p:pic>
        <p:nvPicPr>
          <p:cNvPr id="121" name="Google Shape;121;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420159" y="4559899"/>
            <a:ext cx="1627845" cy="202960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9"/>
          <p:cNvSpPr txBox="1">
            <a:spLocks noGrp="1"/>
          </p:cNvSpPr>
          <p:nvPr>
            <p:ph type="title"/>
          </p:nvPr>
        </p:nvSpPr>
        <p:spPr>
          <a:xfrm>
            <a:off x="838200" y="812734"/>
            <a:ext cx="10515600" cy="606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100000"/>
              <a:buFont typeface="Twentieth Century"/>
              <a:buNone/>
            </a:pPr>
            <a:r>
              <a:rPr lang="en-US"/>
              <a:t>Vocabulary: Trade</a:t>
            </a:r>
            <a:endParaRPr/>
          </a:p>
        </p:txBody>
      </p:sp>
      <p:sp>
        <p:nvSpPr>
          <p:cNvPr id="127" name="Google Shape;127;p9"/>
          <p:cNvSpPr txBox="1">
            <a:spLocks noGrp="1"/>
          </p:cNvSpPr>
          <p:nvPr>
            <p:ph type="body" idx="1"/>
          </p:nvPr>
        </p:nvSpPr>
        <p:spPr>
          <a:xfrm>
            <a:off x="838200" y="1677138"/>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Trade happens when people exchange goods and services for money or for other goods and services. </a:t>
            </a:r>
            <a:endParaRPr/>
          </a:p>
        </p:txBody>
      </p:sp>
    </p:spTree>
  </p:cSld>
  <p:clrMapOvr>
    <a:masterClrMapping/>
  </p:clrMapOvr>
</p:sld>
</file>

<file path=ppt/theme/theme1.xml><?xml version="1.0" encoding="utf-8"?>
<a:theme xmlns:a="http://schemas.openxmlformats.org/drawingml/2006/main" name="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REF">
      <a:dk1>
        <a:srgbClr val="000000"/>
      </a:dk1>
      <a:lt1>
        <a:srgbClr val="FFFFFF"/>
      </a:lt1>
      <a:dk2>
        <a:srgbClr val="44546A"/>
      </a:dk2>
      <a:lt2>
        <a:srgbClr val="E7E6E6"/>
      </a:lt2>
      <a:accent1>
        <a:srgbClr val="69C3D1"/>
      </a:accent1>
      <a:accent2>
        <a:srgbClr val="5795CD"/>
      </a:accent2>
      <a:accent3>
        <a:srgbClr val="383C49"/>
      </a:accent3>
      <a:accent4>
        <a:srgbClr val="382C4E"/>
      </a:accent4>
      <a:accent5>
        <a:srgbClr val="7C61A5"/>
      </a:accent5>
      <a:accent6>
        <a:srgbClr val="C8C8C8"/>
      </a:accent6>
      <a:hlink>
        <a:srgbClr val="7C61A5"/>
      </a:hlink>
      <a:folHlink>
        <a:srgbClr val="7C61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c92413-c097-4f39-b83c-a56d2fdc145d">
      <Terms xmlns="http://schemas.microsoft.com/office/infopath/2007/PartnerControls"/>
    </lcf76f155ced4ddcb4097134ff3c332f>
    <TaxCatchAll xmlns="d64264fa-5603-4e4e-a2f4-32f4724a08c4" xsi:nil="true"/>
    <Notes xmlns="9dc92413-c097-4f39-b83c-a56d2fdc145d" xsi:nil="true"/>
    <_dlc_DocId xmlns="b7db504c-0fbc-451d-87a5-be053ab2b035">HNVKUVHTHR6Q-1297957993-12151</_dlc_DocId>
    <_dlc_DocIdUrl xmlns="b7db504c-0fbc-451d-87a5-be053ab2b035">
      <Url>https://frbprod1.sharepoint.com/sites/8H-SEAALs/ResearchPMO/econlowdown2/_layouts/15/DocIdRedir.aspx?ID=HNVKUVHTHR6Q-1297957993-12151</Url>
      <Description>HNVKUVHTHR6Q-1297957993-12151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523E7D315B7547931FA5FF60C4B2C4" ma:contentTypeVersion="15" ma:contentTypeDescription="Create a new document." ma:contentTypeScope="" ma:versionID="693f117edcdba418f789b99ee6ce6a36">
  <xsd:schema xmlns:xsd="http://www.w3.org/2001/XMLSchema" xmlns:xs="http://www.w3.org/2001/XMLSchema" xmlns:p="http://schemas.microsoft.com/office/2006/metadata/properties" xmlns:ns2="b7db504c-0fbc-451d-87a5-be053ab2b035" xmlns:ns3="9dc92413-c097-4f39-b83c-a56d2fdc145d" xmlns:ns4="d64264fa-5603-4e4e-a2f4-32f4724a08c4" targetNamespace="http://schemas.microsoft.com/office/2006/metadata/properties" ma:root="true" ma:fieldsID="b85b2fbfa70e0c525514eaa3fab4abe4" ns2:_="" ns3:_="" ns4:_="">
    <xsd:import namespace="b7db504c-0fbc-451d-87a5-be053ab2b035"/>
    <xsd:import namespace="9dc92413-c097-4f39-b83c-a56d2fdc145d"/>
    <xsd:import namespace="d64264fa-5603-4e4e-a2f4-32f4724a08c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Not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db504c-0fbc-451d-87a5-be053ab2b03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c92413-c097-4f39-b83c-a56d2fdc14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b94cc3ae-357c-4eb4-84e8-520ab3b4f5d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Text">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4264fa-5603-4e4e-a2f4-32f4724a08c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c0d51c7-0df4-4dc2-8a32-1af4c3d06417}" ma:internalName="TaxCatchAll" ma:showField="CatchAllData" ma:web="b7db504c-0fbc-451d-87a5-be053ab2b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BBFA95F-721C-42C1-8C67-E101231B416C}">
  <ds:schemaRefs>
    <ds:schemaRef ds:uri="169648a2-4016-4297-a2ed-f21706a50546"/>
    <ds:schemaRef ds:uri="http://purl.org/dc/terms/"/>
    <ds:schemaRef ds:uri="http://www.w3.org/XML/1998/namespace"/>
    <ds:schemaRef ds:uri="http://schemas.microsoft.com/office/2006/documentManagement/types"/>
    <ds:schemaRef ds:uri="http://schemas.microsoft.com/office/2006/metadata/properties"/>
    <ds:schemaRef ds:uri="0a84864a-d371-4a71-bde3-948e3e19dc87"/>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04242609-E722-416B-B5BB-8832A307C462}"/>
</file>

<file path=customXml/itemProps3.xml><?xml version="1.0" encoding="utf-8"?>
<ds:datastoreItem xmlns:ds="http://schemas.openxmlformats.org/officeDocument/2006/customXml" ds:itemID="{E537794D-325A-4335-8477-9AED921080E0}">
  <ds:schemaRefs>
    <ds:schemaRef ds:uri="http://schemas.microsoft.com/sharepoint/v3/contenttype/forms"/>
  </ds:schemaRefs>
</ds:datastoreItem>
</file>

<file path=customXml/itemProps4.xml><?xml version="1.0" encoding="utf-8"?>
<ds:datastoreItem xmlns:ds="http://schemas.openxmlformats.org/officeDocument/2006/customXml" ds:itemID="{4D2DC0BD-15D9-49EE-8B6F-82A0C5C8587D}"/>
</file>

<file path=docMetadata/LabelInfo.xml><?xml version="1.0" encoding="utf-8"?>
<clbl:labelList xmlns:clbl="http://schemas.microsoft.com/office/2020/mipLabelMetadata">
  <clbl:label id="{65269c60-0483-4c57-9e8c-3779d6900235}" enabled="1" method="Privileged" siteId="{b397c653-5b19-463f-b9fc-af658ded9128}" contentBits="0" removed="0"/>
</clbl:labelList>
</file>

<file path=docProps/app.xml><?xml version="1.0" encoding="utf-8"?>
<Properties xmlns="http://schemas.openxmlformats.org/officeDocument/2006/extended-properties" xmlns:vt="http://schemas.openxmlformats.org/officeDocument/2006/docPropsVTypes">
  <TotalTime>22</TotalTime>
  <Words>492</Words>
  <Application>Microsoft Office PowerPoint</Application>
  <PresentationFormat>Widescreen</PresentationFormat>
  <Paragraphs>91</Paragraphs>
  <Slides>18</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Tw Cen MT</vt:lpstr>
      <vt:lpstr>Twentieth Century</vt:lpstr>
      <vt:lpstr>Office Theme</vt:lpstr>
      <vt:lpstr>1_Office Theme</vt:lpstr>
      <vt:lpstr>The Perfect Breakfast</vt:lpstr>
      <vt:lpstr>Map of the World</vt:lpstr>
      <vt:lpstr>Web Activity Debriefing Questions</vt:lpstr>
      <vt:lpstr>Vocabulary: Interdependence </vt:lpstr>
      <vt:lpstr>Vocabulary: Independent</vt:lpstr>
      <vt:lpstr>Independent and Interdependent</vt:lpstr>
      <vt:lpstr>A Perfect Breakfast Video</vt:lpstr>
      <vt:lpstr>Video Discussion Questions</vt:lpstr>
      <vt:lpstr>Vocabulary: Trade</vt:lpstr>
      <vt:lpstr>Trade Involves Exchanges</vt:lpstr>
      <vt:lpstr>Trade Discussion Questions </vt:lpstr>
      <vt:lpstr>Interdependence</vt:lpstr>
      <vt:lpstr>Interdependence Discussion</vt:lpstr>
      <vt:lpstr>Interdependence Discussion (cont.)</vt:lpstr>
      <vt:lpstr>Closure</vt:lpstr>
      <vt:lpstr>Closure  (cont.)</vt:lpstr>
      <vt:lpstr>The Perfect Breakfast Assessment</vt:lpstr>
      <vt:lpstr>PACED Pretzels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Tucker, Cameron R</cp:lastModifiedBy>
  <cp:revision>3</cp:revision>
  <dcterms:created xsi:type="dcterms:W3CDTF">2019-08-27T14:59:33Z</dcterms:created>
  <dcterms:modified xsi:type="dcterms:W3CDTF">2026-05-20T18:49:00Z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0x0101006D523E7D315B7547931FA5FF60C4B2C4</vt:lpwstr>
  </property>
  <property fmtid="{D5CDD505-2E9C-101B-9397-08002B2CF9AE}" pid="3" name="_dlc_DocIdItemGuid">
    <vt:lpwstr>3e10d071-56d1-4b9e-ae55-81ff987a8de8</vt:lpwstr>
  </property>
  <property fmtid="{D5CDD505-2E9C-101B-9397-08002B2CF9AE}" pid="4" name="Tags">
    <vt:lpwstr/>
  </property>
  <property fmtid="{D5CDD505-2E9C-101B-9397-08002B2CF9AE}" pid="5" name="TitusGUID">
    <vt:lpwstr>c3ceed15-b1cd-4a42-89d8-724a16976a9e</vt:lpwstr>
  </property>
  <property fmtid="{D5CDD505-2E9C-101B-9397-08002B2CF9AE}" pid="6" name="MSIP_Label_65269c60-0483-4c57-9e8c-3779d6900235_Enabled">
    <vt:lpwstr>true</vt:lpwstr>
  </property>
  <property fmtid="{D5CDD505-2E9C-101B-9397-08002B2CF9AE}" pid="7" name="MSIP_Label_65269c60-0483-4c57-9e8c-3779d6900235_SetDate">
    <vt:lpwstr>2022-05-02T19:28:35Z</vt:lpwstr>
  </property>
  <property fmtid="{D5CDD505-2E9C-101B-9397-08002B2CF9AE}" pid="8" name="MSIP_Label_65269c60-0483-4c57-9e8c-3779d6900235_Method">
    <vt:lpwstr>Privileged</vt:lpwstr>
  </property>
  <property fmtid="{D5CDD505-2E9C-101B-9397-08002B2CF9AE}" pid="9" name="MSIP_Label_65269c60-0483-4c57-9e8c-3779d6900235_Name">
    <vt:lpwstr>65269c60-0483-4c57-9e8c-3779d6900235</vt:lpwstr>
  </property>
  <property fmtid="{D5CDD505-2E9C-101B-9397-08002B2CF9AE}" pid="10" name="MSIP_Label_65269c60-0483-4c57-9e8c-3779d6900235_SiteId">
    <vt:lpwstr>b397c653-5b19-463f-b9fc-af658ded9128</vt:lpwstr>
  </property>
  <property fmtid="{D5CDD505-2E9C-101B-9397-08002B2CF9AE}" pid="11" name="MSIP_Label_65269c60-0483-4c57-9e8c-3779d6900235_ActionId">
    <vt:lpwstr>346f8ff7-618b-4038-9cb8-91489eef4f07</vt:lpwstr>
  </property>
  <property fmtid="{D5CDD505-2E9C-101B-9397-08002B2CF9AE}" pid="12" name="MSIP_Label_65269c60-0483-4c57-9e8c-3779d6900235_ContentBits">
    <vt:lpwstr>0</vt:lpwstr>
  </property>
  <property fmtid="{D5CDD505-2E9C-101B-9397-08002B2CF9AE}" pid="13" name="MediaServiceImageTags">
    <vt:lpwstr/>
  </property>
</Properties>
</file>