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sldIdLst>
    <p:sldId id="256" r:id="rId5"/>
    <p:sldId id="276" r:id="rId6"/>
    <p:sldId id="258" r:id="rId7"/>
    <p:sldId id="259" r:id="rId8"/>
    <p:sldId id="260" r:id="rId9"/>
    <p:sldId id="277" r:id="rId10"/>
    <p:sldId id="262" r:id="rId11"/>
    <p:sldId id="278" r:id="rId12"/>
    <p:sldId id="294" r:id="rId13"/>
    <p:sldId id="279" r:id="rId14"/>
    <p:sldId id="266" r:id="rId15"/>
    <p:sldId id="280" r:id="rId16"/>
    <p:sldId id="268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C9213C-1751-4598-BE92-0C35F2F8CE2D}" v="1" dt="2025-02-11T19:55:42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 snapToObjects="1">
      <p:cViewPr varScale="1">
        <p:scale>
          <a:sx n="94" d="100"/>
          <a:sy n="94" d="100"/>
        </p:scale>
        <p:origin x="108" y="120"/>
      </p:cViewPr>
      <p:guideLst/>
    </p:cSldViewPr>
  </p:slideViewPr>
  <p:outlineViewPr>
    <p:cViewPr>
      <p:scale>
        <a:sx n="33" d="100"/>
        <a:sy n="33" d="100"/>
      </p:scale>
      <p:origin x="0" y="-99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4331E-F4C2-42F2-940F-6FE408A01608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A0171-1674-4936-A8CB-C6A9F7B1A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7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9c2753b6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9c2753b6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3b3ea5a0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3b3ea5a0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3b3ea5a07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3b3ea5a07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b3ea5a07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b3ea5a07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b3ea5a07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3b3ea5a07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3b3ea5a07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3b3ea5a07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3b3ea5a07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3b3ea5a07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3b3ea5a07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3b3ea5a07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3b3ea5a07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3b3ea5a07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3b3ea5a07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3b3ea5a07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9c2753b6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9c2753b6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3b3ea5a07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3b3ea5a07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3b3ea5a07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3b3ea5a07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3b3ea5a07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3b3ea5a07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3b3ea5a07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3b3ea5a07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3b3ea5a07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3b3ea5a07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9c2753b6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49c2753b6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9c2753b6f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49c2753b6f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1DD60026-F837-A8D1-9817-EC21630D7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1D54C8E5-39D7-72A2-0DFE-79A26A042A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F00B0CC5-39AA-132F-537E-95BC5CC85E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707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3b3ea5a0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3b3ea5a07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3b3ea5a0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3b3ea5a0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dbde801e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dbde801e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Vocabulary slide: scarce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dbde801e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dbde801e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Vocabulary slide: durable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dbde801e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dbde801e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Vocabulary slide: uniform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9c2753b6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9c2753b6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3b3ea5a0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3b3ea5a0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065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C557B2-836E-6A42-AAD9-75CA58B924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BD0A39-7E86-D442-9A90-105275A285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3BC13-95F3-A448-AD82-07806BBF5A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81415"/>
            <a:ext cx="9144000" cy="828547"/>
          </a:xfrm>
        </p:spPr>
        <p:txBody>
          <a:bodyPr anchor="b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latin typeface="Tw Cen MT" panose="020B0602020104020603" pitchFamily="34" charset="77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E844D-E586-AF44-BC03-3ACFC33301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9FD27C-9B84-5345-9210-30540209E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913" y="480141"/>
            <a:ext cx="3680957" cy="7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0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BFC523-70C6-8E48-83E0-802F66F75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11813" y="987425"/>
            <a:ext cx="574357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364F2-4195-DD4F-B66F-ADFE0A7A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D04E-6B7B-9F4E-8A1C-46AF2F32E5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69B31-04DA-6743-9B7D-4DFAA54AFD6D}"/>
              </a:ext>
            </a:extLst>
          </p:cNvPr>
          <p:cNvSpPr/>
          <p:nvPr userDrawn="1"/>
        </p:nvSpPr>
        <p:spPr>
          <a:xfrm>
            <a:off x="0" y="0"/>
            <a:ext cx="5076497" cy="67214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FECC79-8310-3340-A847-B913E3F6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78CB00-B11C-C948-AEB6-1A51A0E11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137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(Lt. 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BD0A39-7E86-D442-9A90-105275A285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3BC13-95F3-A448-AD82-07806BBF5A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81415"/>
            <a:ext cx="9144000" cy="828547"/>
          </a:xfrm>
        </p:spPr>
        <p:txBody>
          <a:bodyPr anchor="b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latin typeface="Tw Cen MT" panose="020B0602020104020603" pitchFamily="34" charset="77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E844D-E586-AF44-BC03-3ACFC33301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094F5-68DC-E049-9417-32C6E3715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-219492" y="-731071"/>
            <a:ext cx="3636930" cy="36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B9810-D3B6-CE46-9BE2-189EDF9B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10631-E9EF-AA40-9612-879FB000F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3A36E-EC8F-4E4F-90AD-DF445F4B8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D04E-6B7B-9F4E-8A1C-46AF2F32E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6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683E-F626-2945-B547-B0C3E5DC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D4BAF-894C-314B-AF99-655D8CB06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B8A59-7395-C347-AD6D-4EA5485EE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A09CD-09B2-5D40-BEF8-27E48FC5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D04E-6B7B-9F4E-8A1C-46AF2F32E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4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45808-06F6-4245-968C-50231E481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96B88-8B52-3649-92BD-415E0007C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C4D74F-5B22-624E-935D-7B670AC3CD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B57B1-7570-904F-A848-5569ADD03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6F76C2-3ECD-DB4A-931E-8277847D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D04E-6B7B-9F4E-8A1C-46AF2F32E5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1753E2-441E-3944-8D69-9E73468E2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734"/>
            <a:ext cx="10515600" cy="6068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378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F48C-12DF-B140-9BDB-66BDE318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7CBB4-0969-C645-870F-FD166A78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D04E-6B7B-9F4E-8A1C-46AF2F32E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5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5047E-9044-6748-B90F-D0BF284F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D04E-6B7B-9F4E-8A1C-46AF2F32E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80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BD0A39-7E86-D442-9A90-105275A285FE}"/>
              </a:ext>
            </a:extLst>
          </p:cNvPr>
          <p:cNvSpPr/>
          <p:nvPr userDrawn="1"/>
        </p:nvSpPr>
        <p:spPr>
          <a:xfrm>
            <a:off x="0" y="113384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E844D-E586-AF44-BC03-3ACFC33301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56409" y="2038930"/>
            <a:ext cx="6079183" cy="24191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 </a:t>
            </a:r>
            <a:r>
              <a:rPr lang="en-US" dirty="0" err="1"/>
              <a:t>beatae</a:t>
            </a:r>
            <a:r>
              <a:rPr lang="en-US" dirty="0"/>
              <a:t> vitae dicta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volputatem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fugit,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consequuntur</a:t>
            </a:r>
            <a:r>
              <a:rPr lang="en-US" dirty="0"/>
              <a:t> </a:t>
            </a:r>
            <a:r>
              <a:rPr lang="en-US" dirty="0" err="1"/>
              <a:t>magni</a:t>
            </a:r>
            <a:r>
              <a:rPr lang="en-US" dirty="0"/>
              <a:t> </a:t>
            </a:r>
            <a:r>
              <a:rPr lang="en-US" dirty="0" err="1"/>
              <a:t>dolores</a:t>
            </a:r>
            <a:r>
              <a:rPr lang="en-US" dirty="0"/>
              <a:t>.”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99B5F0B-803B-5240-9ABB-15B1F537BFB1}"/>
              </a:ext>
            </a:extLst>
          </p:cNvPr>
          <p:cNvSpPr txBox="1">
            <a:spLocks/>
          </p:cNvSpPr>
          <p:nvPr userDrawn="1"/>
        </p:nvSpPr>
        <p:spPr>
          <a:xfrm>
            <a:off x="2951304" y="5529992"/>
            <a:ext cx="6079183" cy="2935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6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00E2E7-6C2A-3343-8E80-1F39056C2C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1263" y="4547338"/>
            <a:ext cx="6009474" cy="286232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ATTRIBUTION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3E29BD2-E4C5-094C-9946-EA5A171CCD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1657" y="4783810"/>
            <a:ext cx="6008687" cy="286232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Byline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409FB3-7988-BF4A-80ED-88187A01D2B8}"/>
              </a:ext>
            </a:extLst>
          </p:cNvPr>
          <p:cNvSpPr txBox="1"/>
          <p:nvPr userDrawn="1"/>
        </p:nvSpPr>
        <p:spPr>
          <a:xfrm>
            <a:off x="2730924" y="1602188"/>
            <a:ext cx="416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>
                    <a:alpha val="12000"/>
                  </a:schemeClr>
                </a:solidFill>
                <a:latin typeface="Tw Cen MT" panose="020B0602020104020603" pitchFamily="34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01079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1ED8FB-29FE-F648-9A74-07EEBF188565}"/>
              </a:ext>
            </a:extLst>
          </p:cNvPr>
          <p:cNvSpPr/>
          <p:nvPr userDrawn="1"/>
        </p:nvSpPr>
        <p:spPr>
          <a:xfrm>
            <a:off x="0" y="0"/>
            <a:ext cx="5076497" cy="67214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173B0F-291D-CB44-BF96-F1B81390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6A93F-EC38-7B46-A69A-65241417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875" y="987425"/>
            <a:ext cx="56805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FADB0-FE25-8C49-BA7E-5F26D390C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4A973-D631-AC49-9B92-F7C8BE3F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D04E-6B7B-9F4E-8A1C-46AF2F32E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1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6D54E5-FB22-1041-A9A5-D036494E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734"/>
            <a:ext cx="10515600" cy="606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E9892-DDF6-6C4A-94D0-6FA4E2E9D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7713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21911-9919-0443-B8EB-96A54E2E8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fld id="{1508D04E-6B7B-9F4E-8A1C-46AF2F32E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98B47E-FE55-7F4E-9D1B-8B024B3506A8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5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5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Tw Cen MT" panose="020B06020201040206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9fyJ2BhUAP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9fyJ2BhUAP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E0B46-182D-77B5-CB5A-68C89E2C7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03" y="1300644"/>
            <a:ext cx="9613397" cy="1850578"/>
          </a:xfrm>
          <a:prstGeom prst="rect">
            <a:avLst/>
          </a:prstGeom>
        </p:spPr>
      </p:pic>
      <p:sp>
        <p:nvSpPr>
          <p:cNvPr id="58" name="Right Triangle 57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35E034-E970-EA6E-CFA7-11CC2224D2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48551" y="3613872"/>
            <a:ext cx="6062237" cy="15388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The Characteristics of Money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What makes something useful as money?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C2658-AF0A-EF7C-A651-6AC768B12C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021" y="-745232"/>
            <a:ext cx="10515600" cy="606825"/>
          </a:xfrm>
        </p:spPr>
        <p:txBody>
          <a:bodyPr>
            <a:normAutofit fontScale="90000"/>
          </a:bodyPr>
          <a:lstStyle/>
          <a:p>
            <a:r>
              <a:rPr lang="en-US" dirty="0"/>
              <a:t>Working for the Money Lab</a:t>
            </a:r>
          </a:p>
        </p:txBody>
      </p:sp>
      <p:grpSp>
        <p:nvGrpSpPr>
          <p:cNvPr id="151" name="Google Shape;151;p22" descr="Working for the Money Lab"/>
          <p:cNvGrpSpPr/>
          <p:nvPr/>
        </p:nvGrpSpPr>
        <p:grpSpPr>
          <a:xfrm>
            <a:off x="322021" y="69467"/>
            <a:ext cx="8639315" cy="2605967"/>
            <a:chOff x="222100" y="52100"/>
            <a:chExt cx="2428775" cy="1954475"/>
          </a:xfrm>
        </p:grpSpPr>
        <p:sp>
          <p:nvSpPr>
            <p:cNvPr id="152" name="Google Shape;152;p22"/>
            <p:cNvSpPr txBox="1"/>
            <p:nvPr/>
          </p:nvSpPr>
          <p:spPr>
            <a:xfrm>
              <a:off x="346350" y="52100"/>
              <a:ext cx="20871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Working for </a:t>
              </a:r>
              <a:endParaRPr sz="9600" b="1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53" name="Google Shape;153;p22"/>
            <p:cNvSpPr txBox="1"/>
            <p:nvPr/>
          </p:nvSpPr>
          <p:spPr>
            <a:xfrm>
              <a:off x="981375" y="754700"/>
              <a:ext cx="16695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the</a:t>
              </a:r>
              <a:endParaRPr sz="640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54" name="Google Shape;154;p22"/>
            <p:cNvSpPr txBox="1"/>
            <p:nvPr/>
          </p:nvSpPr>
          <p:spPr>
            <a:xfrm>
              <a:off x="222100" y="1128775"/>
              <a:ext cx="23097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 dirty="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MONEY LAB</a:t>
              </a:r>
              <a:endParaRPr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48" name="Google Shape;148;p22"/>
          <p:cNvSpPr txBox="1"/>
          <p:nvPr/>
        </p:nvSpPr>
        <p:spPr>
          <a:xfrm>
            <a:off x="461800" y="2989693"/>
            <a:ext cx="5634000" cy="14112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>
                <a:latin typeface="Tw Cen MT" panose="020B0602020104020603" pitchFamily="34" charset="0"/>
              </a:rPr>
              <a:t>A new island has been discovered.</a:t>
            </a:r>
            <a:endParaRPr sz="3733">
              <a:latin typeface="Tw Cen MT" panose="020B0602020104020603" pitchFamily="34" charset="0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461800" y="4608767"/>
            <a:ext cx="5634000" cy="18796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 dirty="0">
                <a:latin typeface="Tw Cen MT" panose="020B0602020104020603" pitchFamily="34" charset="0"/>
              </a:rPr>
              <a:t>You will help the people decide what kind of money to use.</a:t>
            </a:r>
            <a:endParaRPr sz="3733" dirty="0">
              <a:latin typeface="Tw Cen MT" panose="020B0602020104020603" pitchFamily="34" charset="0"/>
            </a:endParaRPr>
          </a:p>
        </p:txBody>
      </p:sp>
      <p:pic>
        <p:nvPicPr>
          <p:cNvPr id="150" name="Google Shape;150;p22" descr="A cartoon ma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6033" y="1389334"/>
            <a:ext cx="5689800" cy="444322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5" name="Google Shape;155;p22"/>
          <p:cNvSpPr txBox="1"/>
          <p:nvPr/>
        </p:nvSpPr>
        <p:spPr>
          <a:xfrm rot="125912">
            <a:off x="8046344" y="3291134"/>
            <a:ext cx="2632565" cy="106190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b="1">
                <a:solidFill>
                  <a:schemeClr val="dk2"/>
                </a:solidFill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Newland</a:t>
            </a:r>
            <a:endParaRPr sz="3200" b="1">
              <a:solidFill>
                <a:schemeClr val="dk2"/>
              </a:solidFill>
              <a:latin typeface="Tw Cen MT" panose="020B0602020104020603" pitchFamily="34" charset="0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23" descr="Working for the money lab"/>
          <p:cNvGrpSpPr/>
          <p:nvPr/>
        </p:nvGrpSpPr>
        <p:grpSpPr>
          <a:xfrm>
            <a:off x="322021" y="69467"/>
            <a:ext cx="8639315" cy="2605967"/>
            <a:chOff x="222100" y="52100"/>
            <a:chExt cx="2428775" cy="1954475"/>
          </a:xfrm>
        </p:grpSpPr>
        <p:sp>
          <p:nvSpPr>
            <p:cNvPr id="161" name="Google Shape;161;p23"/>
            <p:cNvSpPr txBox="1"/>
            <p:nvPr/>
          </p:nvSpPr>
          <p:spPr>
            <a:xfrm>
              <a:off x="346350" y="52100"/>
              <a:ext cx="20871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Working for </a:t>
              </a:r>
              <a:endParaRPr sz="9600" b="1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23"/>
            <p:cNvSpPr txBox="1"/>
            <p:nvPr/>
          </p:nvSpPr>
          <p:spPr>
            <a:xfrm>
              <a:off x="981375" y="754700"/>
              <a:ext cx="16695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the</a:t>
              </a:r>
              <a:endParaRPr sz="640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63" name="Google Shape;163;p23"/>
            <p:cNvSpPr txBox="1"/>
            <p:nvPr/>
          </p:nvSpPr>
          <p:spPr>
            <a:xfrm>
              <a:off x="222100" y="1128775"/>
              <a:ext cx="23097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MONEY LAB</a:t>
              </a:r>
              <a:endParaRPr sz="800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67" name="Google Shape;167;p23"/>
          <p:cNvSpPr txBox="1"/>
          <p:nvPr/>
        </p:nvSpPr>
        <p:spPr>
          <a:xfrm>
            <a:off x="1507000" y="2878633"/>
            <a:ext cx="704000" cy="9752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b="1">
                <a:latin typeface="Tw Cen MT" panose="020B0602020104020603" pitchFamily="34" charset="0"/>
              </a:rPr>
              <a:t>1.</a:t>
            </a:r>
            <a:endParaRPr sz="3200" b="1">
              <a:latin typeface="Tw Cen MT" panose="020B0602020104020603" pitchFamily="34" charset="0"/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2312600" y="2878633"/>
            <a:ext cx="5492000" cy="9752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>
                <a:latin typeface="Tw Cen MT" panose="020B0602020104020603" pitchFamily="34" charset="0"/>
              </a:rPr>
              <a:t>Read your money card.</a:t>
            </a:r>
            <a:endParaRPr sz="3733">
              <a:latin typeface="Tw Cen MT" panose="020B0602020104020603" pitchFamily="34" charset="0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1455800" y="4225067"/>
            <a:ext cx="704000" cy="9752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b="1">
                <a:latin typeface="Tw Cen MT" panose="020B0602020104020603" pitchFamily="34" charset="0"/>
              </a:rPr>
              <a:t>2.</a:t>
            </a:r>
            <a:endParaRPr sz="3200" b="1">
              <a:latin typeface="Tw Cen MT" panose="020B0602020104020603" pitchFamily="34" charset="0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2261400" y="4225067"/>
            <a:ext cx="5174000" cy="9752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 dirty="0">
                <a:latin typeface="Tw Cen MT" panose="020B0602020104020603" pitchFamily="34" charset="0"/>
              </a:rPr>
              <a:t>Examine your money.</a:t>
            </a:r>
            <a:endParaRPr sz="3733" dirty="0">
              <a:latin typeface="Tw Cen MT" panose="020B0602020104020603" pitchFamily="34" charset="0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1507000" y="5571500"/>
            <a:ext cx="704000" cy="9752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b="1">
                <a:latin typeface="Tw Cen MT" panose="020B0602020104020603" pitchFamily="34" charset="0"/>
              </a:rPr>
              <a:t>3.</a:t>
            </a:r>
            <a:endParaRPr sz="3200" b="1">
              <a:latin typeface="Tw Cen MT" panose="020B0602020104020603" pitchFamily="34" charset="0"/>
            </a:endParaRPr>
          </a:p>
        </p:txBody>
      </p:sp>
      <p:sp>
        <p:nvSpPr>
          <p:cNvPr id="166" name="Google Shape;166;p23"/>
          <p:cNvSpPr txBox="1"/>
          <p:nvPr/>
        </p:nvSpPr>
        <p:spPr>
          <a:xfrm>
            <a:off x="2312600" y="5571500"/>
            <a:ext cx="7755200" cy="9752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>
                <a:latin typeface="Tw Cen MT" panose="020B0602020104020603" pitchFamily="34" charset="0"/>
              </a:rPr>
              <a:t>Complete your investigation sheet.</a:t>
            </a:r>
            <a:endParaRPr sz="3733">
              <a:latin typeface="Tw Cen MT" panose="020B06020201040206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8B3CF-F631-A6CA-8AA0-8FD3F44CB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606825"/>
            <a:ext cx="10515600" cy="6068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Working for the Money Lab (pt.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4" descr="Working for the money lab"/>
          <p:cNvGrpSpPr/>
          <p:nvPr/>
        </p:nvGrpSpPr>
        <p:grpSpPr>
          <a:xfrm>
            <a:off x="322021" y="69467"/>
            <a:ext cx="8639315" cy="2605967"/>
            <a:chOff x="222100" y="52100"/>
            <a:chExt cx="2428775" cy="1954475"/>
          </a:xfrm>
        </p:grpSpPr>
        <p:sp>
          <p:nvSpPr>
            <p:cNvPr id="175" name="Google Shape;175;p24"/>
            <p:cNvSpPr txBox="1"/>
            <p:nvPr/>
          </p:nvSpPr>
          <p:spPr>
            <a:xfrm>
              <a:off x="346350" y="52100"/>
              <a:ext cx="20871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Working for </a:t>
              </a:r>
              <a:endParaRPr sz="9600" b="1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76" name="Google Shape;176;p24"/>
            <p:cNvSpPr txBox="1"/>
            <p:nvPr/>
          </p:nvSpPr>
          <p:spPr>
            <a:xfrm>
              <a:off x="981375" y="754700"/>
              <a:ext cx="16695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the</a:t>
              </a:r>
              <a:endParaRPr sz="640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77" name="Google Shape;177;p24"/>
            <p:cNvSpPr txBox="1"/>
            <p:nvPr/>
          </p:nvSpPr>
          <p:spPr>
            <a:xfrm>
              <a:off x="222100" y="1128775"/>
              <a:ext cx="23097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MONEY LAB</a:t>
              </a:r>
              <a:endParaRPr sz="800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9" name="Google Shape;179;p24"/>
          <p:cNvSpPr txBox="1">
            <a:spLocks noGrp="1"/>
          </p:cNvSpPr>
          <p:nvPr>
            <p:ph type="title" idx="4294967295"/>
          </p:nvPr>
        </p:nvSpPr>
        <p:spPr>
          <a:xfrm>
            <a:off x="725200" y="3653200"/>
            <a:ext cx="5370800" cy="1937600"/>
          </a:xfrm>
          <a:prstGeom prst="rect">
            <a:avLst/>
          </a:prstGeom>
          <a:solidFill>
            <a:schemeClr val="accent5"/>
          </a:solidFill>
          <a:ln>
            <a:noFill/>
            <a:prstDash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Rai stones</a:t>
            </a:r>
          </a:p>
        </p:txBody>
      </p:sp>
      <p:pic>
        <p:nvPicPr>
          <p:cNvPr id="178" name="Google Shape;178;p24" descr="A man standing in front of a large ston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5333" y="2675434"/>
            <a:ext cx="5034888" cy="3776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25" descr="Working for the money lab"/>
          <p:cNvGrpSpPr/>
          <p:nvPr/>
        </p:nvGrpSpPr>
        <p:grpSpPr>
          <a:xfrm>
            <a:off x="322021" y="69467"/>
            <a:ext cx="8639315" cy="2605967"/>
            <a:chOff x="222100" y="52100"/>
            <a:chExt cx="2428775" cy="1954475"/>
          </a:xfrm>
        </p:grpSpPr>
        <p:sp>
          <p:nvSpPr>
            <p:cNvPr id="185" name="Google Shape;185;p25"/>
            <p:cNvSpPr txBox="1"/>
            <p:nvPr/>
          </p:nvSpPr>
          <p:spPr>
            <a:xfrm>
              <a:off x="346350" y="52100"/>
              <a:ext cx="20871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Working for </a:t>
              </a:r>
              <a:endParaRPr sz="9600" b="1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86" name="Google Shape;186;p25"/>
            <p:cNvSpPr txBox="1"/>
            <p:nvPr/>
          </p:nvSpPr>
          <p:spPr>
            <a:xfrm>
              <a:off x="981375" y="754700"/>
              <a:ext cx="16695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the</a:t>
              </a:r>
              <a:endParaRPr sz="640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87" name="Google Shape;187;p25"/>
            <p:cNvSpPr txBox="1"/>
            <p:nvPr/>
          </p:nvSpPr>
          <p:spPr>
            <a:xfrm>
              <a:off x="222100" y="1128775"/>
              <a:ext cx="23097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MONEY LAB</a:t>
              </a:r>
              <a:endParaRPr sz="800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89" name="Google Shape;189;p25"/>
          <p:cNvSpPr txBox="1">
            <a:spLocks noGrp="1"/>
          </p:cNvSpPr>
          <p:nvPr>
            <p:ph type="title" idx="4294967295"/>
          </p:nvPr>
        </p:nvSpPr>
        <p:spPr>
          <a:xfrm>
            <a:off x="725200" y="3653200"/>
            <a:ext cx="5370800" cy="1937600"/>
          </a:xfrm>
          <a:prstGeom prst="rect">
            <a:avLst/>
          </a:prstGeom>
          <a:solidFill>
            <a:schemeClr val="accent5"/>
          </a:solidFill>
          <a:ln>
            <a:noFill/>
            <a:prstDash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Cocoa beans</a:t>
            </a:r>
          </a:p>
        </p:txBody>
      </p:sp>
      <p:pic>
        <p:nvPicPr>
          <p:cNvPr id="188" name="Google Shape;188;p25" descr="Cocoa beans"/>
          <p:cNvPicPr preferRelativeResize="0"/>
          <p:nvPr/>
        </p:nvPicPr>
        <p:blipFill rotWithShape="1">
          <a:blip r:embed="rId3">
            <a:alphaModFix/>
          </a:blip>
          <a:srcRect t="9236" b="9244"/>
          <a:stretch/>
        </p:blipFill>
        <p:spPr>
          <a:xfrm>
            <a:off x="6585333" y="2675434"/>
            <a:ext cx="5034888" cy="3776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26" descr="Working for the money lab"/>
          <p:cNvGrpSpPr/>
          <p:nvPr/>
        </p:nvGrpSpPr>
        <p:grpSpPr>
          <a:xfrm>
            <a:off x="322021" y="69467"/>
            <a:ext cx="8639315" cy="2605967"/>
            <a:chOff x="222100" y="52100"/>
            <a:chExt cx="2428775" cy="1954475"/>
          </a:xfrm>
        </p:grpSpPr>
        <p:sp>
          <p:nvSpPr>
            <p:cNvPr id="195" name="Google Shape;195;p26"/>
            <p:cNvSpPr txBox="1"/>
            <p:nvPr/>
          </p:nvSpPr>
          <p:spPr>
            <a:xfrm>
              <a:off x="346350" y="52100"/>
              <a:ext cx="20871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Working for </a:t>
              </a:r>
              <a:endParaRPr sz="9600" b="1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96" name="Google Shape;196;p26"/>
            <p:cNvSpPr txBox="1"/>
            <p:nvPr/>
          </p:nvSpPr>
          <p:spPr>
            <a:xfrm>
              <a:off x="981375" y="754700"/>
              <a:ext cx="16695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the</a:t>
              </a:r>
              <a:endParaRPr sz="640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97" name="Google Shape;197;p26"/>
            <p:cNvSpPr txBox="1"/>
            <p:nvPr/>
          </p:nvSpPr>
          <p:spPr>
            <a:xfrm>
              <a:off x="222100" y="1128775"/>
              <a:ext cx="23097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 dirty="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MONEY LAB</a:t>
              </a:r>
              <a:endParaRPr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9" name="Google Shape;199;p26"/>
          <p:cNvSpPr txBox="1">
            <a:spLocks noGrp="1"/>
          </p:cNvSpPr>
          <p:nvPr>
            <p:ph type="title" idx="4294967295"/>
          </p:nvPr>
        </p:nvSpPr>
        <p:spPr>
          <a:xfrm>
            <a:off x="725200" y="3653200"/>
            <a:ext cx="5370800" cy="1937600"/>
          </a:xfrm>
          <a:prstGeom prst="rect">
            <a:avLst/>
          </a:prstGeom>
          <a:solidFill>
            <a:schemeClr val="accent5"/>
          </a:solidFill>
          <a:ln>
            <a:noFill/>
            <a:prstDash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Cowrie shells</a:t>
            </a:r>
          </a:p>
        </p:txBody>
      </p:sp>
      <p:pic>
        <p:nvPicPr>
          <p:cNvPr id="198" name="Google Shape;198;p26" descr="Sea shell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5333" y="2675433"/>
            <a:ext cx="5034891" cy="37761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27" descr="Working for the money lab"/>
          <p:cNvGrpSpPr/>
          <p:nvPr/>
        </p:nvGrpSpPr>
        <p:grpSpPr>
          <a:xfrm>
            <a:off x="322021" y="69467"/>
            <a:ext cx="8639315" cy="2605967"/>
            <a:chOff x="222100" y="52100"/>
            <a:chExt cx="2428775" cy="1954475"/>
          </a:xfrm>
        </p:grpSpPr>
        <p:sp>
          <p:nvSpPr>
            <p:cNvPr id="205" name="Google Shape;205;p27"/>
            <p:cNvSpPr txBox="1"/>
            <p:nvPr/>
          </p:nvSpPr>
          <p:spPr>
            <a:xfrm>
              <a:off x="346350" y="52100"/>
              <a:ext cx="20871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Working for </a:t>
              </a:r>
              <a:endParaRPr sz="9600" b="1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206" name="Google Shape;206;p27"/>
            <p:cNvSpPr txBox="1"/>
            <p:nvPr/>
          </p:nvSpPr>
          <p:spPr>
            <a:xfrm>
              <a:off x="981375" y="754700"/>
              <a:ext cx="16695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the</a:t>
              </a:r>
              <a:endParaRPr sz="640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207" name="Google Shape;207;p27"/>
            <p:cNvSpPr txBox="1"/>
            <p:nvPr/>
          </p:nvSpPr>
          <p:spPr>
            <a:xfrm>
              <a:off x="222100" y="1128775"/>
              <a:ext cx="23097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MONEY LAB</a:t>
              </a:r>
              <a:endParaRPr sz="800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09" name="Google Shape;209;p27"/>
          <p:cNvSpPr txBox="1">
            <a:spLocks noGrp="1"/>
          </p:cNvSpPr>
          <p:nvPr>
            <p:ph type="title" idx="4294967295"/>
          </p:nvPr>
        </p:nvSpPr>
        <p:spPr>
          <a:xfrm>
            <a:off x="725200" y="3653200"/>
            <a:ext cx="5370800" cy="1937600"/>
          </a:xfrm>
          <a:prstGeom prst="rect">
            <a:avLst/>
          </a:prstGeom>
          <a:solidFill>
            <a:schemeClr val="accent5"/>
          </a:solidFill>
          <a:ln>
            <a:noFill/>
            <a:prstDash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Cattle</a:t>
            </a:r>
          </a:p>
        </p:txBody>
      </p:sp>
      <p:pic>
        <p:nvPicPr>
          <p:cNvPr id="208" name="Google Shape;208;p27" descr="A cow"/>
          <p:cNvPicPr preferRelativeResize="0"/>
          <p:nvPr/>
        </p:nvPicPr>
        <p:blipFill rotWithShape="1">
          <a:blip r:embed="rId3">
            <a:alphaModFix/>
          </a:blip>
          <a:srcRect t="2989" b="2998"/>
          <a:stretch/>
        </p:blipFill>
        <p:spPr>
          <a:xfrm>
            <a:off x="6585334" y="2675434"/>
            <a:ext cx="5034889" cy="3776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28" descr="Working for the money lab"/>
          <p:cNvGrpSpPr/>
          <p:nvPr/>
        </p:nvGrpSpPr>
        <p:grpSpPr>
          <a:xfrm>
            <a:off x="322021" y="69467"/>
            <a:ext cx="8639315" cy="2605967"/>
            <a:chOff x="222100" y="52100"/>
            <a:chExt cx="2428775" cy="1954475"/>
          </a:xfrm>
        </p:grpSpPr>
        <p:sp>
          <p:nvSpPr>
            <p:cNvPr id="215" name="Google Shape;215;p28"/>
            <p:cNvSpPr txBox="1"/>
            <p:nvPr/>
          </p:nvSpPr>
          <p:spPr>
            <a:xfrm>
              <a:off x="346350" y="52100"/>
              <a:ext cx="20871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Working for </a:t>
              </a:r>
              <a:endParaRPr sz="9600" b="1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216" name="Google Shape;216;p28"/>
            <p:cNvSpPr txBox="1"/>
            <p:nvPr/>
          </p:nvSpPr>
          <p:spPr>
            <a:xfrm>
              <a:off x="981375" y="754700"/>
              <a:ext cx="16695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the</a:t>
              </a:r>
              <a:endParaRPr sz="640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217" name="Google Shape;217;p28"/>
            <p:cNvSpPr txBox="1"/>
            <p:nvPr/>
          </p:nvSpPr>
          <p:spPr>
            <a:xfrm>
              <a:off x="222100" y="1128775"/>
              <a:ext cx="23097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 dirty="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MONEY LAB</a:t>
              </a:r>
              <a:endParaRPr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19" name="Google Shape;219;p28"/>
          <p:cNvSpPr txBox="1">
            <a:spLocks noGrp="1"/>
          </p:cNvSpPr>
          <p:nvPr>
            <p:ph type="title" idx="4294967295"/>
          </p:nvPr>
        </p:nvSpPr>
        <p:spPr>
          <a:xfrm>
            <a:off x="725200" y="3653200"/>
            <a:ext cx="5370800" cy="1937600"/>
          </a:xfrm>
          <a:prstGeom prst="rect">
            <a:avLst/>
          </a:prstGeom>
          <a:solidFill>
            <a:schemeClr val="accent5"/>
          </a:solidFill>
          <a:ln>
            <a:noFill/>
            <a:prstDash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Nails</a:t>
            </a:r>
          </a:p>
        </p:txBody>
      </p:sp>
      <p:pic>
        <p:nvPicPr>
          <p:cNvPr id="218" name="Google Shape;218;p28" descr="Rusty nail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5334" y="2675434"/>
            <a:ext cx="5034889" cy="3776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29" descr="Working for the money lab"/>
          <p:cNvGrpSpPr/>
          <p:nvPr/>
        </p:nvGrpSpPr>
        <p:grpSpPr>
          <a:xfrm>
            <a:off x="322021" y="69467"/>
            <a:ext cx="8639315" cy="2605967"/>
            <a:chOff x="222100" y="52100"/>
            <a:chExt cx="2428775" cy="1954475"/>
          </a:xfrm>
        </p:grpSpPr>
        <p:sp>
          <p:nvSpPr>
            <p:cNvPr id="225" name="Google Shape;225;p29"/>
            <p:cNvSpPr txBox="1"/>
            <p:nvPr/>
          </p:nvSpPr>
          <p:spPr>
            <a:xfrm>
              <a:off x="346350" y="52100"/>
              <a:ext cx="20871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Working for </a:t>
              </a:r>
              <a:endParaRPr sz="9600" b="1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226" name="Google Shape;226;p29"/>
            <p:cNvSpPr txBox="1"/>
            <p:nvPr/>
          </p:nvSpPr>
          <p:spPr>
            <a:xfrm>
              <a:off x="981375" y="754700"/>
              <a:ext cx="16695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the</a:t>
              </a:r>
              <a:endParaRPr sz="640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227" name="Google Shape;227;p29"/>
            <p:cNvSpPr txBox="1"/>
            <p:nvPr/>
          </p:nvSpPr>
          <p:spPr>
            <a:xfrm>
              <a:off x="222100" y="1128775"/>
              <a:ext cx="23097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MONEY LAB</a:t>
              </a:r>
              <a:endParaRPr sz="800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29" name="Google Shape;229;p29"/>
          <p:cNvSpPr txBox="1">
            <a:spLocks noGrp="1"/>
          </p:cNvSpPr>
          <p:nvPr>
            <p:ph type="title" idx="4294967295"/>
          </p:nvPr>
        </p:nvSpPr>
        <p:spPr>
          <a:xfrm>
            <a:off x="725200" y="3653200"/>
            <a:ext cx="5370800" cy="1937600"/>
          </a:xfrm>
          <a:prstGeom prst="rect">
            <a:avLst/>
          </a:prstGeom>
          <a:solidFill>
            <a:schemeClr val="accent5"/>
          </a:solidFill>
          <a:ln>
            <a:noFill/>
            <a:prstDash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Paper and coins</a:t>
            </a:r>
          </a:p>
        </p:txBody>
      </p:sp>
      <p:pic>
        <p:nvPicPr>
          <p:cNvPr id="228" name="Google Shape;228;p29" descr="Cash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6585333" y="2675434"/>
            <a:ext cx="5034888" cy="3776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0" name="Google Shape;230;p29" descr="Coin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9468" y="4438311"/>
            <a:ext cx="2587688" cy="19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30" descr="Working for the money lab"/>
          <p:cNvGrpSpPr/>
          <p:nvPr/>
        </p:nvGrpSpPr>
        <p:grpSpPr>
          <a:xfrm>
            <a:off x="322021" y="69467"/>
            <a:ext cx="8639315" cy="2605967"/>
            <a:chOff x="222100" y="52100"/>
            <a:chExt cx="2428775" cy="1954475"/>
          </a:xfrm>
        </p:grpSpPr>
        <p:sp>
          <p:nvSpPr>
            <p:cNvPr id="236" name="Google Shape;236;p30"/>
            <p:cNvSpPr txBox="1"/>
            <p:nvPr/>
          </p:nvSpPr>
          <p:spPr>
            <a:xfrm>
              <a:off x="346350" y="52100"/>
              <a:ext cx="20871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Working for </a:t>
              </a:r>
              <a:endParaRPr sz="9600" b="1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237" name="Google Shape;237;p30"/>
            <p:cNvSpPr txBox="1"/>
            <p:nvPr/>
          </p:nvSpPr>
          <p:spPr>
            <a:xfrm>
              <a:off x="981375" y="754700"/>
              <a:ext cx="16695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the</a:t>
              </a:r>
              <a:endParaRPr sz="640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238" name="Google Shape;238;p30"/>
            <p:cNvSpPr txBox="1"/>
            <p:nvPr/>
          </p:nvSpPr>
          <p:spPr>
            <a:xfrm>
              <a:off x="222100" y="1128775"/>
              <a:ext cx="23097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MONEY LAB</a:t>
              </a:r>
              <a:endParaRPr sz="800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39" name="Google Shape;239;p30" descr="Cash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7322960" y="4976601"/>
            <a:ext cx="2428200" cy="1821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0" name="Google Shape;240;p30"/>
          <p:cNvSpPr txBox="1">
            <a:spLocks noGrp="1"/>
          </p:cNvSpPr>
          <p:nvPr>
            <p:ph type="title" idx="4294967295"/>
          </p:nvPr>
        </p:nvSpPr>
        <p:spPr>
          <a:xfrm>
            <a:off x="725200" y="3653200"/>
            <a:ext cx="5370800" cy="1937600"/>
          </a:xfrm>
          <a:prstGeom prst="rect">
            <a:avLst/>
          </a:prstGeom>
          <a:solidFill>
            <a:schemeClr val="accent5"/>
          </a:solidFill>
          <a:ln>
            <a:noFill/>
            <a:prstDash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Which type of money should Newland use?</a:t>
            </a:r>
          </a:p>
        </p:txBody>
      </p:sp>
      <p:pic>
        <p:nvPicPr>
          <p:cNvPr id="241" name="Google Shape;241;p30" descr="Coin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4862" y="5850639"/>
            <a:ext cx="1264901" cy="947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2" name="Google Shape;242;p30" descr="A cow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0650" y="3429000"/>
            <a:ext cx="2112865" cy="16855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3" name="Google Shape;243;p30" descr="Sea shell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82541" y="2248730"/>
            <a:ext cx="2583495" cy="19375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4" name="Google Shape;244;p30" descr="Cocoa beans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47317" y="1295036"/>
            <a:ext cx="1979483" cy="18211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5" name="Google Shape;245;p30" descr="Rusty nails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24890" y="4295200"/>
            <a:ext cx="2508445" cy="18813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6" name="Google Shape;246;p30" descr="A man standing in front of a large ston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55442" y="236600"/>
            <a:ext cx="2247359" cy="16855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7" name="Google Shape;247;p30" descr="A box with a green check"/>
          <p:cNvPicPr preferRelativeResize="0"/>
          <p:nvPr/>
        </p:nvPicPr>
        <p:blipFill rotWithShape="1">
          <a:blip r:embed="rId10">
            <a:alphaModFix/>
          </a:blip>
          <a:srcRect l="21051" t="23626" r="31546" b="15004"/>
          <a:stretch/>
        </p:blipFill>
        <p:spPr>
          <a:xfrm>
            <a:off x="7871767" y="5154152"/>
            <a:ext cx="1510768" cy="14660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/>
          <p:nvPr/>
        </p:nvSpPr>
        <p:spPr>
          <a:xfrm>
            <a:off x="609700" y="2222600"/>
            <a:ext cx="5370800" cy="38732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733" dirty="0">
                <a:latin typeface="Tw Cen MT" panose="020B0602020104020603" pitchFamily="34" charset="0"/>
              </a:rPr>
              <a:t>I can last a long time and stay in good condition.</a:t>
            </a:r>
            <a:endParaRPr sz="3733" dirty="0">
              <a:latin typeface="Tw Cen MT" panose="020B0602020104020603" pitchFamily="34" charset="0"/>
            </a:endParaRPr>
          </a:p>
        </p:txBody>
      </p:sp>
      <p:grpSp>
        <p:nvGrpSpPr>
          <p:cNvPr id="253" name="Google Shape;253;p31" descr="Time to review!"/>
          <p:cNvGrpSpPr/>
          <p:nvPr/>
        </p:nvGrpSpPr>
        <p:grpSpPr>
          <a:xfrm>
            <a:off x="609617" y="-241400"/>
            <a:ext cx="5342400" cy="2464000"/>
            <a:chOff x="12" y="371125"/>
            <a:chExt cx="4006800" cy="1848000"/>
          </a:xfrm>
        </p:grpSpPr>
        <p:sp>
          <p:nvSpPr>
            <p:cNvPr id="254" name="Google Shape;254;p31"/>
            <p:cNvSpPr txBox="1"/>
            <p:nvPr/>
          </p:nvSpPr>
          <p:spPr>
            <a:xfrm>
              <a:off x="12" y="509675"/>
              <a:ext cx="26352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 dirty="0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Time</a:t>
              </a:r>
              <a:endParaRPr sz="9600" b="1" dirty="0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255" name="Google Shape;255;p31"/>
            <p:cNvSpPr txBox="1"/>
            <p:nvPr/>
          </p:nvSpPr>
          <p:spPr>
            <a:xfrm>
              <a:off x="2028609" y="737375"/>
              <a:ext cx="8784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 dirty="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to</a:t>
              </a:r>
              <a:endParaRPr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256" name="Google Shape;256;p31"/>
            <p:cNvSpPr txBox="1"/>
            <p:nvPr/>
          </p:nvSpPr>
          <p:spPr>
            <a:xfrm>
              <a:off x="570459" y="1145900"/>
              <a:ext cx="29163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 dirty="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review</a:t>
              </a:r>
              <a:endParaRPr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257" name="Google Shape;257;p31"/>
            <p:cNvSpPr txBox="1"/>
            <p:nvPr/>
          </p:nvSpPr>
          <p:spPr>
            <a:xfrm>
              <a:off x="2635212" y="371125"/>
              <a:ext cx="1371600" cy="18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0" dirty="0">
                  <a:solidFill>
                    <a:schemeClr val="accent5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!</a:t>
              </a:r>
              <a:endParaRPr sz="16000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258" name="Google Shape;258;p31"/>
          <p:cNvSpPr txBox="1"/>
          <p:nvPr/>
        </p:nvSpPr>
        <p:spPr>
          <a:xfrm>
            <a:off x="6331633" y="2222600"/>
            <a:ext cx="5370800" cy="3873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>
                <a:solidFill>
                  <a:srgbClr val="FFFFFF"/>
                </a:solidFill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Durable</a:t>
            </a:r>
            <a:endParaRPr sz="6400">
              <a:solidFill>
                <a:srgbClr val="FFFFFF"/>
              </a:solidFill>
              <a:latin typeface="Tw Cen MT" panose="020B0602020104020603" pitchFamily="34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56E13-DB56-A4BE-AE92-F9C23B5AC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06825"/>
            <a:ext cx="10515600" cy="6068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Time to Review (pt.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322000" y="4975113"/>
            <a:ext cx="11613600" cy="15932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733" dirty="0">
                <a:latin typeface="Tw Cen MT" panose="020B0602020104020603" pitchFamily="34" charset="0"/>
              </a:rPr>
              <a:t>Today, most people don’t use salt as money. Why do you think most people stopped using salt as money?</a:t>
            </a:r>
            <a:endParaRPr sz="3733" dirty="0">
              <a:latin typeface="Tw Cen MT" panose="020B0602020104020603" pitchFamily="34" charset="0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4294967295"/>
          </p:nvPr>
        </p:nvSpPr>
        <p:spPr>
          <a:xfrm>
            <a:off x="322000" y="2772036"/>
            <a:ext cx="3826400" cy="1881200"/>
          </a:xfrm>
          <a:prstGeom prst="rect">
            <a:avLst/>
          </a:prstGeom>
          <a:solidFill>
            <a:srgbClr val="CFE2F3"/>
          </a:solidFill>
          <a:ln>
            <a:noFill/>
            <a:prstDash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121900" tIns="121900" rIns="121900" bIns="1219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 long time ago people used salt as money.</a:t>
            </a:r>
          </a:p>
        </p:txBody>
      </p:sp>
      <p:grpSp>
        <p:nvGrpSpPr>
          <p:cNvPr id="62" name="Google Shape;62;p14" descr="Did you know?"/>
          <p:cNvGrpSpPr/>
          <p:nvPr/>
        </p:nvGrpSpPr>
        <p:grpSpPr>
          <a:xfrm>
            <a:off x="322000" y="69467"/>
            <a:ext cx="3680750" cy="2605967"/>
            <a:chOff x="222100" y="52100"/>
            <a:chExt cx="2760563" cy="1954475"/>
          </a:xfrm>
        </p:grpSpPr>
        <p:sp>
          <p:nvSpPr>
            <p:cNvPr id="63" name="Google Shape;63;p14"/>
            <p:cNvSpPr txBox="1"/>
            <p:nvPr/>
          </p:nvSpPr>
          <p:spPr>
            <a:xfrm>
              <a:off x="346350" y="52100"/>
              <a:ext cx="20871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 dirty="0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Did</a:t>
              </a:r>
              <a:endParaRPr sz="9600" b="1" dirty="0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64" name="Google Shape;64;p14"/>
            <p:cNvSpPr txBox="1"/>
            <p:nvPr/>
          </p:nvSpPr>
          <p:spPr>
            <a:xfrm>
              <a:off x="981375" y="754700"/>
              <a:ext cx="16695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 dirty="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you</a:t>
              </a:r>
              <a:endParaRPr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65" name="Google Shape;65;p14"/>
            <p:cNvSpPr txBox="1"/>
            <p:nvPr/>
          </p:nvSpPr>
          <p:spPr>
            <a:xfrm>
              <a:off x="222100" y="1128775"/>
              <a:ext cx="23097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 dirty="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know</a:t>
              </a:r>
              <a:endParaRPr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66" name="Google Shape;66;p14"/>
            <p:cNvSpPr txBox="1"/>
            <p:nvPr/>
          </p:nvSpPr>
          <p:spPr>
            <a:xfrm>
              <a:off x="1896363" y="217265"/>
              <a:ext cx="1086300" cy="13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0" dirty="0">
                  <a:solidFill>
                    <a:schemeClr val="accent5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?</a:t>
              </a:r>
              <a:endParaRPr sz="16000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</p:grpSp>
      <p:pic>
        <p:nvPicPr>
          <p:cNvPr id="67" name="Google Shape;67;p14" descr="Sal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134" y="584800"/>
            <a:ext cx="7555565" cy="4259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2"/>
          <p:cNvSpPr txBox="1"/>
          <p:nvPr/>
        </p:nvSpPr>
        <p:spPr>
          <a:xfrm>
            <a:off x="609700" y="2222600"/>
            <a:ext cx="5370800" cy="38732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733" dirty="0">
                <a:latin typeface="Tw Cen MT" panose="020B0602020104020603" pitchFamily="34" charset="0"/>
              </a:rPr>
              <a:t>I am easy to carry around—not too </a:t>
            </a:r>
          </a:p>
          <a:p>
            <a:pPr algn="ctr"/>
            <a:r>
              <a:rPr lang="en" sz="3733" dirty="0">
                <a:latin typeface="Tw Cen MT" panose="020B0602020104020603" pitchFamily="34" charset="0"/>
              </a:rPr>
              <a:t>heavy, not too big.</a:t>
            </a:r>
            <a:endParaRPr sz="3733" dirty="0">
              <a:latin typeface="Tw Cen MT" panose="020B0602020104020603" pitchFamily="34" charset="0"/>
            </a:endParaRPr>
          </a:p>
        </p:txBody>
      </p:sp>
      <p:sp>
        <p:nvSpPr>
          <p:cNvPr id="269" name="Google Shape;269;p32"/>
          <p:cNvSpPr txBox="1"/>
          <p:nvPr/>
        </p:nvSpPr>
        <p:spPr>
          <a:xfrm>
            <a:off x="6331633" y="2222600"/>
            <a:ext cx="5370800" cy="3873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>
                <a:solidFill>
                  <a:srgbClr val="FFFFFF"/>
                </a:solidFill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Portable</a:t>
            </a:r>
            <a:endParaRPr sz="6400">
              <a:solidFill>
                <a:srgbClr val="FFFFFF"/>
              </a:solidFill>
              <a:latin typeface="Tw Cen MT" panose="020B0602020104020603" pitchFamily="34" charset="0"/>
              <a:ea typeface="Comfortaa"/>
              <a:cs typeface="Comfortaa"/>
              <a:sym typeface="Comfortaa"/>
            </a:endParaRPr>
          </a:p>
        </p:txBody>
      </p:sp>
      <p:grpSp>
        <p:nvGrpSpPr>
          <p:cNvPr id="9" name="Google Shape;253;p31" descr="Time to review!">
            <a:extLst>
              <a:ext uri="{FF2B5EF4-FFF2-40B4-BE49-F238E27FC236}">
                <a16:creationId xmlns:a16="http://schemas.microsoft.com/office/drawing/2014/main" id="{5C2FE4B1-FDD3-48E2-B1F1-71355102C110}"/>
              </a:ext>
            </a:extLst>
          </p:cNvPr>
          <p:cNvGrpSpPr/>
          <p:nvPr/>
        </p:nvGrpSpPr>
        <p:grpSpPr>
          <a:xfrm>
            <a:off x="609617" y="-241400"/>
            <a:ext cx="5342400" cy="2464000"/>
            <a:chOff x="12" y="371125"/>
            <a:chExt cx="4006800" cy="1848000"/>
          </a:xfrm>
        </p:grpSpPr>
        <p:sp>
          <p:nvSpPr>
            <p:cNvPr id="10" name="Google Shape;254;p31">
              <a:extLst>
                <a:ext uri="{FF2B5EF4-FFF2-40B4-BE49-F238E27FC236}">
                  <a16:creationId xmlns:a16="http://schemas.microsoft.com/office/drawing/2014/main" id="{6D33481C-8CCA-489A-B1E6-2C49779BC5B6}"/>
                </a:ext>
              </a:extLst>
            </p:cNvPr>
            <p:cNvSpPr txBox="1"/>
            <p:nvPr/>
          </p:nvSpPr>
          <p:spPr>
            <a:xfrm>
              <a:off x="12" y="509675"/>
              <a:ext cx="26352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 dirty="0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Time</a:t>
              </a:r>
              <a:endParaRPr sz="9600" b="1" dirty="0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1" name="Google Shape;255;p31">
              <a:extLst>
                <a:ext uri="{FF2B5EF4-FFF2-40B4-BE49-F238E27FC236}">
                  <a16:creationId xmlns:a16="http://schemas.microsoft.com/office/drawing/2014/main" id="{B3337C66-C4E9-4E9C-867E-499FA15A0BB2}"/>
                </a:ext>
              </a:extLst>
            </p:cNvPr>
            <p:cNvSpPr txBox="1"/>
            <p:nvPr/>
          </p:nvSpPr>
          <p:spPr>
            <a:xfrm>
              <a:off x="2028609" y="737375"/>
              <a:ext cx="8784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 dirty="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to</a:t>
              </a:r>
              <a:endParaRPr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2" name="Google Shape;256;p31">
              <a:extLst>
                <a:ext uri="{FF2B5EF4-FFF2-40B4-BE49-F238E27FC236}">
                  <a16:creationId xmlns:a16="http://schemas.microsoft.com/office/drawing/2014/main" id="{8D0041AC-762C-47D6-9126-890AA9A53EEC}"/>
                </a:ext>
              </a:extLst>
            </p:cNvPr>
            <p:cNvSpPr txBox="1"/>
            <p:nvPr/>
          </p:nvSpPr>
          <p:spPr>
            <a:xfrm>
              <a:off x="570459" y="1145900"/>
              <a:ext cx="29163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 dirty="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review</a:t>
              </a:r>
              <a:endParaRPr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257;p31">
              <a:extLst>
                <a:ext uri="{FF2B5EF4-FFF2-40B4-BE49-F238E27FC236}">
                  <a16:creationId xmlns:a16="http://schemas.microsoft.com/office/drawing/2014/main" id="{FDDAB207-363F-4FB0-8FFF-5EA6B2433F68}"/>
                </a:ext>
              </a:extLst>
            </p:cNvPr>
            <p:cNvSpPr txBox="1"/>
            <p:nvPr/>
          </p:nvSpPr>
          <p:spPr>
            <a:xfrm>
              <a:off x="2635212" y="371125"/>
              <a:ext cx="1371600" cy="18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0" dirty="0">
                  <a:solidFill>
                    <a:schemeClr val="accent5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!</a:t>
              </a:r>
              <a:endParaRPr sz="16000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C4994A-281E-A5A3-C12A-C55C4D485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06825"/>
            <a:ext cx="10515600" cy="6068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Time to Review (pt.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/>
          <p:nvPr/>
        </p:nvSpPr>
        <p:spPr>
          <a:xfrm>
            <a:off x="609700" y="2222600"/>
            <a:ext cx="5370800" cy="38732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733" dirty="0">
                <a:latin typeface="Tw Cen MT" panose="020B0602020104020603" pitchFamily="34" charset="0"/>
              </a:rPr>
              <a:t>There is a limited amount of me </a:t>
            </a:r>
          </a:p>
          <a:p>
            <a:pPr algn="ctr"/>
            <a:r>
              <a:rPr lang="en" sz="3733" dirty="0">
                <a:latin typeface="Tw Cen MT" panose="020B0602020104020603" pitchFamily="34" charset="0"/>
              </a:rPr>
              <a:t>available.</a:t>
            </a:r>
            <a:endParaRPr sz="3733" dirty="0">
              <a:latin typeface="Tw Cen MT" panose="020B0602020104020603" pitchFamily="34" charset="0"/>
            </a:endParaRPr>
          </a:p>
        </p:txBody>
      </p:sp>
      <p:sp>
        <p:nvSpPr>
          <p:cNvPr id="280" name="Google Shape;280;p33"/>
          <p:cNvSpPr txBox="1"/>
          <p:nvPr/>
        </p:nvSpPr>
        <p:spPr>
          <a:xfrm>
            <a:off x="6331633" y="2222600"/>
            <a:ext cx="5370800" cy="3873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>
                <a:solidFill>
                  <a:srgbClr val="FFFFFF"/>
                </a:solidFill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Scarce</a:t>
            </a:r>
            <a:endParaRPr sz="6400">
              <a:solidFill>
                <a:srgbClr val="FFFFFF"/>
              </a:solidFill>
              <a:latin typeface="Tw Cen MT" panose="020B0602020104020603" pitchFamily="34" charset="0"/>
              <a:ea typeface="Comfortaa"/>
              <a:cs typeface="Comfortaa"/>
              <a:sym typeface="Comfortaa"/>
            </a:endParaRPr>
          </a:p>
        </p:txBody>
      </p:sp>
      <p:grpSp>
        <p:nvGrpSpPr>
          <p:cNvPr id="9" name="Google Shape;253;p31" descr="Time to review!">
            <a:extLst>
              <a:ext uri="{FF2B5EF4-FFF2-40B4-BE49-F238E27FC236}">
                <a16:creationId xmlns:a16="http://schemas.microsoft.com/office/drawing/2014/main" id="{B42E6C03-955A-4EC0-91BC-918A15EB485B}"/>
              </a:ext>
            </a:extLst>
          </p:cNvPr>
          <p:cNvGrpSpPr/>
          <p:nvPr/>
        </p:nvGrpSpPr>
        <p:grpSpPr>
          <a:xfrm>
            <a:off x="609617" y="-241400"/>
            <a:ext cx="5342400" cy="2464000"/>
            <a:chOff x="12" y="371125"/>
            <a:chExt cx="4006800" cy="1848000"/>
          </a:xfrm>
        </p:grpSpPr>
        <p:sp>
          <p:nvSpPr>
            <p:cNvPr id="10" name="Google Shape;254;p31">
              <a:extLst>
                <a:ext uri="{FF2B5EF4-FFF2-40B4-BE49-F238E27FC236}">
                  <a16:creationId xmlns:a16="http://schemas.microsoft.com/office/drawing/2014/main" id="{C1ABE8B3-0BB2-4341-A3B4-A479152D651E}"/>
                </a:ext>
              </a:extLst>
            </p:cNvPr>
            <p:cNvSpPr txBox="1"/>
            <p:nvPr/>
          </p:nvSpPr>
          <p:spPr>
            <a:xfrm>
              <a:off x="12" y="509675"/>
              <a:ext cx="26352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 dirty="0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Time</a:t>
              </a:r>
              <a:endParaRPr sz="9600" b="1" dirty="0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1" name="Google Shape;255;p31">
              <a:extLst>
                <a:ext uri="{FF2B5EF4-FFF2-40B4-BE49-F238E27FC236}">
                  <a16:creationId xmlns:a16="http://schemas.microsoft.com/office/drawing/2014/main" id="{E77436C2-2194-4A73-B047-1F52B2D304CA}"/>
                </a:ext>
              </a:extLst>
            </p:cNvPr>
            <p:cNvSpPr txBox="1"/>
            <p:nvPr/>
          </p:nvSpPr>
          <p:spPr>
            <a:xfrm>
              <a:off x="2028609" y="737375"/>
              <a:ext cx="8784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 dirty="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to</a:t>
              </a:r>
              <a:endParaRPr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2" name="Google Shape;256;p31">
              <a:extLst>
                <a:ext uri="{FF2B5EF4-FFF2-40B4-BE49-F238E27FC236}">
                  <a16:creationId xmlns:a16="http://schemas.microsoft.com/office/drawing/2014/main" id="{10898600-3B20-4361-9E8A-608526720C6D}"/>
                </a:ext>
              </a:extLst>
            </p:cNvPr>
            <p:cNvSpPr txBox="1"/>
            <p:nvPr/>
          </p:nvSpPr>
          <p:spPr>
            <a:xfrm>
              <a:off x="570459" y="1145900"/>
              <a:ext cx="29163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 dirty="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review</a:t>
              </a:r>
              <a:endParaRPr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257;p31">
              <a:extLst>
                <a:ext uri="{FF2B5EF4-FFF2-40B4-BE49-F238E27FC236}">
                  <a16:creationId xmlns:a16="http://schemas.microsoft.com/office/drawing/2014/main" id="{0699A742-A4B2-427F-AC95-910C8D74CEAA}"/>
                </a:ext>
              </a:extLst>
            </p:cNvPr>
            <p:cNvSpPr txBox="1"/>
            <p:nvPr/>
          </p:nvSpPr>
          <p:spPr>
            <a:xfrm>
              <a:off x="2635212" y="371125"/>
              <a:ext cx="1371600" cy="18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0" dirty="0">
                  <a:solidFill>
                    <a:schemeClr val="accent5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!</a:t>
              </a:r>
              <a:endParaRPr sz="16000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4AB7D7-E430-C53B-7276-C5872392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06825"/>
            <a:ext cx="10515600" cy="6068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Time to Review (pt. 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 txBox="1"/>
          <p:nvPr/>
        </p:nvSpPr>
        <p:spPr>
          <a:xfrm>
            <a:off x="609700" y="2222600"/>
            <a:ext cx="5370800" cy="38732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733" dirty="0">
                <a:latin typeface="Tw Cen MT" panose="020B0602020104020603" pitchFamily="34" charset="0"/>
              </a:rPr>
              <a:t>I am the same size </a:t>
            </a:r>
          </a:p>
          <a:p>
            <a:pPr algn="ctr"/>
            <a:r>
              <a:rPr lang="en" sz="3733" dirty="0">
                <a:latin typeface="Tw Cen MT" panose="020B0602020104020603" pitchFamily="34" charset="0"/>
              </a:rPr>
              <a:t>and shape.</a:t>
            </a:r>
            <a:endParaRPr sz="3733" dirty="0">
              <a:latin typeface="Tw Cen MT" panose="020B0602020104020603" pitchFamily="34" charset="0"/>
            </a:endParaRPr>
          </a:p>
        </p:txBody>
      </p:sp>
      <p:sp>
        <p:nvSpPr>
          <p:cNvPr id="291" name="Google Shape;291;p34"/>
          <p:cNvSpPr txBox="1"/>
          <p:nvPr/>
        </p:nvSpPr>
        <p:spPr>
          <a:xfrm>
            <a:off x="6331633" y="2222600"/>
            <a:ext cx="5370800" cy="3873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>
                <a:solidFill>
                  <a:srgbClr val="FFFFFF"/>
                </a:solidFill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Uniform</a:t>
            </a:r>
            <a:endParaRPr sz="6400">
              <a:solidFill>
                <a:srgbClr val="FFFFFF"/>
              </a:solidFill>
              <a:latin typeface="Tw Cen MT" panose="020B0602020104020603" pitchFamily="34" charset="0"/>
              <a:ea typeface="Comfortaa"/>
              <a:cs typeface="Comfortaa"/>
              <a:sym typeface="Comfortaa"/>
            </a:endParaRPr>
          </a:p>
        </p:txBody>
      </p:sp>
      <p:grpSp>
        <p:nvGrpSpPr>
          <p:cNvPr id="9" name="Google Shape;253;p31" descr="Time to review!">
            <a:extLst>
              <a:ext uri="{FF2B5EF4-FFF2-40B4-BE49-F238E27FC236}">
                <a16:creationId xmlns:a16="http://schemas.microsoft.com/office/drawing/2014/main" id="{0BE22809-FFD9-4F8A-B4C1-D66978454042}"/>
              </a:ext>
            </a:extLst>
          </p:cNvPr>
          <p:cNvGrpSpPr/>
          <p:nvPr/>
        </p:nvGrpSpPr>
        <p:grpSpPr>
          <a:xfrm>
            <a:off x="609617" y="-241400"/>
            <a:ext cx="5342400" cy="2464000"/>
            <a:chOff x="12" y="371125"/>
            <a:chExt cx="4006800" cy="1848000"/>
          </a:xfrm>
        </p:grpSpPr>
        <p:sp>
          <p:nvSpPr>
            <p:cNvPr id="10" name="Google Shape;254;p31">
              <a:extLst>
                <a:ext uri="{FF2B5EF4-FFF2-40B4-BE49-F238E27FC236}">
                  <a16:creationId xmlns:a16="http://schemas.microsoft.com/office/drawing/2014/main" id="{48C8A191-9776-4290-9B1D-318928F60214}"/>
                </a:ext>
              </a:extLst>
            </p:cNvPr>
            <p:cNvSpPr txBox="1"/>
            <p:nvPr/>
          </p:nvSpPr>
          <p:spPr>
            <a:xfrm>
              <a:off x="12" y="509675"/>
              <a:ext cx="26352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 dirty="0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Time</a:t>
              </a:r>
              <a:endParaRPr sz="9600" b="1" dirty="0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1" name="Google Shape;255;p31">
              <a:extLst>
                <a:ext uri="{FF2B5EF4-FFF2-40B4-BE49-F238E27FC236}">
                  <a16:creationId xmlns:a16="http://schemas.microsoft.com/office/drawing/2014/main" id="{6C337682-CC2D-4D36-9F98-E1FAC6BEB73A}"/>
                </a:ext>
              </a:extLst>
            </p:cNvPr>
            <p:cNvSpPr txBox="1"/>
            <p:nvPr/>
          </p:nvSpPr>
          <p:spPr>
            <a:xfrm>
              <a:off x="2028609" y="737375"/>
              <a:ext cx="8784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 dirty="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to</a:t>
              </a:r>
              <a:endParaRPr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2" name="Google Shape;256;p31">
              <a:extLst>
                <a:ext uri="{FF2B5EF4-FFF2-40B4-BE49-F238E27FC236}">
                  <a16:creationId xmlns:a16="http://schemas.microsoft.com/office/drawing/2014/main" id="{F284FDEB-0D50-4282-A4A1-FF533C55B5B7}"/>
                </a:ext>
              </a:extLst>
            </p:cNvPr>
            <p:cNvSpPr txBox="1"/>
            <p:nvPr/>
          </p:nvSpPr>
          <p:spPr>
            <a:xfrm>
              <a:off x="570459" y="1145900"/>
              <a:ext cx="29163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 dirty="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review</a:t>
              </a:r>
              <a:endParaRPr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257;p31">
              <a:extLst>
                <a:ext uri="{FF2B5EF4-FFF2-40B4-BE49-F238E27FC236}">
                  <a16:creationId xmlns:a16="http://schemas.microsoft.com/office/drawing/2014/main" id="{F8E2005D-5453-4C45-8675-70B3BD6DBBC1}"/>
                </a:ext>
              </a:extLst>
            </p:cNvPr>
            <p:cNvSpPr txBox="1"/>
            <p:nvPr/>
          </p:nvSpPr>
          <p:spPr>
            <a:xfrm>
              <a:off x="2635212" y="371125"/>
              <a:ext cx="1371600" cy="18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0" dirty="0">
                  <a:solidFill>
                    <a:schemeClr val="accent5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!</a:t>
              </a:r>
              <a:endParaRPr sz="16000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A4F617-2EF4-95B6-27CB-968B1E14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06825"/>
            <a:ext cx="10515600" cy="6068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Time to Review (pt. 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/>
          <p:nvPr/>
        </p:nvSpPr>
        <p:spPr>
          <a:xfrm>
            <a:off x="609700" y="2222600"/>
            <a:ext cx="5370800" cy="38732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733">
                <a:latin typeface="Tw Cen MT" panose="020B0602020104020603" pitchFamily="34" charset="0"/>
              </a:rPr>
              <a:t>I can be easily separated to make change.</a:t>
            </a:r>
            <a:endParaRPr sz="3733">
              <a:latin typeface="Tw Cen MT" panose="020B0602020104020603" pitchFamily="34" charset="0"/>
            </a:endParaRPr>
          </a:p>
        </p:txBody>
      </p:sp>
      <p:sp>
        <p:nvSpPr>
          <p:cNvPr id="302" name="Google Shape;302;p35"/>
          <p:cNvSpPr txBox="1"/>
          <p:nvPr/>
        </p:nvSpPr>
        <p:spPr>
          <a:xfrm>
            <a:off x="6331633" y="2222600"/>
            <a:ext cx="5370800" cy="3873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>
                <a:solidFill>
                  <a:srgbClr val="FFFFFF"/>
                </a:solidFill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Divisible</a:t>
            </a:r>
            <a:endParaRPr sz="6400">
              <a:solidFill>
                <a:srgbClr val="FFFFFF"/>
              </a:solidFill>
              <a:latin typeface="Tw Cen MT" panose="020B0602020104020603" pitchFamily="34" charset="0"/>
              <a:ea typeface="Comfortaa"/>
              <a:cs typeface="Comfortaa"/>
              <a:sym typeface="Comfortaa"/>
            </a:endParaRPr>
          </a:p>
        </p:txBody>
      </p:sp>
      <p:grpSp>
        <p:nvGrpSpPr>
          <p:cNvPr id="9" name="Google Shape;253;p31" descr="Time to review!">
            <a:extLst>
              <a:ext uri="{FF2B5EF4-FFF2-40B4-BE49-F238E27FC236}">
                <a16:creationId xmlns:a16="http://schemas.microsoft.com/office/drawing/2014/main" id="{8BC77ABC-B08E-4C8C-B9B0-F7DEC317DC1F}"/>
              </a:ext>
            </a:extLst>
          </p:cNvPr>
          <p:cNvGrpSpPr/>
          <p:nvPr/>
        </p:nvGrpSpPr>
        <p:grpSpPr>
          <a:xfrm>
            <a:off x="609617" y="-241400"/>
            <a:ext cx="5342400" cy="2464000"/>
            <a:chOff x="12" y="371125"/>
            <a:chExt cx="4006800" cy="1848000"/>
          </a:xfrm>
        </p:grpSpPr>
        <p:sp>
          <p:nvSpPr>
            <p:cNvPr id="10" name="Google Shape;254;p31">
              <a:extLst>
                <a:ext uri="{FF2B5EF4-FFF2-40B4-BE49-F238E27FC236}">
                  <a16:creationId xmlns:a16="http://schemas.microsoft.com/office/drawing/2014/main" id="{102976CA-8217-4109-9399-5830801C09D2}"/>
                </a:ext>
              </a:extLst>
            </p:cNvPr>
            <p:cNvSpPr txBox="1"/>
            <p:nvPr/>
          </p:nvSpPr>
          <p:spPr>
            <a:xfrm>
              <a:off x="12" y="509675"/>
              <a:ext cx="26352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 dirty="0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Time</a:t>
              </a:r>
              <a:endParaRPr sz="9600" b="1" dirty="0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1" name="Google Shape;255;p31">
              <a:extLst>
                <a:ext uri="{FF2B5EF4-FFF2-40B4-BE49-F238E27FC236}">
                  <a16:creationId xmlns:a16="http://schemas.microsoft.com/office/drawing/2014/main" id="{8B8D1E26-7C96-471D-A425-1951EDF12D50}"/>
                </a:ext>
              </a:extLst>
            </p:cNvPr>
            <p:cNvSpPr txBox="1"/>
            <p:nvPr/>
          </p:nvSpPr>
          <p:spPr>
            <a:xfrm>
              <a:off x="2028609" y="737375"/>
              <a:ext cx="8784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 dirty="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to</a:t>
              </a:r>
              <a:endParaRPr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2" name="Google Shape;256;p31">
              <a:extLst>
                <a:ext uri="{FF2B5EF4-FFF2-40B4-BE49-F238E27FC236}">
                  <a16:creationId xmlns:a16="http://schemas.microsoft.com/office/drawing/2014/main" id="{5252855D-2F5E-48C8-A4E2-CAAFA08EF5D7}"/>
                </a:ext>
              </a:extLst>
            </p:cNvPr>
            <p:cNvSpPr txBox="1"/>
            <p:nvPr/>
          </p:nvSpPr>
          <p:spPr>
            <a:xfrm>
              <a:off x="570459" y="1145900"/>
              <a:ext cx="29163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 dirty="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review</a:t>
              </a:r>
              <a:endParaRPr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257;p31">
              <a:extLst>
                <a:ext uri="{FF2B5EF4-FFF2-40B4-BE49-F238E27FC236}">
                  <a16:creationId xmlns:a16="http://schemas.microsoft.com/office/drawing/2014/main" id="{FFC0636C-B19A-4F49-B1B3-93A6C699F3C8}"/>
                </a:ext>
              </a:extLst>
            </p:cNvPr>
            <p:cNvSpPr txBox="1"/>
            <p:nvPr/>
          </p:nvSpPr>
          <p:spPr>
            <a:xfrm>
              <a:off x="2635212" y="371125"/>
              <a:ext cx="1371600" cy="18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0" dirty="0">
                  <a:solidFill>
                    <a:schemeClr val="accent5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!</a:t>
              </a:r>
              <a:endParaRPr sz="16000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8AD058-487D-7319-22D1-044FFDE7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06825"/>
            <a:ext cx="10515600" cy="6068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Time to Review (pt. 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 txBox="1"/>
          <p:nvPr/>
        </p:nvSpPr>
        <p:spPr>
          <a:xfrm>
            <a:off x="609700" y="2222600"/>
            <a:ext cx="5370800" cy="38732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733" dirty="0">
                <a:latin typeface="Tw Cen MT" panose="020B0602020104020603" pitchFamily="34" charset="0"/>
              </a:rPr>
              <a:t>You can use me </a:t>
            </a:r>
          </a:p>
          <a:p>
            <a:pPr algn="ctr"/>
            <a:r>
              <a:rPr lang="en" sz="3733" dirty="0">
                <a:latin typeface="Tw Cen MT" panose="020B0602020104020603" pitchFamily="34" charset="0"/>
              </a:rPr>
              <a:t>to pay for things.</a:t>
            </a:r>
            <a:endParaRPr sz="3733" dirty="0">
              <a:latin typeface="Tw Cen MT" panose="020B0602020104020603" pitchFamily="34" charset="0"/>
            </a:endParaRPr>
          </a:p>
        </p:txBody>
      </p:sp>
      <p:sp>
        <p:nvSpPr>
          <p:cNvPr id="313" name="Google Shape;313;p36"/>
          <p:cNvSpPr txBox="1"/>
          <p:nvPr/>
        </p:nvSpPr>
        <p:spPr>
          <a:xfrm>
            <a:off x="6331633" y="2222600"/>
            <a:ext cx="5370800" cy="3873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>
                <a:solidFill>
                  <a:srgbClr val="FFFFFF"/>
                </a:solidFill>
                <a:latin typeface="Tw Cen MT" panose="020B0602020104020603" pitchFamily="34" charset="0"/>
                <a:ea typeface="Comfortaa"/>
                <a:cs typeface="Comfortaa"/>
                <a:sym typeface="Comfortaa"/>
              </a:rPr>
              <a:t>Accepted</a:t>
            </a:r>
            <a:endParaRPr sz="6400">
              <a:solidFill>
                <a:srgbClr val="FFFFFF"/>
              </a:solidFill>
              <a:latin typeface="Tw Cen MT" panose="020B0602020104020603" pitchFamily="34" charset="0"/>
              <a:ea typeface="Comfortaa"/>
              <a:cs typeface="Comfortaa"/>
              <a:sym typeface="Comfortaa"/>
            </a:endParaRPr>
          </a:p>
        </p:txBody>
      </p:sp>
      <p:grpSp>
        <p:nvGrpSpPr>
          <p:cNvPr id="9" name="Google Shape;253;p31" descr="Time to review!">
            <a:extLst>
              <a:ext uri="{FF2B5EF4-FFF2-40B4-BE49-F238E27FC236}">
                <a16:creationId xmlns:a16="http://schemas.microsoft.com/office/drawing/2014/main" id="{E4193EDE-C0B9-45CB-BC89-3BBD4D9060C7}"/>
              </a:ext>
            </a:extLst>
          </p:cNvPr>
          <p:cNvGrpSpPr/>
          <p:nvPr/>
        </p:nvGrpSpPr>
        <p:grpSpPr>
          <a:xfrm>
            <a:off x="609617" y="-241400"/>
            <a:ext cx="5342400" cy="2464000"/>
            <a:chOff x="12" y="371125"/>
            <a:chExt cx="4006800" cy="1848000"/>
          </a:xfrm>
        </p:grpSpPr>
        <p:sp>
          <p:nvSpPr>
            <p:cNvPr id="10" name="Google Shape;254;p31">
              <a:extLst>
                <a:ext uri="{FF2B5EF4-FFF2-40B4-BE49-F238E27FC236}">
                  <a16:creationId xmlns:a16="http://schemas.microsoft.com/office/drawing/2014/main" id="{5574C130-BC37-49BB-8135-94ACD25FF1FD}"/>
                </a:ext>
              </a:extLst>
            </p:cNvPr>
            <p:cNvSpPr txBox="1"/>
            <p:nvPr/>
          </p:nvSpPr>
          <p:spPr>
            <a:xfrm>
              <a:off x="12" y="509675"/>
              <a:ext cx="26352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 dirty="0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Time</a:t>
              </a:r>
              <a:endParaRPr sz="9600" b="1" dirty="0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1" name="Google Shape;255;p31">
              <a:extLst>
                <a:ext uri="{FF2B5EF4-FFF2-40B4-BE49-F238E27FC236}">
                  <a16:creationId xmlns:a16="http://schemas.microsoft.com/office/drawing/2014/main" id="{0DED2FE6-8D77-41C6-A8EB-790CA580CB5B}"/>
                </a:ext>
              </a:extLst>
            </p:cNvPr>
            <p:cNvSpPr txBox="1"/>
            <p:nvPr/>
          </p:nvSpPr>
          <p:spPr>
            <a:xfrm>
              <a:off x="2028609" y="737375"/>
              <a:ext cx="8784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 dirty="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to</a:t>
              </a:r>
              <a:endParaRPr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2" name="Google Shape;256;p31">
              <a:extLst>
                <a:ext uri="{FF2B5EF4-FFF2-40B4-BE49-F238E27FC236}">
                  <a16:creationId xmlns:a16="http://schemas.microsoft.com/office/drawing/2014/main" id="{F3CA1481-1B16-415B-99DA-208B9E09A73E}"/>
                </a:ext>
              </a:extLst>
            </p:cNvPr>
            <p:cNvSpPr txBox="1"/>
            <p:nvPr/>
          </p:nvSpPr>
          <p:spPr>
            <a:xfrm>
              <a:off x="570459" y="1145900"/>
              <a:ext cx="29163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 dirty="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review</a:t>
              </a:r>
              <a:endParaRPr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257;p31">
              <a:extLst>
                <a:ext uri="{FF2B5EF4-FFF2-40B4-BE49-F238E27FC236}">
                  <a16:creationId xmlns:a16="http://schemas.microsoft.com/office/drawing/2014/main" id="{70326FF0-3F62-4F58-B737-A43813481153}"/>
                </a:ext>
              </a:extLst>
            </p:cNvPr>
            <p:cNvSpPr txBox="1"/>
            <p:nvPr/>
          </p:nvSpPr>
          <p:spPr>
            <a:xfrm>
              <a:off x="2635212" y="371125"/>
              <a:ext cx="1371600" cy="18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0" dirty="0">
                  <a:solidFill>
                    <a:schemeClr val="accent5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!</a:t>
              </a:r>
              <a:endParaRPr sz="16000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BE255-1C84-1CFE-D545-8EFF367EC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06825"/>
            <a:ext cx="10515600" cy="6068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Time to Review (pt. 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53;p31" descr="Time to review!">
            <a:extLst>
              <a:ext uri="{FF2B5EF4-FFF2-40B4-BE49-F238E27FC236}">
                <a16:creationId xmlns:a16="http://schemas.microsoft.com/office/drawing/2014/main" id="{58AE3DA2-60EB-4E86-A62F-7E5E18ECBABA}"/>
              </a:ext>
            </a:extLst>
          </p:cNvPr>
          <p:cNvGrpSpPr/>
          <p:nvPr/>
        </p:nvGrpSpPr>
        <p:grpSpPr>
          <a:xfrm>
            <a:off x="609617" y="-241400"/>
            <a:ext cx="5342400" cy="2464000"/>
            <a:chOff x="12" y="371125"/>
            <a:chExt cx="4006800" cy="1848000"/>
          </a:xfrm>
        </p:grpSpPr>
        <p:sp>
          <p:nvSpPr>
            <p:cNvPr id="14" name="Google Shape;254;p31">
              <a:extLst>
                <a:ext uri="{FF2B5EF4-FFF2-40B4-BE49-F238E27FC236}">
                  <a16:creationId xmlns:a16="http://schemas.microsoft.com/office/drawing/2014/main" id="{71DD37D8-0093-4F6D-BE15-A303EB5907CB}"/>
                </a:ext>
              </a:extLst>
            </p:cNvPr>
            <p:cNvSpPr txBox="1"/>
            <p:nvPr/>
          </p:nvSpPr>
          <p:spPr>
            <a:xfrm>
              <a:off x="12" y="509675"/>
              <a:ext cx="26352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 dirty="0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Time</a:t>
              </a:r>
              <a:endParaRPr sz="9600" b="1" dirty="0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Google Shape;255;p31">
              <a:extLst>
                <a:ext uri="{FF2B5EF4-FFF2-40B4-BE49-F238E27FC236}">
                  <a16:creationId xmlns:a16="http://schemas.microsoft.com/office/drawing/2014/main" id="{0585E210-09CA-4618-81CA-68A777AD7D36}"/>
                </a:ext>
              </a:extLst>
            </p:cNvPr>
            <p:cNvSpPr txBox="1"/>
            <p:nvPr/>
          </p:nvSpPr>
          <p:spPr>
            <a:xfrm>
              <a:off x="2028609" y="737375"/>
              <a:ext cx="8784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 dirty="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to</a:t>
              </a:r>
              <a:endParaRPr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6" name="Google Shape;256;p31">
              <a:extLst>
                <a:ext uri="{FF2B5EF4-FFF2-40B4-BE49-F238E27FC236}">
                  <a16:creationId xmlns:a16="http://schemas.microsoft.com/office/drawing/2014/main" id="{3A675EC8-3754-4327-A09C-8C1CB0F04E93}"/>
                </a:ext>
              </a:extLst>
            </p:cNvPr>
            <p:cNvSpPr txBox="1"/>
            <p:nvPr/>
          </p:nvSpPr>
          <p:spPr>
            <a:xfrm>
              <a:off x="570459" y="1145900"/>
              <a:ext cx="29163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 dirty="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review</a:t>
              </a:r>
              <a:endParaRPr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7" name="Google Shape;257;p31">
              <a:extLst>
                <a:ext uri="{FF2B5EF4-FFF2-40B4-BE49-F238E27FC236}">
                  <a16:creationId xmlns:a16="http://schemas.microsoft.com/office/drawing/2014/main" id="{61798BA2-47E3-40FA-B9D1-CB044530E8FA}"/>
                </a:ext>
              </a:extLst>
            </p:cNvPr>
            <p:cNvSpPr txBox="1"/>
            <p:nvPr/>
          </p:nvSpPr>
          <p:spPr>
            <a:xfrm>
              <a:off x="2635212" y="371125"/>
              <a:ext cx="1371600" cy="18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0" dirty="0">
                  <a:solidFill>
                    <a:schemeClr val="accent5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!</a:t>
              </a:r>
              <a:endParaRPr sz="16000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321" name="Google Shape;321;p37"/>
          <p:cNvSpPr txBox="1"/>
          <p:nvPr/>
        </p:nvSpPr>
        <p:spPr>
          <a:xfrm>
            <a:off x="796967" y="2100500"/>
            <a:ext cx="704000" cy="9752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b="1">
                <a:latin typeface="Tw Cen MT" panose="020B0602020104020603" pitchFamily="34" charset="0"/>
              </a:rPr>
              <a:t>1.</a:t>
            </a:r>
            <a:endParaRPr sz="3200" b="1">
              <a:latin typeface="Tw Cen MT" panose="020B0602020104020603" pitchFamily="34" charset="0"/>
            </a:endParaRPr>
          </a:p>
        </p:txBody>
      </p:sp>
      <p:sp>
        <p:nvSpPr>
          <p:cNvPr id="322" name="Google Shape;322;p37"/>
          <p:cNvSpPr txBox="1"/>
          <p:nvPr/>
        </p:nvSpPr>
        <p:spPr>
          <a:xfrm>
            <a:off x="796967" y="3449400"/>
            <a:ext cx="704000" cy="9752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b="1">
                <a:latin typeface="Tw Cen MT" panose="020B0602020104020603" pitchFamily="34" charset="0"/>
              </a:rPr>
              <a:t>2.</a:t>
            </a:r>
            <a:endParaRPr sz="3200" b="1">
              <a:latin typeface="Tw Cen MT" panose="020B0602020104020603" pitchFamily="34" charset="0"/>
            </a:endParaRPr>
          </a:p>
        </p:txBody>
      </p:sp>
      <p:sp>
        <p:nvSpPr>
          <p:cNvPr id="318" name="Google Shape;318;p37"/>
          <p:cNvSpPr txBox="1"/>
          <p:nvPr/>
        </p:nvSpPr>
        <p:spPr>
          <a:xfrm>
            <a:off x="1789867" y="2100500"/>
            <a:ext cx="5224400" cy="9752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>
                <a:latin typeface="Tw Cen MT" panose="020B0602020104020603" pitchFamily="34" charset="0"/>
              </a:rPr>
              <a:t>What is money?</a:t>
            </a:r>
            <a:endParaRPr sz="3733">
              <a:latin typeface="Tw Cen MT" panose="020B0602020104020603" pitchFamily="34" charset="0"/>
            </a:endParaRPr>
          </a:p>
        </p:txBody>
      </p:sp>
      <p:sp>
        <p:nvSpPr>
          <p:cNvPr id="319" name="Google Shape;319;p37"/>
          <p:cNvSpPr txBox="1"/>
          <p:nvPr/>
        </p:nvSpPr>
        <p:spPr>
          <a:xfrm>
            <a:off x="1789867" y="3449400"/>
            <a:ext cx="9859200" cy="9752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>
                <a:latin typeface="Tw Cen MT" panose="020B0602020104020603" pitchFamily="34" charset="0"/>
              </a:rPr>
              <a:t>What are the characteristics of money?</a:t>
            </a:r>
            <a:endParaRPr sz="3733">
              <a:latin typeface="Tw Cen MT" panose="020B0602020104020603" pitchFamily="34" charset="0"/>
            </a:endParaRPr>
          </a:p>
        </p:txBody>
      </p:sp>
      <p:sp>
        <p:nvSpPr>
          <p:cNvPr id="323" name="Google Shape;323;p37"/>
          <p:cNvSpPr txBox="1"/>
          <p:nvPr/>
        </p:nvSpPr>
        <p:spPr>
          <a:xfrm>
            <a:off x="796967" y="4798300"/>
            <a:ext cx="704000" cy="9752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b="1">
                <a:latin typeface="Tw Cen MT" panose="020B0602020104020603" pitchFamily="34" charset="0"/>
              </a:rPr>
              <a:t>3.</a:t>
            </a:r>
            <a:endParaRPr sz="3200" b="1">
              <a:latin typeface="Tw Cen MT" panose="020B0602020104020603" pitchFamily="34" charset="0"/>
            </a:endParaRPr>
          </a:p>
        </p:txBody>
      </p:sp>
      <p:sp>
        <p:nvSpPr>
          <p:cNvPr id="320" name="Google Shape;320;p37"/>
          <p:cNvSpPr txBox="1"/>
          <p:nvPr/>
        </p:nvSpPr>
        <p:spPr>
          <a:xfrm>
            <a:off x="1789867" y="4798300"/>
            <a:ext cx="9859200" cy="9752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 dirty="0">
                <a:latin typeface="Tw Cen MT" panose="020B0602020104020603" pitchFamily="34" charset="0"/>
              </a:rPr>
              <a:t>What makes something useful as money?</a:t>
            </a:r>
            <a:endParaRPr sz="3733" dirty="0">
              <a:latin typeface="Tw Cen MT" panose="020B06020201040206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9D944C-28A9-B8FF-125B-303C21F99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06825"/>
            <a:ext cx="10515600" cy="6068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Time to Review (pt. 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8"/>
          <p:cNvSpPr txBox="1"/>
          <p:nvPr/>
        </p:nvSpPr>
        <p:spPr>
          <a:xfrm>
            <a:off x="450600" y="392533"/>
            <a:ext cx="11290800" cy="43872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 dirty="0">
                <a:latin typeface="Tw Cen MT" panose="020B0602020104020603" pitchFamily="34" charset="0"/>
              </a:rPr>
              <a:t>In Cameroon, a country in Africa, some people are using bottle caps as money. For example, one bottle cap can pay for a taxi ride. People started using the bottle caps as money because some businesses are giving prizes for bottle caps. People buy a drink in a bottle, and when they look under the cap, they can see which prize they have won.</a:t>
            </a:r>
            <a:endParaRPr sz="3733" dirty="0">
              <a:latin typeface="Tw Cen MT" panose="020B0602020104020603" pitchFamily="34" charset="0"/>
            </a:endParaRPr>
          </a:p>
        </p:txBody>
      </p:sp>
      <p:sp>
        <p:nvSpPr>
          <p:cNvPr id="334" name="Google Shape;334;p38"/>
          <p:cNvSpPr txBox="1">
            <a:spLocks noGrp="1"/>
          </p:cNvSpPr>
          <p:nvPr>
            <p:ph type="title" idx="4294967295"/>
          </p:nvPr>
        </p:nvSpPr>
        <p:spPr>
          <a:xfrm>
            <a:off x="450600" y="5062067"/>
            <a:ext cx="11290800" cy="1334000"/>
          </a:xfrm>
          <a:prstGeom prst="rect">
            <a:avLst/>
          </a:prstGeom>
          <a:solidFill>
            <a:srgbClr val="F9CB9C"/>
          </a:solidFill>
          <a:ln>
            <a:noFill/>
            <a:prstDash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Are bottle caps useful as money in Cameroon?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3306F74B-A6A1-D7C5-F8BD-D6B81609F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9E749E21-06A7-828F-C000-78C1A587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BE8F6-F467-D88F-5D8D-5361EDF98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03" y="1300644"/>
            <a:ext cx="9613397" cy="1850578"/>
          </a:xfrm>
          <a:prstGeom prst="rect">
            <a:avLst/>
          </a:prstGeom>
        </p:spPr>
      </p:pic>
      <p:sp>
        <p:nvSpPr>
          <p:cNvPr id="58" name="Right Triangle 57">
            <a:extLst>
              <a:ext uri="{FF2B5EF4-FFF2-40B4-BE49-F238E27FC236}">
                <a16:creationId xmlns:a16="http://schemas.microsoft.com/office/drawing/2014/main" id="{2DD2C1F6-AC94-0416-4FCD-CC46FFAD3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1475146-E137-EA11-C54F-5F798C8A8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8DABD7-E1FB-4E7F-0E22-988EC31A98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48551" y="3613872"/>
            <a:ext cx="6062237" cy="20928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The Characteristics of Money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What makes something useful as money?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</a:br>
            <a:br>
              <a:rPr lang="en-US" sz="1800" dirty="0">
                <a:solidFill>
                  <a:schemeClr val="accent5"/>
                </a:solidFill>
                <a:latin typeface="Tw Cen MT" panose="020B0602020104020603" pitchFamily="34" charset="0"/>
                <a:ea typeface="+mn-ea"/>
                <a:cs typeface="+mn-cs"/>
              </a:rPr>
            </a:br>
            <a:r>
              <a:rPr lang="en-US" sz="1800" dirty="0">
                <a:solidFill>
                  <a:schemeClr val="accent5"/>
                </a:solidFill>
                <a:latin typeface="Tw Cen MT" panose="020B0602020104020603" pitchFamily="34" charset="0"/>
                <a:ea typeface="+mn-ea"/>
                <a:cs typeface="+mn-cs"/>
              </a:rPr>
              <a:t>Lesson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778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48DD0-96F5-58C4-E6AF-E5B19D771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727308"/>
            <a:ext cx="10515600" cy="606825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money?</a:t>
            </a:r>
          </a:p>
        </p:txBody>
      </p:sp>
      <p:sp>
        <p:nvSpPr>
          <p:cNvPr id="72" name="Google Shape;72;p15"/>
          <p:cNvSpPr txBox="1"/>
          <p:nvPr/>
        </p:nvSpPr>
        <p:spPr>
          <a:xfrm>
            <a:off x="6433100" y="838200"/>
            <a:ext cx="5181600" cy="5181600"/>
          </a:xfrm>
          <a:prstGeom prst="rect">
            <a:avLst/>
          </a:prstGeom>
          <a:solidFill>
            <a:srgbClr val="351C7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733" dirty="0">
                <a:solidFill>
                  <a:schemeClr val="lt1"/>
                </a:solidFill>
                <a:latin typeface="Tw Cen MT" panose="020B0602020104020603" pitchFamily="34" charset="0"/>
              </a:rPr>
              <a:t>Money is anything </a:t>
            </a:r>
          </a:p>
          <a:p>
            <a:pPr algn="ctr"/>
            <a:r>
              <a:rPr lang="en" sz="3733" dirty="0">
                <a:solidFill>
                  <a:schemeClr val="lt1"/>
                </a:solidFill>
                <a:latin typeface="Tw Cen MT" panose="020B0602020104020603" pitchFamily="34" charset="0"/>
              </a:rPr>
              <a:t>that is widely </a:t>
            </a:r>
          </a:p>
          <a:p>
            <a:pPr algn="ctr"/>
            <a:r>
              <a:rPr lang="en" sz="3733" dirty="0">
                <a:solidFill>
                  <a:schemeClr val="lt1"/>
                </a:solidFill>
                <a:latin typeface="Tw Cen MT" panose="020B0602020104020603" pitchFamily="34" charset="0"/>
              </a:rPr>
              <a:t>accepted by most people in exchange </a:t>
            </a:r>
          </a:p>
          <a:p>
            <a:pPr algn="ctr"/>
            <a:r>
              <a:rPr lang="en" sz="3733" dirty="0">
                <a:solidFill>
                  <a:schemeClr val="lt1"/>
                </a:solidFill>
                <a:latin typeface="Tw Cen MT" panose="020B0602020104020603" pitchFamily="34" charset="0"/>
              </a:rPr>
              <a:t>for goods </a:t>
            </a:r>
          </a:p>
          <a:p>
            <a:pPr algn="ctr"/>
            <a:r>
              <a:rPr lang="en" sz="3733" dirty="0">
                <a:solidFill>
                  <a:schemeClr val="lt1"/>
                </a:solidFill>
                <a:latin typeface="Tw Cen MT" panose="020B0602020104020603" pitchFamily="34" charset="0"/>
              </a:rPr>
              <a:t>and services.</a:t>
            </a:r>
            <a:endParaRPr sz="3733" dirty="0">
              <a:solidFill>
                <a:schemeClr val="lt1"/>
              </a:solidFill>
              <a:latin typeface="Tw Cen MT" panose="020B0602020104020603" pitchFamily="34" charset="0"/>
            </a:endParaRPr>
          </a:p>
        </p:txBody>
      </p:sp>
      <p:grpSp>
        <p:nvGrpSpPr>
          <p:cNvPr id="73" name="Google Shape;73;p15" descr="What is money?"/>
          <p:cNvGrpSpPr/>
          <p:nvPr/>
        </p:nvGrpSpPr>
        <p:grpSpPr>
          <a:xfrm>
            <a:off x="609617" y="1936347"/>
            <a:ext cx="5368094" cy="2464000"/>
            <a:chOff x="12" y="175635"/>
            <a:chExt cx="4026070" cy="1848000"/>
          </a:xfrm>
        </p:grpSpPr>
        <p:sp>
          <p:nvSpPr>
            <p:cNvPr id="74" name="Google Shape;74;p15"/>
            <p:cNvSpPr txBox="1"/>
            <p:nvPr/>
          </p:nvSpPr>
          <p:spPr>
            <a:xfrm>
              <a:off x="12" y="314185"/>
              <a:ext cx="2635200" cy="10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9600" b="1">
                  <a:solidFill>
                    <a:srgbClr val="E69138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What</a:t>
              </a:r>
              <a:endParaRPr sz="9600" b="1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75" name="Google Shape;75;p15"/>
            <p:cNvSpPr txBox="1"/>
            <p:nvPr/>
          </p:nvSpPr>
          <p:spPr>
            <a:xfrm>
              <a:off x="2188642" y="592334"/>
              <a:ext cx="7224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6400" dirty="0">
                  <a:solidFill>
                    <a:srgbClr val="9900FF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is</a:t>
              </a:r>
              <a:endParaRPr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76" name="Google Shape;76;p15"/>
            <p:cNvSpPr txBox="1"/>
            <p:nvPr/>
          </p:nvSpPr>
          <p:spPr>
            <a:xfrm>
              <a:off x="570459" y="950410"/>
              <a:ext cx="2916300" cy="8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8000" dirty="0">
                  <a:solidFill>
                    <a:srgbClr val="38761D"/>
                  </a:solidFill>
                  <a:latin typeface="Tw Cen MT" panose="020B0602020104020603" pitchFamily="34" charset="0"/>
                  <a:ea typeface="Lato"/>
                  <a:cs typeface="Lato"/>
                  <a:sym typeface="Lato"/>
                </a:rPr>
                <a:t>money</a:t>
              </a:r>
              <a:endParaRPr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77" name="Google Shape;77;p15"/>
            <p:cNvSpPr txBox="1"/>
            <p:nvPr/>
          </p:nvSpPr>
          <p:spPr>
            <a:xfrm>
              <a:off x="2654482" y="175635"/>
              <a:ext cx="1371600" cy="18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0" dirty="0">
                  <a:solidFill>
                    <a:schemeClr val="accent5"/>
                  </a:solidFill>
                  <a:latin typeface="Tw Cen MT" panose="020B0602020104020603" pitchFamily="34" charset="0"/>
                  <a:ea typeface="Lato Black"/>
                  <a:cs typeface="Lato Black"/>
                  <a:sym typeface="Lato Black"/>
                </a:rPr>
                <a:t>?</a:t>
              </a:r>
              <a:endParaRPr sz="16000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F264-9BFC-D8DB-05E1-F29F50EBF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00" y="-713392"/>
            <a:ext cx="10515600" cy="606825"/>
          </a:xfrm>
        </p:spPr>
        <p:txBody>
          <a:bodyPr>
            <a:normAutofit fontScale="90000"/>
          </a:bodyPr>
          <a:lstStyle/>
          <a:p>
            <a:r>
              <a:rPr lang="en-US" dirty="0"/>
              <a:t>What Makes Something Useful As Money? (pt. 1)</a:t>
            </a:r>
          </a:p>
        </p:txBody>
      </p:sp>
      <p:sp>
        <p:nvSpPr>
          <p:cNvPr id="83" name="Google Shape;83;p16"/>
          <p:cNvSpPr txBox="1"/>
          <p:nvPr/>
        </p:nvSpPr>
        <p:spPr>
          <a:xfrm>
            <a:off x="125900" y="196133"/>
            <a:ext cx="7283600" cy="1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600" b="1" dirty="0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rPr>
              <a:t>What makes</a:t>
            </a:r>
            <a:endParaRPr sz="9600" b="1" dirty="0">
              <a:solidFill>
                <a:srgbClr val="E69138"/>
              </a:solidFill>
              <a:latin typeface="Tw Cen MT" panose="020B06020201040206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272400" y="1184833"/>
            <a:ext cx="4526400" cy="11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rPr>
              <a:t>something</a:t>
            </a:r>
            <a:endParaRPr sz="6400" dirty="0">
              <a:solidFill>
                <a:srgbClr val="9900FF"/>
              </a:solidFill>
              <a:latin typeface="Tw Cen MT" panose="020B0602020104020603" pitchFamily="34" charset="0"/>
              <a:ea typeface="Lato Black"/>
              <a:cs typeface="Lato Black"/>
              <a:sym typeface="Lato Black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1278633" y="1941900"/>
            <a:ext cx="2909200" cy="11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640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rPr>
              <a:t> useful</a:t>
            </a:r>
            <a:endParaRPr sz="6400">
              <a:solidFill>
                <a:srgbClr val="9900FF"/>
              </a:solidFill>
              <a:latin typeface="Tw Cen MT" panose="020B0602020104020603" pitchFamily="34" charset="0"/>
              <a:ea typeface="Lato Black"/>
              <a:cs typeface="Lato Black"/>
              <a:sym typeface="Lato Black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125908" y="2323812"/>
            <a:ext cx="5454400" cy="1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rPr>
              <a:t>as money</a:t>
            </a:r>
            <a:endParaRPr sz="8000">
              <a:solidFill>
                <a:srgbClr val="38761D"/>
              </a:solidFill>
              <a:latin typeface="Tw Cen MT" panose="020B06020201040206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3858707" y="790600"/>
            <a:ext cx="1398000" cy="2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66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rPr>
              <a:t>?</a:t>
            </a:r>
            <a:endParaRPr sz="18666" dirty="0">
              <a:solidFill>
                <a:schemeClr val="accent5"/>
              </a:solidFill>
              <a:latin typeface="Tw Cen MT" panose="020B0602020104020603" pitchFamily="34" charset="0"/>
              <a:ea typeface="Lato Black"/>
              <a:cs typeface="Lato Black"/>
              <a:sym typeface="Lato Black"/>
            </a:endParaRPr>
          </a:p>
        </p:txBody>
      </p:sp>
      <p:pic>
        <p:nvPicPr>
          <p:cNvPr id="82" name="Google Shape;82;p16" descr="Ep. 3 shows items that have been used as money in the past and explains why something used as money should be relatively scarce, generally acceptable, portable, durable, and divisible. More: https://www.stlouisfed.org/education/exploring-economics-video-series" title="What Makes Something Useful as Money? | Explore Economics (Grades 3-5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2300" y="1992833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/>
        </p:nvSpPr>
        <p:spPr>
          <a:xfrm>
            <a:off x="609616" y="2381733"/>
            <a:ext cx="3513600" cy="1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600" b="1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rPr>
              <a:t>What</a:t>
            </a:r>
            <a:endParaRPr sz="9600" b="1">
              <a:solidFill>
                <a:srgbClr val="E69138"/>
              </a:solidFill>
              <a:latin typeface="Tw Cen MT" panose="020B06020201040206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3374980" y="2716653"/>
            <a:ext cx="963200" cy="11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rPr>
              <a:t>is</a:t>
            </a:r>
            <a:endParaRPr sz="6400" dirty="0">
              <a:solidFill>
                <a:srgbClr val="9900FF"/>
              </a:solidFill>
              <a:latin typeface="Tw Cen MT" panose="020B0602020104020603" pitchFamily="34" charset="0"/>
              <a:ea typeface="Lato Black"/>
              <a:cs typeface="Lato Black"/>
              <a:sym typeface="Lato Black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931379" y="3230033"/>
            <a:ext cx="3888400" cy="1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rPr>
              <a:t>scarce</a:t>
            </a:r>
            <a:endParaRPr sz="8000" dirty="0">
              <a:solidFill>
                <a:srgbClr val="38761D"/>
              </a:solidFill>
              <a:latin typeface="Tw Cen MT" panose="020B06020201040206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3883218" y="2268237"/>
            <a:ext cx="1828800" cy="2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0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rPr>
              <a:t>?</a:t>
            </a:r>
            <a:endParaRPr sz="16000" dirty="0">
              <a:solidFill>
                <a:schemeClr val="accent5"/>
              </a:solidFill>
              <a:latin typeface="Tw Cen MT" panose="020B0602020104020603" pitchFamily="34" charset="0"/>
              <a:ea typeface="Lato Black"/>
              <a:cs typeface="Lato Black"/>
              <a:sym typeface="Lato Black"/>
            </a:endParaRPr>
          </a:p>
        </p:txBody>
      </p:sp>
      <p:pic>
        <p:nvPicPr>
          <p:cNvPr id="96" name="Google Shape;96;p17" descr="A gold ba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769" y="416333"/>
            <a:ext cx="3888400" cy="29125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7" name="Google Shape;97;p17" descr="A diamon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2169" y="3500237"/>
            <a:ext cx="3513600" cy="2939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8" name="Google Shape;98;p17"/>
          <p:cNvSpPr txBox="1">
            <a:spLocks noGrp="1"/>
          </p:cNvSpPr>
          <p:nvPr>
            <p:ph type="title" idx="4294967295"/>
          </p:nvPr>
        </p:nvSpPr>
        <p:spPr>
          <a:xfrm>
            <a:off x="6307967" y="2583233"/>
            <a:ext cx="5477200" cy="2464000"/>
          </a:xfrm>
          <a:prstGeom prst="rect">
            <a:avLst/>
          </a:prstGeom>
          <a:solidFill>
            <a:srgbClr val="595959">
              <a:alpha val="78080"/>
            </a:srgbClr>
          </a:solidFill>
          <a:ln>
            <a:noFill/>
            <a:prstDash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Something is scarce if there is a limited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amount of it available.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/>
        </p:nvSpPr>
        <p:spPr>
          <a:xfrm>
            <a:off x="609616" y="2381733"/>
            <a:ext cx="3513600" cy="1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600" b="1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rPr>
              <a:t>What</a:t>
            </a:r>
            <a:endParaRPr sz="9600" b="1">
              <a:solidFill>
                <a:srgbClr val="E69138"/>
              </a:solidFill>
              <a:latin typeface="Tw Cen MT" panose="020B06020201040206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3430151" y="2674633"/>
            <a:ext cx="963200" cy="11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rPr>
              <a:t>is</a:t>
            </a:r>
            <a:endParaRPr sz="6400" dirty="0">
              <a:solidFill>
                <a:srgbClr val="9900FF"/>
              </a:solidFill>
              <a:latin typeface="Tw Cen MT" panose="020B0602020104020603" pitchFamily="34" charset="0"/>
              <a:ea typeface="Lato Black"/>
              <a:cs typeface="Lato Black"/>
              <a:sym typeface="Lato Black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931379" y="3230033"/>
            <a:ext cx="3888400" cy="1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0" dirty="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rPr>
              <a:t>durable</a:t>
            </a:r>
            <a:endParaRPr sz="8000" dirty="0">
              <a:solidFill>
                <a:srgbClr val="38761D"/>
              </a:solidFill>
              <a:latin typeface="Tw Cen MT" panose="020B06020201040206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3987492" y="2122065"/>
            <a:ext cx="1828800" cy="2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0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rPr>
              <a:t>?</a:t>
            </a:r>
            <a:endParaRPr sz="16000" dirty="0">
              <a:solidFill>
                <a:schemeClr val="accent5"/>
              </a:solidFill>
              <a:latin typeface="Tw Cen MT" panose="020B0602020104020603" pitchFamily="34" charset="0"/>
              <a:ea typeface="Lato Black"/>
              <a:cs typeface="Lato Black"/>
              <a:sym typeface="Lato Black"/>
            </a:endParaRPr>
          </a:p>
        </p:txBody>
      </p:sp>
      <p:pic>
        <p:nvPicPr>
          <p:cNvPr id="107" name="Google Shape;107;p18" descr="A brid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0367" y="360433"/>
            <a:ext cx="4488267" cy="29936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9" name="Google Shape;109;p18" descr="Bricks"/>
          <p:cNvPicPr preferRelativeResize="0"/>
          <p:nvPr/>
        </p:nvPicPr>
        <p:blipFill rotWithShape="1">
          <a:blip r:embed="rId4">
            <a:alphaModFix/>
          </a:blip>
          <a:srcRect l="33208"/>
          <a:stretch/>
        </p:blipFill>
        <p:spPr>
          <a:xfrm>
            <a:off x="5680568" y="2381733"/>
            <a:ext cx="2475833" cy="25328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8" name="Google Shape;108;p18" descr="The Egyptian Pyramids"/>
          <p:cNvPicPr preferRelativeResize="0"/>
          <p:nvPr/>
        </p:nvPicPr>
        <p:blipFill rotWithShape="1">
          <a:blip r:embed="rId5">
            <a:alphaModFix/>
          </a:blip>
          <a:srcRect t="19665"/>
          <a:stretch/>
        </p:blipFill>
        <p:spPr>
          <a:xfrm>
            <a:off x="7374167" y="3987030"/>
            <a:ext cx="4614471" cy="24639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0" name="Google Shape;110;p18"/>
          <p:cNvSpPr txBox="1">
            <a:spLocks noGrp="1"/>
          </p:cNvSpPr>
          <p:nvPr>
            <p:ph type="title" idx="4294967295"/>
          </p:nvPr>
        </p:nvSpPr>
        <p:spPr>
          <a:xfrm>
            <a:off x="6307967" y="2583233"/>
            <a:ext cx="5477200" cy="2464000"/>
          </a:xfrm>
          <a:prstGeom prst="rect">
            <a:avLst/>
          </a:prstGeom>
          <a:solidFill>
            <a:srgbClr val="595959">
              <a:alpha val="78080"/>
            </a:srgbClr>
          </a:solidFill>
          <a:ln>
            <a:noFill/>
            <a:prstDash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Something is durable if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it can last a long time.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 descr="A sports tea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9134" y="2068985"/>
            <a:ext cx="2324100" cy="349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9" descr="Workers in a unifor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7352" y="1320301"/>
            <a:ext cx="3888401" cy="259543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7" name="Google Shape;117;p19"/>
          <p:cNvSpPr txBox="1"/>
          <p:nvPr/>
        </p:nvSpPr>
        <p:spPr>
          <a:xfrm>
            <a:off x="609616" y="2381733"/>
            <a:ext cx="3513600" cy="1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600" b="1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rPr>
              <a:t>What</a:t>
            </a:r>
            <a:endParaRPr sz="9600" b="1">
              <a:solidFill>
                <a:srgbClr val="E69138"/>
              </a:solidFill>
              <a:latin typeface="Tw Cen MT" panose="020B06020201040206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3430151" y="2668563"/>
            <a:ext cx="963200" cy="11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rPr>
              <a:t>is</a:t>
            </a:r>
            <a:endParaRPr sz="6400" dirty="0">
              <a:solidFill>
                <a:srgbClr val="9900FF"/>
              </a:solidFill>
              <a:latin typeface="Tw Cen MT" panose="020B0602020104020603" pitchFamily="34" charset="0"/>
              <a:ea typeface="Lato Black"/>
              <a:cs typeface="Lato Black"/>
              <a:sym typeface="Lato Black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931379" y="3230033"/>
            <a:ext cx="3888400" cy="1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rPr>
              <a:t>uniform</a:t>
            </a:r>
            <a:endParaRPr sz="8000">
              <a:solidFill>
                <a:srgbClr val="38761D"/>
              </a:solidFill>
              <a:latin typeface="Tw Cen MT" panose="020B06020201040206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3984454" y="2197000"/>
            <a:ext cx="1828800" cy="2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0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rPr>
              <a:t>?</a:t>
            </a:r>
            <a:endParaRPr sz="16000" dirty="0">
              <a:solidFill>
                <a:schemeClr val="accent5"/>
              </a:solidFill>
              <a:latin typeface="Tw Cen MT" panose="020B0602020104020603" pitchFamily="34" charset="0"/>
              <a:ea typeface="Lato Black"/>
              <a:cs typeface="Lato Black"/>
              <a:sym typeface="Lato Black"/>
            </a:endParaRPr>
          </a:p>
        </p:txBody>
      </p:sp>
      <p:pic>
        <p:nvPicPr>
          <p:cNvPr id="121" name="Google Shape;121;p19" descr="Militar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9817" y="4089000"/>
            <a:ext cx="3623500" cy="2464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2" name="Google Shape;122;p19"/>
          <p:cNvSpPr txBox="1">
            <a:spLocks noGrp="1"/>
          </p:cNvSpPr>
          <p:nvPr>
            <p:ph type="title" idx="4294967295"/>
          </p:nvPr>
        </p:nvSpPr>
        <p:spPr>
          <a:xfrm>
            <a:off x="6307967" y="2583233"/>
            <a:ext cx="5477200" cy="2464000"/>
          </a:xfrm>
          <a:prstGeom prst="rect">
            <a:avLst/>
          </a:prstGeom>
          <a:solidFill>
            <a:srgbClr val="595959">
              <a:alpha val="78080"/>
            </a:srgbClr>
          </a:solidFill>
          <a:ln>
            <a:noFill/>
            <a:prstDash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Something is uniform when it is all the same shape and size.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/>
        </p:nvSpPr>
        <p:spPr>
          <a:xfrm>
            <a:off x="450600" y="696867"/>
            <a:ext cx="11290800" cy="9752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>
                <a:latin typeface="Tw Cen MT" panose="020B0602020104020603" pitchFamily="34" charset="0"/>
              </a:rPr>
              <a:t>1. Watch the video a second time.</a:t>
            </a:r>
            <a:endParaRPr sz="3733">
              <a:latin typeface="Tw Cen MT" panose="020B0602020104020603" pitchFamily="34" charset="0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450600" y="1805267"/>
            <a:ext cx="11290800" cy="1332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 dirty="0">
                <a:latin typeface="Tw Cen MT" panose="020B0602020104020603" pitchFamily="34" charset="0"/>
              </a:rPr>
              <a:t>2. Use the graphic organizer to record each of the characteristics of money. </a:t>
            </a:r>
            <a:endParaRPr sz="3733" dirty="0">
              <a:latin typeface="Tw Cen MT" panose="020B0602020104020603" pitchFamily="34" charset="0"/>
            </a:endParaRPr>
          </a:p>
        </p:txBody>
      </p:sp>
      <p:pic>
        <p:nvPicPr>
          <p:cNvPr id="129" name="Google Shape;129;p20" descr="Leaves with a red X over the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1201" y="3271267"/>
            <a:ext cx="4420199" cy="3312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 descr="A dollar bill with a green check over i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58660">
            <a:off x="283198" y="3319467"/>
            <a:ext cx="4420196" cy="331298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>
            <a:spLocks noGrp="1"/>
          </p:cNvSpPr>
          <p:nvPr>
            <p:ph type="title" idx="4294967295"/>
          </p:nvPr>
        </p:nvSpPr>
        <p:spPr>
          <a:xfrm>
            <a:off x="4176000" y="4230500"/>
            <a:ext cx="3840000" cy="1206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Tw Cen MT" panose="020B0602020104020603" pitchFamily="34" charset="0"/>
                <a:ea typeface="Lato"/>
                <a:cs typeface="Lato"/>
                <a:sym typeface="Lato"/>
              </a:rPr>
              <a:t>scarce</a:t>
            </a:r>
          </a:p>
        </p:txBody>
      </p:sp>
      <p:pic>
        <p:nvPicPr>
          <p:cNvPr id="132" name="Google Shape;132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4690" t="25424" r="36609" b="17054"/>
          <a:stretch/>
        </p:blipFill>
        <p:spPr>
          <a:xfrm>
            <a:off x="8215200" y="3780734"/>
            <a:ext cx="2229904" cy="2484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3" name="Google Shape;133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3979" t="25898" r="31835" b="15786"/>
          <a:stretch/>
        </p:blipFill>
        <p:spPr>
          <a:xfrm>
            <a:off x="830900" y="3271268"/>
            <a:ext cx="3349101" cy="3313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125900" y="196133"/>
            <a:ext cx="7283600" cy="1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600" b="1" dirty="0">
                <a:solidFill>
                  <a:srgbClr val="E69138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rPr>
              <a:t>What makes</a:t>
            </a:r>
            <a:endParaRPr sz="9600" b="1" dirty="0">
              <a:solidFill>
                <a:srgbClr val="E69138"/>
              </a:solidFill>
              <a:latin typeface="Tw Cen MT" panose="020B06020201040206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272400" y="1184833"/>
            <a:ext cx="4526400" cy="11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400" dirty="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rPr>
              <a:t>something</a:t>
            </a:r>
            <a:endParaRPr sz="6400" dirty="0">
              <a:solidFill>
                <a:srgbClr val="9900FF"/>
              </a:solidFill>
              <a:latin typeface="Tw Cen MT" panose="020B0602020104020603" pitchFamily="34" charset="0"/>
              <a:ea typeface="Lato Black"/>
              <a:cs typeface="Lato Black"/>
              <a:sym typeface="Lato Black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1278633" y="1941900"/>
            <a:ext cx="2909200" cy="11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6400">
                <a:solidFill>
                  <a:srgbClr val="9900FF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rPr>
              <a:t> useful</a:t>
            </a:r>
            <a:endParaRPr sz="6400">
              <a:solidFill>
                <a:srgbClr val="9900FF"/>
              </a:solidFill>
              <a:latin typeface="Tw Cen MT" panose="020B0602020104020603" pitchFamily="34" charset="0"/>
              <a:ea typeface="Lato Black"/>
              <a:cs typeface="Lato Black"/>
              <a:sym typeface="Lato Black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125908" y="2323812"/>
            <a:ext cx="5454400" cy="1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0">
                <a:solidFill>
                  <a:srgbClr val="38761D"/>
                </a:solidFill>
                <a:latin typeface="Tw Cen MT" panose="020B0602020104020603" pitchFamily="34" charset="0"/>
                <a:ea typeface="Lato"/>
                <a:cs typeface="Lato"/>
                <a:sym typeface="Lato"/>
              </a:rPr>
              <a:t>as money</a:t>
            </a:r>
            <a:endParaRPr sz="8000">
              <a:solidFill>
                <a:srgbClr val="38761D"/>
              </a:solidFill>
              <a:latin typeface="Tw Cen MT" panose="020B06020201040206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3858707" y="790600"/>
            <a:ext cx="1398000" cy="2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66" dirty="0">
                <a:solidFill>
                  <a:schemeClr val="accent5"/>
                </a:solidFill>
                <a:latin typeface="Tw Cen MT" panose="020B0602020104020603" pitchFamily="34" charset="0"/>
                <a:ea typeface="Lato Black"/>
                <a:cs typeface="Lato Black"/>
                <a:sym typeface="Lato Black"/>
              </a:rPr>
              <a:t>?</a:t>
            </a:r>
            <a:endParaRPr sz="18666" dirty="0">
              <a:solidFill>
                <a:schemeClr val="accent5"/>
              </a:solidFill>
              <a:latin typeface="Tw Cen MT" panose="020B0602020104020603" pitchFamily="34" charset="0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DB16E-92EF-A274-8156-545D4CE80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25584"/>
            <a:ext cx="10515600" cy="606825"/>
          </a:xfrm>
        </p:spPr>
        <p:txBody>
          <a:bodyPr>
            <a:normAutofit fontScale="90000"/>
          </a:bodyPr>
          <a:lstStyle/>
          <a:p>
            <a:r>
              <a:rPr lang="en-US" dirty="0"/>
              <a:t>What Makes Something Useful as Money? (pt. 2)</a:t>
            </a:r>
          </a:p>
        </p:txBody>
      </p:sp>
      <p:pic>
        <p:nvPicPr>
          <p:cNvPr id="82" name="Google Shape;82;p16" descr="Ep. 3 shows items that have been used as money in the past and explains why something used as money should be relatively scarce, generally acceptable, portable, durable, and divisible. More: https://www.stlouisfed.org/education/exploring-economics-video-series" title="What Makes Something Useful as Money? | Explore Economics (Grades 3-5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2300" y="1992833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096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RE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9C3D1"/>
      </a:accent1>
      <a:accent2>
        <a:srgbClr val="5795CD"/>
      </a:accent2>
      <a:accent3>
        <a:srgbClr val="383C49"/>
      </a:accent3>
      <a:accent4>
        <a:srgbClr val="382C4E"/>
      </a:accent4>
      <a:accent5>
        <a:srgbClr val="7C61A5"/>
      </a:accent5>
      <a:accent6>
        <a:srgbClr val="C8C8C8"/>
      </a:accent6>
      <a:hlink>
        <a:srgbClr val="7C61A5"/>
      </a:hlink>
      <a:folHlink>
        <a:srgbClr val="7C61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c92413-c097-4f39-b83c-a56d2fdc145d">
      <Terms xmlns="http://schemas.microsoft.com/office/infopath/2007/PartnerControls"/>
    </lcf76f155ced4ddcb4097134ff3c332f>
    <TaxCatchAll xmlns="d64264fa-5603-4e4e-a2f4-32f4724a08c4" xsi:nil="true"/>
    <Notes xmlns="9dc92413-c097-4f39-b83c-a56d2fdc145d" xsi:nil="true"/>
    <_dlc_DocId xmlns="b7db504c-0fbc-451d-87a5-be053ab2b035">HNVKUVHTHR6Q-1297957993-12150</_dlc_DocId>
    <_dlc_DocIdUrl xmlns="b7db504c-0fbc-451d-87a5-be053ab2b035">
      <Url>https://frbprod1.sharepoint.com/sites/8H-SEAALs/ResearchPMO/econlowdown2/_layouts/15/DocIdRedir.aspx?ID=HNVKUVHTHR6Q-1297957993-12150</Url>
      <Description>HNVKUVHTHR6Q-1297957993-12150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23E7D315B7547931FA5FF60C4B2C4" ma:contentTypeVersion="15" ma:contentTypeDescription="Create a new document." ma:contentTypeScope="" ma:versionID="693f117edcdba418f789b99ee6ce6a36">
  <xsd:schema xmlns:xsd="http://www.w3.org/2001/XMLSchema" xmlns:xs="http://www.w3.org/2001/XMLSchema" xmlns:p="http://schemas.microsoft.com/office/2006/metadata/properties" xmlns:ns2="b7db504c-0fbc-451d-87a5-be053ab2b035" xmlns:ns3="9dc92413-c097-4f39-b83c-a56d2fdc145d" xmlns:ns4="d64264fa-5603-4e4e-a2f4-32f4724a08c4" targetNamespace="http://schemas.microsoft.com/office/2006/metadata/properties" ma:root="true" ma:fieldsID="b85b2fbfa70e0c525514eaa3fab4abe4" ns2:_="" ns3:_="" ns4:_="">
    <xsd:import namespace="b7db504c-0fbc-451d-87a5-be053ab2b035"/>
    <xsd:import namespace="9dc92413-c097-4f39-b83c-a56d2fdc145d"/>
    <xsd:import namespace="d64264fa-5603-4e4e-a2f4-32f4724a08c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Not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b504c-0fbc-451d-87a5-be053ab2b0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92413-c097-4f39-b83c-a56d2fdc14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b94cc3ae-357c-4eb4-84e8-520ab3b4f5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4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4264fa-5603-4e4e-a2f4-32f4724a08c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c0d51c7-0df4-4dc2-8a32-1af4c3d06417}" ma:internalName="TaxCatchAll" ma:showField="CatchAllData" ma:web="b7db504c-0fbc-451d-87a5-be053ab2b0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B43F2A4-A1F2-42DC-9622-58B3DEDBEFEA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169648a2-4016-4297-a2ed-f21706a50546"/>
    <ds:schemaRef ds:uri="0a84864a-d371-4a71-bde3-948e3e19dc8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A246DEF-EF8C-4C49-9A55-197AB92345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2E406A-A17F-4915-ABD1-20C6B69D5126}"/>
</file>

<file path=customXml/itemProps4.xml><?xml version="1.0" encoding="utf-8"?>
<ds:datastoreItem xmlns:ds="http://schemas.openxmlformats.org/officeDocument/2006/customXml" ds:itemID="{40C078A5-B93C-45E2-A996-F73724407ED4}"/>
</file>

<file path=docMetadata/LabelInfo.xml><?xml version="1.0" encoding="utf-8"?>
<clbl:labelList xmlns:clbl="http://schemas.microsoft.com/office/2020/mipLabelMetadata">
  <clbl:label id="{65269c60-0483-4c57-9e8c-3779d6900235}" enabled="1" method="Privileged" siteId="{b397c653-5b19-463f-b9fc-af658ded912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592</Words>
  <Application>Microsoft Office PowerPoint</Application>
  <PresentationFormat>Widescreen</PresentationFormat>
  <Paragraphs>161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Tw Cen MT</vt:lpstr>
      <vt:lpstr>Office Theme</vt:lpstr>
      <vt:lpstr>The Characteristics of Money    What makes something useful as money? </vt:lpstr>
      <vt:lpstr>A long time ago people used salt as money.</vt:lpstr>
      <vt:lpstr>What is money?</vt:lpstr>
      <vt:lpstr>What Makes Something Useful As Money? (pt. 1)</vt:lpstr>
      <vt:lpstr>Something is scarce if there is a limited  amount of it available. </vt:lpstr>
      <vt:lpstr>Something is durable if  it can last a long time.</vt:lpstr>
      <vt:lpstr>Something is uniform when it is all the same shape and size.</vt:lpstr>
      <vt:lpstr>scarce</vt:lpstr>
      <vt:lpstr>What Makes Something Useful as Money? (pt. 2)</vt:lpstr>
      <vt:lpstr>Working for the Money Lab</vt:lpstr>
      <vt:lpstr>Working for the Money Lab (pt. 2)</vt:lpstr>
      <vt:lpstr>Rai stones</vt:lpstr>
      <vt:lpstr>Cocoa beans</vt:lpstr>
      <vt:lpstr>Cowrie shells</vt:lpstr>
      <vt:lpstr>Cattle</vt:lpstr>
      <vt:lpstr>Nails</vt:lpstr>
      <vt:lpstr>Paper and coins</vt:lpstr>
      <vt:lpstr>Which type of money should Newland use?</vt:lpstr>
      <vt:lpstr>Time to Review (pt. 1)</vt:lpstr>
      <vt:lpstr>Time to Review (pt. 2)</vt:lpstr>
      <vt:lpstr>Time to Review (pt. 3)</vt:lpstr>
      <vt:lpstr>Time to Review (pt. 4)</vt:lpstr>
      <vt:lpstr>Time to Review (pt. 5)</vt:lpstr>
      <vt:lpstr>Time to Review (pt. 6)</vt:lpstr>
      <vt:lpstr>Time to Review (pt. 7)</vt:lpstr>
      <vt:lpstr>Are bottle caps useful as money in Cameroon?</vt:lpstr>
      <vt:lpstr>The Characteristics of Money    What makes something useful as money?  Lesson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Tucker, Cameron R</cp:lastModifiedBy>
  <cp:revision>22</cp:revision>
  <dcterms:created xsi:type="dcterms:W3CDTF">2019-08-27T14:59:33Z</dcterms:created>
  <dcterms:modified xsi:type="dcterms:W3CDTF">2026-05-20T18:37:07Z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0x0101006D523E7D315B7547931FA5FF60C4B2C4</vt:lpwstr>
  </property>
  <property fmtid="{D5CDD505-2E9C-101B-9397-08002B2CF9AE}" pid="3" name="_dlc_DocIdItemGuid">
    <vt:lpwstr>8aa302eb-059b-4840-89b0-4ff18f407261</vt:lpwstr>
  </property>
  <property fmtid="{D5CDD505-2E9C-101B-9397-08002B2CF9AE}" pid="4" name="Tags">
    <vt:lpwstr/>
  </property>
  <property fmtid="{D5CDD505-2E9C-101B-9397-08002B2CF9AE}" pid="5" name="TitusGUID">
    <vt:lpwstr>c3ceed15-b1cd-4a42-89d8-724a16976a9e</vt:lpwstr>
  </property>
  <property fmtid="{D5CDD505-2E9C-101B-9397-08002B2CF9AE}" pid="6" name="MSIP_Label_65269c60-0483-4c57-9e8c-3779d6900235_Enabled">
    <vt:lpwstr>true</vt:lpwstr>
  </property>
  <property fmtid="{D5CDD505-2E9C-101B-9397-08002B2CF9AE}" pid="7" name="MSIP_Label_65269c60-0483-4c57-9e8c-3779d6900235_SetDate">
    <vt:lpwstr>2022-05-02T19:28:35Z</vt:lpwstr>
  </property>
  <property fmtid="{D5CDD505-2E9C-101B-9397-08002B2CF9AE}" pid="8" name="MSIP_Label_65269c60-0483-4c57-9e8c-3779d6900235_Method">
    <vt:lpwstr>Privileged</vt:lpwstr>
  </property>
  <property fmtid="{D5CDD505-2E9C-101B-9397-08002B2CF9AE}" pid="9" name="MSIP_Label_65269c60-0483-4c57-9e8c-3779d6900235_Name">
    <vt:lpwstr>65269c60-0483-4c57-9e8c-3779d6900235</vt:lpwstr>
  </property>
  <property fmtid="{D5CDD505-2E9C-101B-9397-08002B2CF9AE}" pid="10" name="MSIP_Label_65269c60-0483-4c57-9e8c-3779d6900235_SiteId">
    <vt:lpwstr>b397c653-5b19-463f-b9fc-af658ded9128</vt:lpwstr>
  </property>
  <property fmtid="{D5CDD505-2E9C-101B-9397-08002B2CF9AE}" pid="11" name="MSIP_Label_65269c60-0483-4c57-9e8c-3779d6900235_ActionId">
    <vt:lpwstr>346f8ff7-618b-4038-9cb8-91489eef4f07</vt:lpwstr>
  </property>
  <property fmtid="{D5CDD505-2E9C-101B-9397-08002B2CF9AE}" pid="12" name="MSIP_Label_65269c60-0483-4c57-9e8c-3779d6900235_ContentBits">
    <vt:lpwstr>0</vt:lpwstr>
  </property>
  <property fmtid="{D5CDD505-2E9C-101B-9397-08002B2CF9AE}" pid="13" name="MediaServiceImageTags">
    <vt:lpwstr/>
  </property>
</Properties>
</file>