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0" r:id="rId5"/>
    <p:sldId id="281" r:id="rId6"/>
    <p:sldId id="282" r:id="rId7"/>
    <p:sldId id="279" r:id="rId8"/>
    <p:sldId id="280" r:id="rId9"/>
    <p:sldId id="278" r:id="rId10"/>
    <p:sldId id="284" r:id="rId11"/>
    <p:sldId id="285" r:id="rId12"/>
    <p:sldId id="277" r:id="rId13"/>
    <p:sldId id="257" r:id="rId14"/>
    <p:sldId id="288" r:id="rId15"/>
    <p:sldId id="289" r:id="rId16"/>
    <p:sldId id="256" r:id="rId1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3D082-D892-48AA-9F1B-AC062D14A94C}" v="1" dt="2025-02-12T14:53:05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5" autoAdjust="0"/>
    <p:restoredTop sz="94673" autoAdjust="0"/>
  </p:normalViewPr>
  <p:slideViewPr>
    <p:cSldViewPr snapToGrid="0" snapToObjects="1">
      <p:cViewPr varScale="1">
        <p:scale>
          <a:sx n="105" d="100"/>
          <a:sy n="105" d="100"/>
        </p:scale>
        <p:origin x="12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B3F49-1DBE-F0C6-99B0-6836D07B7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126459-26AF-7C4E-7CC9-7DCA44B78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8E123-4B87-9D46-B556-334BB4E2D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FBCF869-826E-6EA7-D707-9F1B250F8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30FA7-BAAF-6444-8183-50A1C2450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9C76B-78DA-CBCC-56DE-F1A9E6C80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8000" dirty="0"/>
              <a:t>PACED Pretzels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A383B-F8EF-B679-4FC9-5354F2FF9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Slides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0A75C-580C-AFA3-76BD-FA407452BC22}"/>
              </a:ext>
            </a:extLst>
          </p:cNvPr>
          <p:cNvSpPr txBox="1"/>
          <p:nvPr/>
        </p:nvSpPr>
        <p:spPr>
          <a:xfrm>
            <a:off x="3255552" y="3335867"/>
            <a:ext cx="3240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Ox-Cart Man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3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ED3236-3868-E9B0-3A20-077784E2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Goods and Services Market</a:t>
            </a:r>
          </a:p>
        </p:txBody>
      </p:sp>
      <p:grpSp>
        <p:nvGrpSpPr>
          <p:cNvPr id="4" name="Group 3" descr="A diagram of the goods and services market with arrows indicating the flow of money and goods and services between people and businesses">
            <a:extLst>
              <a:ext uri="{FF2B5EF4-FFF2-40B4-BE49-F238E27FC236}">
                <a16:creationId xmlns:a16="http://schemas.microsoft.com/office/drawing/2014/main" id="{4B8220A4-D887-D8DF-4722-48FADF3086BE}"/>
              </a:ext>
            </a:extLst>
          </p:cNvPr>
          <p:cNvGrpSpPr>
            <a:grpSpLocks/>
          </p:cNvGrpSpPr>
          <p:nvPr/>
        </p:nvGrpSpPr>
        <p:grpSpPr>
          <a:xfrm>
            <a:off x="2322576" y="2165755"/>
            <a:ext cx="6181343" cy="3982998"/>
            <a:chOff x="0" y="0"/>
            <a:chExt cx="6360160" cy="5124450"/>
          </a:xfrm>
        </p:grpSpPr>
        <p:pic>
          <p:nvPicPr>
            <p:cNvPr id="7" name="Image 33">
              <a:extLst>
                <a:ext uri="{FF2B5EF4-FFF2-40B4-BE49-F238E27FC236}">
                  <a16:creationId xmlns:a16="http://schemas.microsoft.com/office/drawing/2014/main" id="{57D78EF1-499A-A488-1B64-D9A7D7D4843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96" y="0"/>
              <a:ext cx="6333566" cy="3532734"/>
            </a:xfrm>
            <a:prstGeom prst="rect">
              <a:avLst/>
            </a:prstGeom>
          </p:spPr>
        </p:pic>
        <p:pic>
          <p:nvPicPr>
            <p:cNvPr id="8" name="Image 34">
              <a:extLst>
                <a:ext uri="{FF2B5EF4-FFF2-40B4-BE49-F238E27FC236}">
                  <a16:creationId xmlns:a16="http://schemas.microsoft.com/office/drawing/2014/main" id="{9CCF3FE5-1843-3F4A-1E2F-8D9C081E87C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14596"/>
              <a:ext cx="2011680" cy="1609344"/>
            </a:xfrm>
            <a:prstGeom prst="rect">
              <a:avLst/>
            </a:prstGeom>
          </p:spPr>
        </p:pic>
      </p:grpSp>
      <p:pic>
        <p:nvPicPr>
          <p:cNvPr id="10" name="Image 31" descr="Storefronts of businesses">
            <a:extLst>
              <a:ext uri="{FF2B5EF4-FFF2-40B4-BE49-F238E27FC236}">
                <a16:creationId xmlns:a16="http://schemas.microsoft.com/office/drawing/2014/main" id="{96886829-6F14-5BE9-6849-A53F2A3AC8E5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7418" y="4897430"/>
            <a:ext cx="2197100" cy="13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F1155-D13B-BB0C-A675-B7F7C51D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E1CA1-244B-4A75-8870-DB34A1D6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Goods and Services Market (cont.)</a:t>
            </a:r>
          </a:p>
        </p:txBody>
      </p:sp>
      <p:grpSp>
        <p:nvGrpSpPr>
          <p:cNvPr id="4" name="Group 3" descr="A diagram of the flow of money, goods, and services between people and businesses">
            <a:extLst>
              <a:ext uri="{FF2B5EF4-FFF2-40B4-BE49-F238E27FC236}">
                <a16:creationId xmlns:a16="http://schemas.microsoft.com/office/drawing/2014/main" id="{A08AEC77-A94A-B3A6-1CDD-4DD1D9A761F2}"/>
              </a:ext>
            </a:extLst>
          </p:cNvPr>
          <p:cNvGrpSpPr>
            <a:grpSpLocks/>
          </p:cNvGrpSpPr>
          <p:nvPr/>
        </p:nvGrpSpPr>
        <p:grpSpPr>
          <a:xfrm>
            <a:off x="3017520" y="1583055"/>
            <a:ext cx="5592576" cy="2289639"/>
            <a:chOff x="-267265" y="0"/>
            <a:chExt cx="6626827" cy="4857661"/>
          </a:xfrm>
        </p:grpSpPr>
        <p:pic>
          <p:nvPicPr>
            <p:cNvPr id="7" name="Image 33">
              <a:extLst>
                <a:ext uri="{FF2B5EF4-FFF2-40B4-BE49-F238E27FC236}">
                  <a16:creationId xmlns:a16="http://schemas.microsoft.com/office/drawing/2014/main" id="{9FC57971-3100-022A-7126-7DB57F9AD18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96" y="0"/>
              <a:ext cx="6333566" cy="3532734"/>
            </a:xfrm>
            <a:prstGeom prst="rect">
              <a:avLst/>
            </a:prstGeom>
          </p:spPr>
        </p:pic>
        <p:pic>
          <p:nvPicPr>
            <p:cNvPr id="8" name="Image 34">
              <a:extLst>
                <a:ext uri="{FF2B5EF4-FFF2-40B4-BE49-F238E27FC236}">
                  <a16:creationId xmlns:a16="http://schemas.microsoft.com/office/drawing/2014/main" id="{275D68A1-D85B-DB39-1B50-E47E42CC1E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67265" y="3570231"/>
              <a:ext cx="1080233" cy="1287430"/>
            </a:xfrm>
            <a:prstGeom prst="rect">
              <a:avLst/>
            </a:prstGeom>
          </p:spPr>
        </p:pic>
      </p:grpSp>
      <p:pic>
        <p:nvPicPr>
          <p:cNvPr id="10" name="Image 31" descr="Storefronts of businesses">
            <a:extLst>
              <a:ext uri="{FF2B5EF4-FFF2-40B4-BE49-F238E27FC236}">
                <a16:creationId xmlns:a16="http://schemas.microsoft.com/office/drawing/2014/main" id="{B7082BF6-E952-062A-5FD1-923DA59A0886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0920" y="3265869"/>
            <a:ext cx="1481328" cy="748347"/>
          </a:xfrm>
          <a:prstGeom prst="rect">
            <a:avLst/>
          </a:prstGeom>
        </p:spPr>
      </p:pic>
      <p:pic>
        <p:nvPicPr>
          <p:cNvPr id="3" name="Image 29" descr="Arrows indicating the flow of resources and income bewteen businesses and people. ">
            <a:extLst>
              <a:ext uri="{FF2B5EF4-FFF2-40B4-BE49-F238E27FC236}">
                <a16:creationId xmlns:a16="http://schemas.microsoft.com/office/drawing/2014/main" id="{4B69DE8C-FFC2-C517-D884-6E209766AAA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7520" y="4114800"/>
            <a:ext cx="5593080" cy="19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7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2A2B-BC89-C610-258A-C9AAFCC1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17456-B4A0-F45C-6031-BA575B9A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are consumers?</a:t>
            </a:r>
          </a:p>
          <a:p>
            <a:r>
              <a:rPr lang="en-US" dirty="0"/>
              <a:t>Who sells goods and services?</a:t>
            </a:r>
          </a:p>
          <a:p>
            <a:r>
              <a:rPr lang="en-US" dirty="0"/>
              <a:t>How do consumers and businesses interact in markets?</a:t>
            </a:r>
          </a:p>
          <a:p>
            <a:r>
              <a:rPr lang="en-US" dirty="0"/>
              <a:t>In which market do people and businesses exchange goods and services and payments (money)?</a:t>
            </a:r>
          </a:p>
          <a:p>
            <a:r>
              <a:rPr lang="en-US" dirty="0"/>
              <a:t>Who sells resources to businesses?</a:t>
            </a:r>
          </a:p>
          <a:p>
            <a:r>
              <a:rPr lang="en-US" dirty="0"/>
              <a:t>What do people receive in exchange for the resources they sell?</a:t>
            </a:r>
          </a:p>
          <a:p>
            <a:r>
              <a:rPr lang="en-US" dirty="0"/>
              <a:t>Where do people and businesses exchange resources and income?</a:t>
            </a:r>
          </a:p>
          <a:p>
            <a:r>
              <a:rPr lang="en-US" dirty="0"/>
              <a:t>What do we call the picture or diagram that shows how businesses and people exchange goods, services, resources, income, and payments?</a:t>
            </a:r>
          </a:p>
        </p:txBody>
      </p:sp>
    </p:spTree>
    <p:extLst>
      <p:ext uri="{BB962C8B-B14F-4D97-AF65-F5344CB8AC3E}">
        <p14:creationId xmlns:p14="http://schemas.microsoft.com/office/powerpoint/2010/main" val="273628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479817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Ox-Cart Man Lesson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F817-3ED6-777C-FA00-23E63094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161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Vocabulary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A51FE4-B76E-5BCE-64BF-DB1630830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955968"/>
              </p:ext>
            </p:extLst>
          </p:nvPr>
        </p:nvGraphicFramePr>
        <p:xfrm>
          <a:off x="838203" y="1010986"/>
          <a:ext cx="10515597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589029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471833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6136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Definition/Examples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7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Natural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occur naturally in or on the earth.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Trees, Land, Water, Sunlight, Oil, Sheep, Cows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0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Capital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people make and use over and over to make other things.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Tools, Buildings, Machines, Desks, Computers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3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Human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who work to produce goods and services.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Bus driver, Mechanic, Store Clerk, Teacher, Lawyer, Hair Stylist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3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07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1D6A-A92B-D310-2D75-E76131F8E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B33C-D24E-4933-B052-F3DD4D21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534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Vocabulary 1 (cont.)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E98E3C-A498-F94D-1584-CE24D2F10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99266"/>
              </p:ext>
            </p:extLst>
          </p:nvPr>
        </p:nvGraphicFramePr>
        <p:xfrm>
          <a:off x="838197" y="1419559"/>
          <a:ext cx="10515597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589029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471833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6136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Definition/Examples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7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Objects that satisfy people’s wants.</a:t>
                      </a:r>
                    </a:p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Examples: Pencils, Crayons, Books, Food, Candy, Couch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905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 that satisfy people’s wants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House cleaning, Medical care, Bus ride, Food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3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6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F4FF-6D5F-BF9B-74AB-49E26DDB8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Mittens</a:t>
            </a:r>
          </a:p>
        </p:txBody>
      </p:sp>
      <p:pic>
        <p:nvPicPr>
          <p:cNvPr id="4" name="Image 24" descr="Red mittens">
            <a:extLst>
              <a:ext uri="{FF2B5EF4-FFF2-40B4-BE49-F238E27FC236}">
                <a16:creationId xmlns:a16="http://schemas.microsoft.com/office/drawing/2014/main" id="{23C91F53-3AEF-687D-CD20-FDF539F8B2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8100" y="2023269"/>
            <a:ext cx="449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7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F037-ADDD-698F-5C8D-D9B9835E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Boy with Cold Hands</a:t>
            </a:r>
          </a:p>
        </p:txBody>
      </p:sp>
      <p:pic>
        <p:nvPicPr>
          <p:cNvPr id="4" name="Image 25" descr="A man with cold hands wearing a red hat">
            <a:extLst>
              <a:ext uri="{FF2B5EF4-FFF2-40B4-BE49-F238E27FC236}">
                <a16:creationId xmlns:a16="http://schemas.microsoft.com/office/drawing/2014/main" id="{DBE0AA15-59E3-4BCD-A851-57AD1F74EA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3439" y="1676400"/>
            <a:ext cx="25451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BA57-E531-92F8-570D-4BE80137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Boy with Mittens</a:t>
            </a:r>
          </a:p>
        </p:txBody>
      </p:sp>
      <p:pic>
        <p:nvPicPr>
          <p:cNvPr id="4" name="Image 26" descr="A man wearing a red hat and red mittens next to a snowman">
            <a:extLst>
              <a:ext uri="{FF2B5EF4-FFF2-40B4-BE49-F238E27FC236}">
                <a16:creationId xmlns:a16="http://schemas.microsoft.com/office/drawing/2014/main" id="{A04C5137-5305-AF39-BB1E-7C83225562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7214" y="1810618"/>
            <a:ext cx="4497572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D5F1-6AC2-CF85-D842-78E7E605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" y="268835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Vocabulary 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9AE641-C005-BF93-F68D-85C3FF9FF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87475"/>
              </p:ext>
            </p:extLst>
          </p:nvPr>
        </p:nvGraphicFramePr>
        <p:xfrm>
          <a:off x="522732" y="877899"/>
          <a:ext cx="1114653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512">
                  <a:extLst>
                    <a:ext uri="{9D8B030D-6E8A-4147-A177-3AD203B41FA5}">
                      <a16:colId xmlns:a16="http://schemas.microsoft.com/office/drawing/2014/main" val="2150806501"/>
                    </a:ext>
                  </a:extLst>
                </a:gridCol>
                <a:gridCol w="3715512">
                  <a:extLst>
                    <a:ext uri="{9D8B030D-6E8A-4147-A177-3AD203B41FA5}">
                      <a16:colId xmlns:a16="http://schemas.microsoft.com/office/drawing/2014/main" val="1979925732"/>
                    </a:ext>
                  </a:extLst>
                </a:gridCol>
                <a:gridCol w="3715512">
                  <a:extLst>
                    <a:ext uri="{9D8B030D-6E8A-4147-A177-3AD203B41FA5}">
                      <a16:colId xmlns:a16="http://schemas.microsoft.com/office/drawing/2014/main" val="1399906301"/>
                    </a:ext>
                  </a:extLst>
                </a:gridCol>
              </a:tblGrid>
              <a:tr h="364744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Definition/Examples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1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Circular Flow of the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picture that shows how people exchange goods, services, and resources in markets.  It includes a market for businesses to buy resources  and a market for people to buy goods and services.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66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buyers and sellers come together to exchange goods, services, and resources.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Supermarket, shoe store, toy store, online 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9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Consumers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who buy and use goods and services.</a:t>
                      </a:r>
                    </a:p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Students, family members, neighbors, 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many others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48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23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57738-9949-AFBC-808A-275A80959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7A3C-54F7-B730-3D6C-D15948BE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827"/>
            <a:ext cx="10515600" cy="606825"/>
          </a:xfrm>
        </p:spPr>
        <p:txBody>
          <a:bodyPr>
            <a:normAutofit fontScale="90000"/>
          </a:bodyPr>
          <a:lstStyle/>
          <a:p>
            <a:r>
              <a:rPr lang="en-US" dirty="0"/>
              <a:t>Vocabulary 2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B3206F-95FC-F1F3-A47D-5F3B94551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2770"/>
              </p:ext>
            </p:extLst>
          </p:nvPr>
        </p:nvGraphicFramePr>
        <p:xfrm>
          <a:off x="838203" y="962359"/>
          <a:ext cx="1051559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15080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7992573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99906301"/>
                    </a:ext>
                  </a:extLst>
                </a:gridCol>
              </a:tblGrid>
              <a:tr h="364744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Definition/Examples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1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Organizations that produces goods and services and sells them to consumers.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McDonalds, Target, Pizza Hut, Car Dealer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66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Something most people accept as payment for things.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U.S. Dollars and coins in the U.S; Pesos in Mexico, Euros in the European 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9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Payment people receive for the resources they sell.</a:t>
                      </a:r>
                    </a:p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Examples: Teachers, doctors, and other workers earn income.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6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15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044F-E5D9-9979-C138-D295B2BE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Market</a:t>
            </a:r>
          </a:p>
        </p:txBody>
      </p:sp>
      <p:grpSp>
        <p:nvGrpSpPr>
          <p:cNvPr id="4" name="Group 3" descr="A diagram of a resource market with arrows indicating the flow of resources and money between people and businesses">
            <a:extLst>
              <a:ext uri="{FF2B5EF4-FFF2-40B4-BE49-F238E27FC236}">
                <a16:creationId xmlns:a16="http://schemas.microsoft.com/office/drawing/2014/main" id="{5403BAC1-CCF0-BF73-1CB9-7FF43DFACD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/>
          </p:cNvGrpSpPr>
          <p:nvPr/>
        </p:nvGrpSpPr>
        <p:grpSpPr>
          <a:xfrm>
            <a:off x="2760040" y="1653032"/>
            <a:ext cx="6671919" cy="4521054"/>
            <a:chOff x="0" y="0"/>
            <a:chExt cx="6671919" cy="4521054"/>
          </a:xfrm>
        </p:grpSpPr>
        <p:pic>
          <p:nvPicPr>
            <p:cNvPr id="5" name="Image 29">
              <a:extLst>
                <a:ext uri="{FF2B5EF4-FFF2-40B4-BE49-F238E27FC236}">
                  <a16:creationId xmlns:a16="http://schemas.microsoft.com/office/drawing/2014/main" id="{0DA2A086-0AF4-ECE5-4BC1-B22C9149B7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39152"/>
              <a:ext cx="6292809" cy="3181902"/>
            </a:xfrm>
            <a:prstGeom prst="rect">
              <a:avLst/>
            </a:prstGeom>
          </p:spPr>
        </p:pic>
        <p:pic>
          <p:nvPicPr>
            <p:cNvPr id="6" name="Image 30">
              <a:extLst>
                <a:ext uri="{FF2B5EF4-FFF2-40B4-BE49-F238E27FC236}">
                  <a16:creationId xmlns:a16="http://schemas.microsoft.com/office/drawing/2014/main" id="{2B524AC1-0204-0970-35DB-30AB9B80FD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7360" y="0"/>
              <a:ext cx="2194559" cy="1306063"/>
            </a:xfrm>
            <a:prstGeom prst="rect">
              <a:avLst/>
            </a:prstGeom>
          </p:spPr>
        </p:pic>
      </p:grpSp>
      <p:pic>
        <p:nvPicPr>
          <p:cNvPr id="7" name="Image 27" descr="A group of people">
            <a:extLst>
              <a:ext uri="{FF2B5EF4-FFF2-40B4-BE49-F238E27FC236}">
                <a16:creationId xmlns:a16="http://schemas.microsoft.com/office/drawing/2014/main" id="{E1B28381-E59C-1C6E-236B-93FCBAADBC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66848" y="1650240"/>
            <a:ext cx="2020062" cy="13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4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HNVKUVHTHR6Q-1297957993-12146</_dlc_DocId>
    <_dlc_DocIdUrl xmlns="b7db504c-0fbc-451d-87a5-be053ab2b035">
      <Url>https://frbprod1.sharepoint.com/sites/8H-SEAALs/ResearchPMO/econlowdown2/_layouts/15/DocIdRedir.aspx?ID=HNVKUVHTHR6Q-1297957993-12146</Url>
      <Description>HNVKUVHTHR6Q-1297957993-12146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4325448-A644-4878-A2B4-0CAFD11C5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BCA3E-38FE-43DF-96E9-D5245E0ADC00}"/>
</file>

<file path=customXml/itemProps3.xml><?xml version="1.0" encoding="utf-8"?>
<ds:datastoreItem xmlns:ds="http://schemas.openxmlformats.org/officeDocument/2006/customXml" ds:itemID="{F8B24D76-CBC5-468A-B22B-20C5041DF8AF}">
  <ds:schemaRefs>
    <ds:schemaRef ds:uri="169648a2-4016-4297-a2ed-f21706a50546"/>
    <ds:schemaRef ds:uri="http://schemas.microsoft.com/office/2006/documentManagement/types"/>
    <ds:schemaRef ds:uri="http://www.w3.org/XML/1998/namespace"/>
    <ds:schemaRef ds:uri="http://purl.org/dc/elements/1.1/"/>
    <ds:schemaRef ds:uri="0a84864a-d371-4a71-bde3-948e3e19dc8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9205CA5-05FC-4362-A38E-56BC811FC2C7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450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Office Theme</vt:lpstr>
      <vt:lpstr>PACED Pretzels</vt:lpstr>
      <vt:lpstr>Vocabulary 1</vt:lpstr>
      <vt:lpstr>Vocabulary 1 (cont.)</vt:lpstr>
      <vt:lpstr>Mittens</vt:lpstr>
      <vt:lpstr>Boy with Cold Hands</vt:lpstr>
      <vt:lpstr>Boy with Mittens</vt:lpstr>
      <vt:lpstr>Vocabulary 2</vt:lpstr>
      <vt:lpstr>Vocabulary 2 (cont.)</vt:lpstr>
      <vt:lpstr>Resource Market</vt:lpstr>
      <vt:lpstr>Goods and Services Market</vt:lpstr>
      <vt:lpstr>Goods and Services Market (cont.)</vt:lpstr>
      <vt:lpstr>Closure</vt:lpstr>
      <vt:lpstr>Ox-Cart Man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40</cp:revision>
  <cp:lastPrinted>2022-06-07T19:00:50Z</cp:lastPrinted>
  <dcterms:created xsi:type="dcterms:W3CDTF">2019-08-27T14:59:33Z</dcterms:created>
  <dcterms:modified xsi:type="dcterms:W3CDTF">2026-05-20T17:21:59Z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5ed4af79-c422-4f28-8c50-f5826772f475</vt:lpwstr>
  </property>
  <property fmtid="{D5CDD505-2E9C-101B-9397-08002B2CF9AE}" pid="3" name="ContentTypeId">
    <vt:lpwstr>0x0101006D523E7D315B7547931FA5FF60C4B2C4</vt:lpwstr>
  </property>
  <property fmtid="{D5CDD505-2E9C-101B-9397-08002B2CF9AE}" pid="4" name="MSIP_Label_65269c60-0483-4c57-9e8c-3779d6900235_Enabled">
    <vt:lpwstr>true</vt:lpwstr>
  </property>
  <property fmtid="{D5CDD505-2E9C-101B-9397-08002B2CF9AE}" pid="5" name="MSIP_Label_65269c60-0483-4c57-9e8c-3779d6900235_SetDate">
    <vt:lpwstr>2022-06-02T17:04:27Z</vt:lpwstr>
  </property>
  <property fmtid="{D5CDD505-2E9C-101B-9397-08002B2CF9AE}" pid="6" name="MSIP_Label_65269c60-0483-4c57-9e8c-3779d6900235_Method">
    <vt:lpwstr>Privileged</vt:lpwstr>
  </property>
  <property fmtid="{D5CDD505-2E9C-101B-9397-08002B2CF9AE}" pid="7" name="MSIP_Label_65269c60-0483-4c57-9e8c-3779d6900235_Name">
    <vt:lpwstr>65269c60-0483-4c57-9e8c-3779d6900235</vt:lpwstr>
  </property>
  <property fmtid="{D5CDD505-2E9C-101B-9397-08002B2CF9AE}" pid="8" name="MSIP_Label_65269c60-0483-4c57-9e8c-3779d6900235_SiteId">
    <vt:lpwstr>b397c653-5b19-463f-b9fc-af658ded9128</vt:lpwstr>
  </property>
  <property fmtid="{D5CDD505-2E9C-101B-9397-08002B2CF9AE}" pid="9" name="MSIP_Label_65269c60-0483-4c57-9e8c-3779d6900235_ActionId">
    <vt:lpwstr>d7a5eadb-64bb-4d72-bd91-a2e45f40e19f</vt:lpwstr>
  </property>
  <property fmtid="{D5CDD505-2E9C-101B-9397-08002B2CF9AE}" pid="10" name="MSIP_Label_65269c60-0483-4c57-9e8c-3779d6900235_ContentBits">
    <vt:lpwstr>0</vt:lpwstr>
  </property>
  <property fmtid="{D5CDD505-2E9C-101B-9397-08002B2CF9AE}" pid="11" name="MediaServiceImageTags">
    <vt:lpwstr/>
  </property>
  <property fmtid="{D5CDD505-2E9C-101B-9397-08002B2CF9AE}" pid="12" name="_dlc_DocIdItemGuid">
    <vt:lpwstr>a2d693fb-373c-4f45-afd4-26446594b53c</vt:lpwstr>
  </property>
</Properties>
</file>