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6" r:id="rId6"/>
    <p:sldId id="277" r:id="rId7"/>
    <p:sldId id="278" r:id="rId8"/>
    <p:sldId id="282" r:id="rId9"/>
    <p:sldId id="283" r:id="rId10"/>
    <p:sldId id="284" r:id="rId11"/>
    <p:sldId id="279" r:id="rId12"/>
    <p:sldId id="285" r:id="rId13"/>
    <p:sldId id="286" r:id="rId14"/>
    <p:sldId id="287" r:id="rId15"/>
    <p:sldId id="288" r:id="rId16"/>
    <p:sldId id="289" r:id="rId17"/>
    <p:sldId id="290" r:id="rId1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D4788-D2A1-E319-AB67-9343C00E8265}" v="4" dt="2025-03-20T14:04:04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 snapToObjects="1">
      <p:cViewPr varScale="1">
        <p:scale>
          <a:sx n="78" d="100"/>
          <a:sy n="78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-38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zman, Gloria" userId="S::gloria.guzman@atl.frb.org::b832e5b1-3c9d-41ee-8d48-f73d505c9091" providerId="AD" clId="Web-{E4BD4788-D2A1-E319-AB67-9343C00E8265}"/>
    <pc:docChg chg="modSld">
      <pc:chgData name="Guzman, Gloria" userId="S::gloria.guzman@atl.frb.org::b832e5b1-3c9d-41ee-8d48-f73d505c9091" providerId="AD" clId="Web-{E4BD4788-D2A1-E319-AB67-9343C00E8265}" dt="2025-03-20T14:04:04.218" v="3"/>
      <pc:docMkLst>
        <pc:docMk/>
      </pc:docMkLst>
      <pc:sldChg chg="modSp">
        <pc:chgData name="Guzman, Gloria" userId="S::gloria.guzman@atl.frb.org::b832e5b1-3c9d-41ee-8d48-f73d505c9091" providerId="AD" clId="Web-{E4BD4788-D2A1-E319-AB67-9343C00E8265}" dt="2025-03-20T14:04:04.218" v="3"/>
        <pc:sldMkLst>
          <pc:docMk/>
          <pc:sldMk cId="3637275409" sldId="277"/>
        </pc:sldMkLst>
        <pc:graphicFrameChg chg="mod modGraphic">
          <ac:chgData name="Guzman, Gloria" userId="S::gloria.guzman@atl.frb.org::b832e5b1-3c9d-41ee-8d48-f73d505c9091" providerId="AD" clId="Web-{E4BD4788-D2A1-E319-AB67-9343C00E8265}" dt="2025-03-20T14:04:04.218" v="3"/>
          <ac:graphicFrameMkLst>
            <pc:docMk/>
            <pc:sldMk cId="3637275409" sldId="277"/>
            <ac:graphicFrameMk id="3" creationId="{363517FB-2874-6498-E7CD-AD2F3C8F283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6326604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How Many Beverages Will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Consumers Buy?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A751-FF47-CF19-BBF8-E6DFF5C9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6770F-799F-F57D-A2C5-EBF3A9415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price of milk increases from $3 a gallon to $6 a gallon, will the quantity of milk people buy increase or decrease?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price of a box of 24 crayons decreases from $2.50 to $1.75 a box, will the quantity of crayons consumers buy increase or decrease?</a:t>
            </a:r>
          </a:p>
        </p:txBody>
      </p:sp>
    </p:spTree>
    <p:extLst>
      <p:ext uri="{BB962C8B-B14F-4D97-AF65-F5344CB8AC3E}">
        <p14:creationId xmlns:p14="http://schemas.microsoft.com/office/powerpoint/2010/main" val="135151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C405-CA25-EC6A-F854-838E8DAE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6E5D-46AA-C2D6-D919-A5B17729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price of a 16-ounce bottle of water increases from $1.29 a bottle to $3.30 a bottle, will the quantity of bottles of water people buy increase or decrease?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price of popcorn at the movies decreases from $4.50 for a small bag to $1.25 for a small bag, will the quantity of popcorn people buy increase or decrease.</a:t>
            </a:r>
          </a:p>
        </p:txBody>
      </p:sp>
    </p:spTree>
    <p:extLst>
      <p:ext uri="{BB962C8B-B14F-4D97-AF65-F5344CB8AC3E}">
        <p14:creationId xmlns:p14="http://schemas.microsoft.com/office/powerpoint/2010/main" val="162894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0D8D-3DB1-9C43-80F7-62A76360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C8BC-CB5C-7C17-F53A-672C2528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are consumers?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price?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law of demand?</a:t>
            </a:r>
          </a:p>
        </p:txBody>
      </p:sp>
    </p:spTree>
    <p:extLst>
      <p:ext uri="{BB962C8B-B14F-4D97-AF65-F5344CB8AC3E}">
        <p14:creationId xmlns:p14="http://schemas.microsoft.com/office/powerpoint/2010/main" val="328447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2CD2-EDC2-1E84-2A8A-1896D746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 (pt.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6B49-07AD-CA62-BB5C-43C1288B2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Why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do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people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buy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more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at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lower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prices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less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at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higher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prices?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That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is,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why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is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law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of demand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true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for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most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products?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3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2E67C-B86D-E07D-0AFF-B731FEAE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3AF2E5-A765-0A75-8CBC-757E1D8F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93531-F0C4-115D-59CB-5A7223E5B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C43490C-6C47-87B8-A2C0-556BAD7AF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45FD7-BA00-984E-0677-21AE6DA9F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7A0D22-72D2-40BD-EDF6-8C693CD354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6326604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How Many Beverages Will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Consumers Buy? Lesson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66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4278-F41F-9A25-E99B-6F7D33AD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2B81-E08A-1D87-BD34-4DEB3BF0A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onsumers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people who buy goods and services.</a:t>
            </a:r>
          </a:p>
          <a:p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Calibri"/>
                <a:ea typeface="Calibri" panose="020F0502020204030204" pitchFamily="34" charset="0"/>
                <a:cs typeface="Times New Roman"/>
              </a:rPr>
              <a:t>P</a:t>
            </a:r>
            <a:r>
              <a:rPr lang="en-US" sz="28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rice</a:t>
            </a:r>
            <a:r>
              <a:rPr lang="en-US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is the amount</a:t>
            </a:r>
            <a:r>
              <a:rPr lang="en-US" sz="2800" dirty="0">
                <a:latin typeface="Calibri"/>
                <a:ea typeface="Calibri" panose="020F0502020204030204" pitchFamily="34" charset="0"/>
                <a:cs typeface="Times New Roman"/>
              </a:rPr>
              <a:t> consumers</a:t>
            </a:r>
            <a:r>
              <a:rPr lang="en-US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pay to buy a good or service and the amount sellers receive when they sell goods and services.</a:t>
            </a:r>
            <a:r>
              <a:rPr lang="en-US" sz="28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8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0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CBD2-8873-C688-9BA1-7B3EBA8D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Beverages for $1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63517FB-2874-6498-E7CD-AD2F3C8F2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5864"/>
              </p:ext>
            </p:extLst>
          </p:nvPr>
        </p:nvGraphicFramePr>
        <p:xfrm>
          <a:off x="2066544" y="2356104"/>
          <a:ext cx="8574783" cy="1361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527">
                  <a:extLst>
                    <a:ext uri="{9D8B030D-6E8A-4147-A177-3AD203B41FA5}">
                      <a16:colId xmlns:a16="http://schemas.microsoft.com/office/drawing/2014/main" val="2890513019"/>
                    </a:ext>
                  </a:extLst>
                </a:gridCol>
                <a:gridCol w="1721814">
                  <a:extLst>
                    <a:ext uri="{9D8B030D-6E8A-4147-A177-3AD203B41FA5}">
                      <a16:colId xmlns:a16="http://schemas.microsoft.com/office/drawing/2014/main" val="3254472731"/>
                    </a:ext>
                  </a:extLst>
                </a:gridCol>
                <a:gridCol w="1721814">
                  <a:extLst>
                    <a:ext uri="{9D8B030D-6E8A-4147-A177-3AD203B41FA5}">
                      <a16:colId xmlns:a16="http://schemas.microsoft.com/office/drawing/2014/main" val="1688537795"/>
                    </a:ext>
                  </a:extLst>
                </a:gridCol>
                <a:gridCol w="1721814">
                  <a:extLst>
                    <a:ext uri="{9D8B030D-6E8A-4147-A177-3AD203B41FA5}">
                      <a16:colId xmlns:a16="http://schemas.microsoft.com/office/drawing/2014/main" val="2830691338"/>
                    </a:ext>
                  </a:extLst>
                </a:gridCol>
                <a:gridCol w="1721814">
                  <a:extLst>
                    <a:ext uri="{9D8B030D-6E8A-4147-A177-3AD203B41FA5}">
                      <a16:colId xmlns:a16="http://schemas.microsoft.com/office/drawing/2014/main" val="4114835095"/>
                    </a:ext>
                  </a:extLst>
                </a:gridCol>
              </a:tblGrid>
              <a:tr h="4992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Type of Beverage</a:t>
                      </a: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Water</a:t>
                      </a: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Orange Juice</a:t>
                      </a: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Chocolate Milk</a:t>
                      </a: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Apple Juice</a:t>
                      </a:r>
                    </a:p>
                  </a:txBody>
                  <a:tcPr marL="68249" marR="68249" marT="34124" marB="34124"/>
                </a:tc>
                <a:extLst>
                  <a:ext uri="{0D108BD9-81ED-4DB2-BD59-A6C34878D82A}">
                    <a16:rowId xmlns:a16="http://schemas.microsoft.com/office/drawing/2014/main" val="4040414628"/>
                  </a:ext>
                </a:extLst>
              </a:tr>
              <a:tr h="861762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NUMBER STUDENTS WILL BUY</a:t>
                      </a: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endParaRPr lang="en-US" sz="1300">
                        <a:solidFill>
                          <a:schemeClr val="tx1"/>
                        </a:solidFill>
                      </a:endParaRP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68249" marR="68249" marT="34124" marB="34124"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68249" marR="68249" marT="34124" marB="34124"/>
                </a:tc>
                <a:extLst>
                  <a:ext uri="{0D108BD9-81ED-4DB2-BD59-A6C34878D82A}">
                    <a16:rowId xmlns:a16="http://schemas.microsoft.com/office/drawing/2014/main" val="97114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27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D852-217C-FC40-723D-9B38AA66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" y="2403790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Quantity of Beverages Students Are Willing and Able to Buy at Various Prices</a:t>
            </a:r>
            <a:br>
              <a:rPr lang="en-US" dirty="0"/>
            </a:br>
            <a:br>
              <a:rPr lang="en-US" dirty="0"/>
            </a:b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Table: Prices and Quantities of __________________ Students Are Willing and Able to Buy</a:t>
            </a:r>
            <a:b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86D2A7-CD78-F2CC-ED33-C6BB4E24C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98609"/>
              </p:ext>
            </p:extLst>
          </p:nvPr>
        </p:nvGraphicFramePr>
        <p:xfrm>
          <a:off x="1949704" y="366403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861087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87531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6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3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8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8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20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6187-1488-3845-68BB-47D814E4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Questions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50F87-AAE8-B4A1-0C3F-AF8AFC5D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223520" lvl="1" indent="-285750">
              <a:lnSpc>
                <a:spcPct val="108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What would consumers do if a jar of peanut butter that sold for $4.99 now sells for $0.99? </a:t>
            </a:r>
          </a:p>
          <a:p>
            <a:pPr marL="457200" marR="223520" lvl="1" indent="0">
              <a:lnSpc>
                <a:spcPct val="108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685800" algn="l"/>
              </a:tabLst>
            </a:pPr>
            <a:endParaRPr lang="en-US" sz="2800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742950" marR="223520" lvl="1" indent="-285750">
              <a:lnSpc>
                <a:spcPct val="108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If a jar of peanut butter sold for $0.99, would consumers buy more or less peanut butter?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3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6187-1488-3845-68BB-47D814E4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Questions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50F87-AAE8-B4A1-0C3F-AF8AFC5D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313055" lvl="1" indent="-285750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What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would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consumers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do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if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gallon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of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water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that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sold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$1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now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sells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$10?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</a:p>
          <a:p>
            <a:pPr marL="457200" marR="313055" lvl="1" indent="0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685800" algn="l"/>
              </a:tabLst>
            </a:pPr>
            <a:endParaRPr lang="en-US" sz="2800" spc="0" dirty="0">
              <a:effectLst/>
              <a:latin typeface="Arial" panose="020B0604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742950" marR="313055" lvl="1" indent="-285750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If a gallon of water sold for $10, would consumers buy more or less water? </a:t>
            </a:r>
          </a:p>
          <a:p>
            <a:pPr marL="742950" marR="223520" lvl="1" indent="-285750">
              <a:lnSpc>
                <a:spcPct val="108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6187-1488-3845-68BB-47D814E4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Questions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50F87-AAE8-B4A1-0C3F-AF8AFC5D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313055" lvl="1" indent="-285750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What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would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consumers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do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if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scoop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of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ice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cream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that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sold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$1.75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now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sells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$6.50? </a:t>
            </a:r>
          </a:p>
          <a:p>
            <a:pPr marL="457200" marR="313055" lvl="1" indent="0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685800" algn="l"/>
              </a:tabLst>
            </a:pPr>
            <a:endParaRPr lang="en-US" sz="2800" spc="-20" dirty="0">
              <a:solidFill>
                <a:srgbClr val="231F20"/>
              </a:solidFill>
              <a:effectLst/>
              <a:latin typeface="Arial" panose="020B0604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742950" marR="313055" lvl="1" indent="-285750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If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scoop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of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ice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cream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sold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$6.50,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would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consumers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buy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more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or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less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ice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cream?</a:t>
            </a:r>
            <a:r>
              <a:rPr lang="en-US" sz="28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95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8E1B-ECEE-40D9-41B1-4BEC4917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Law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F5DC-0344-FD54-3646-EF7AF09C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most goods that we buy: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 the price of the good increases, the amount of the good people are willing and able to buy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creases. </a:t>
            </a:r>
          </a:p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 the price of the good decreases, the amount of the good people are willing and able to buy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creases.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1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6187-1488-3845-68BB-47D814E4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People Buy More at Lower Prices and Less at Higher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50F87-AAE8-B4A1-0C3F-AF8AFC5D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313055" lvl="1" indent="-285750">
              <a:lnSpc>
                <a:spcPct val="107000"/>
              </a:lnSpc>
              <a:spcBef>
                <a:spcPts val="480"/>
              </a:spcBef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given amount of income (like $4 for beverages) people can’t buy as much when prices go up but can buy more when prices go down. </a:t>
            </a:r>
          </a:p>
          <a:p>
            <a:pPr marL="457200" marR="313055" lvl="1" indent="0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100"/>
              <a:buNone/>
              <a:tabLst>
                <a:tab pos="685800" algn="l"/>
              </a:tabLst>
            </a:pPr>
            <a:endParaRPr lang="en-US" sz="2800" spc="0" dirty="0">
              <a:effectLst/>
              <a:latin typeface="Arial" panose="020B0604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742950" marR="313055" lvl="1" indent="-285750">
              <a:lnSpc>
                <a:spcPct val="107000"/>
              </a:lnSpc>
              <a:spcBef>
                <a:spcPts val="480"/>
              </a:spcBef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price of a good increases, people will buy a less-expensive substitute. Substitutes are goods that we buy instead of or in place of one another. </a:t>
            </a:r>
          </a:p>
          <a:p>
            <a:pPr marL="742950" marR="223520" lvl="1" indent="-285750">
              <a:lnSpc>
                <a:spcPct val="108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Century Gothic" panose="020B0502020202020204" pitchFamily="34" charset="0"/>
              <a:buChar char="•"/>
              <a:tabLst>
                <a:tab pos="6858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8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HNVKUVHTHR6Q-1297957993-12149</_dlc_DocId>
    <_dlc_DocIdUrl xmlns="b7db504c-0fbc-451d-87a5-be053ab2b035">
      <Url>https://frbprod1.sharepoint.com/sites/8H-SEAALs/ResearchPMO/econlowdown2/_layouts/15/DocIdRedir.aspx?ID=HNVKUVHTHR6Q-1297957993-12149</Url>
      <Description>HNVKUVHTHR6Q-1297957993-12149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8B24D76-CBC5-468A-B22B-20C5041DF8AF}">
  <ds:schemaRefs>
    <ds:schemaRef ds:uri="http://www.w3.org/XML/1998/namespace"/>
    <ds:schemaRef ds:uri="169648a2-4016-4297-a2ed-f21706a50546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a84864a-d371-4a71-bde3-948e3e19dc8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5759BC-37FE-428D-8822-5E3F1B60BC00}"/>
</file>

<file path=customXml/itemProps3.xml><?xml version="1.0" encoding="utf-8"?>
<ds:datastoreItem xmlns:ds="http://schemas.openxmlformats.org/officeDocument/2006/customXml" ds:itemID="{34325448-A644-4878-A2B4-0CAFD11C5FD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836590-9332-4953-8876-1AEC7FA2E879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573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Tw Cen MT</vt:lpstr>
      <vt:lpstr>Office Theme</vt:lpstr>
      <vt:lpstr>How Many Beverages Will  Consumers Buy?</vt:lpstr>
      <vt:lpstr>Vocabulary</vt:lpstr>
      <vt:lpstr>Beverages for $1</vt:lpstr>
      <vt:lpstr>Quantity of Beverages Students Are Willing and Able to Buy at Various Prices  Table: Prices and Quantities of __________________ Students Are Willing and Able to Buy   </vt:lpstr>
      <vt:lpstr>Discussion Questions (pt. 1)</vt:lpstr>
      <vt:lpstr>Discussion Questions (pt. 2)</vt:lpstr>
      <vt:lpstr>Discussion Questions (pt. 3)</vt:lpstr>
      <vt:lpstr>The Law of Demand</vt:lpstr>
      <vt:lpstr>Why People Buy More at Lower Prices and Less at Higher Prices</vt:lpstr>
      <vt:lpstr>Closure (pt. 1)</vt:lpstr>
      <vt:lpstr>Closure (pt. 2)</vt:lpstr>
      <vt:lpstr>Closure (pt. 3)</vt:lpstr>
      <vt:lpstr>Closure (pt. 4)</vt:lpstr>
      <vt:lpstr>How Many Beverages Will  Consumers Buy?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41</cp:revision>
  <cp:lastPrinted>2022-06-07T19:00:50Z</cp:lastPrinted>
  <dcterms:created xsi:type="dcterms:W3CDTF">2019-08-27T14:59:33Z</dcterms:created>
  <dcterms:modified xsi:type="dcterms:W3CDTF">2026-05-20T17:50:59Z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5ed4af79-c422-4f28-8c50-f5826772f475</vt:lpwstr>
  </property>
  <property fmtid="{D5CDD505-2E9C-101B-9397-08002B2CF9AE}" pid="3" name="ContentTypeId">
    <vt:lpwstr>0x0101006D523E7D315B7547931FA5FF60C4B2C4</vt:lpwstr>
  </property>
  <property fmtid="{D5CDD505-2E9C-101B-9397-08002B2CF9AE}" pid="4" name="MSIP_Label_65269c60-0483-4c57-9e8c-3779d6900235_Enabled">
    <vt:lpwstr>true</vt:lpwstr>
  </property>
  <property fmtid="{D5CDD505-2E9C-101B-9397-08002B2CF9AE}" pid="5" name="MSIP_Label_65269c60-0483-4c57-9e8c-3779d6900235_SetDate">
    <vt:lpwstr>2022-06-02T17:04:27Z</vt:lpwstr>
  </property>
  <property fmtid="{D5CDD505-2E9C-101B-9397-08002B2CF9AE}" pid="6" name="MSIP_Label_65269c60-0483-4c57-9e8c-3779d6900235_Method">
    <vt:lpwstr>Privileged</vt:lpwstr>
  </property>
  <property fmtid="{D5CDD505-2E9C-101B-9397-08002B2CF9AE}" pid="7" name="MSIP_Label_65269c60-0483-4c57-9e8c-3779d6900235_Name">
    <vt:lpwstr>65269c60-0483-4c57-9e8c-3779d6900235</vt:lpwstr>
  </property>
  <property fmtid="{D5CDD505-2E9C-101B-9397-08002B2CF9AE}" pid="8" name="MSIP_Label_65269c60-0483-4c57-9e8c-3779d6900235_SiteId">
    <vt:lpwstr>b397c653-5b19-463f-b9fc-af658ded9128</vt:lpwstr>
  </property>
  <property fmtid="{D5CDD505-2E9C-101B-9397-08002B2CF9AE}" pid="9" name="MSIP_Label_65269c60-0483-4c57-9e8c-3779d6900235_ActionId">
    <vt:lpwstr>d7a5eadb-64bb-4d72-bd91-a2e45f40e19f</vt:lpwstr>
  </property>
  <property fmtid="{D5CDD505-2E9C-101B-9397-08002B2CF9AE}" pid="10" name="MSIP_Label_65269c60-0483-4c57-9e8c-3779d6900235_ContentBits">
    <vt:lpwstr>0</vt:lpwstr>
  </property>
  <property fmtid="{D5CDD505-2E9C-101B-9397-08002B2CF9AE}" pid="11" name="MediaServiceImageTags">
    <vt:lpwstr/>
  </property>
  <property fmtid="{D5CDD505-2E9C-101B-9397-08002B2CF9AE}" pid="12" name="_dlc_DocIdItemGuid">
    <vt:lpwstr>ed0a74d8-e831-4035-b52f-4e4ef5d9838e</vt:lpwstr>
  </property>
</Properties>
</file>