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312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7E9E0-4E67-4C1F-B248-EDED5A6E2B64}" v="5" dt="2025-05-15T17:22:05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 snapToObjects="1">
      <p:cViewPr varScale="1">
        <p:scale>
          <a:sx n="78" d="100"/>
          <a:sy n="78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essy, Amy" userId="5ab43bdf-e359-41de-bdc5-46bf57bd0557" providerId="ADAL" clId="{24B7E9E0-4E67-4C1F-B248-EDED5A6E2B64}"/>
    <pc:docChg chg="addSld delSld modSld">
      <pc:chgData name="Hennessy, Amy" userId="5ab43bdf-e359-41de-bdc5-46bf57bd0557" providerId="ADAL" clId="{24B7E9E0-4E67-4C1F-B248-EDED5A6E2B64}" dt="2025-05-15T17:22:05.257" v="8"/>
      <pc:docMkLst>
        <pc:docMk/>
      </pc:docMkLst>
      <pc:sldChg chg="add">
        <pc:chgData name="Hennessy, Amy" userId="5ab43bdf-e359-41de-bdc5-46bf57bd0557" providerId="ADAL" clId="{24B7E9E0-4E67-4C1F-B248-EDED5A6E2B64}" dt="2025-05-15T17:22:05.257" v="8"/>
        <pc:sldMkLst>
          <pc:docMk/>
          <pc:sldMk cId="93734705" sldId="256"/>
        </pc:sldMkLst>
      </pc:sldChg>
      <pc:sldChg chg="delSp add del setBg delDesignElem">
        <pc:chgData name="Hennessy, Amy" userId="5ab43bdf-e359-41de-bdc5-46bf57bd0557" providerId="ADAL" clId="{24B7E9E0-4E67-4C1F-B248-EDED5A6E2B64}" dt="2025-05-15T17:20:50.298" v="2" actId="47"/>
        <pc:sldMkLst>
          <pc:docMk/>
          <pc:sldMk cId="2339792708" sldId="256"/>
        </pc:sldMkLst>
        <pc:spChg chg="del">
          <ac:chgData name="Hennessy, Amy" userId="5ab43bdf-e359-41de-bdc5-46bf57bd0557" providerId="ADAL" clId="{24B7E9E0-4E67-4C1F-B248-EDED5A6E2B64}" dt="2025-05-15T17:19:44.786" v="1"/>
          <ac:spMkLst>
            <pc:docMk/>
            <pc:sldMk cId="2339792708" sldId="256"/>
            <ac:spMk id="10" creationId="{19D32F93-50AC-4C46-A5DB-291C60DDB7BD}"/>
          </ac:spMkLst>
        </pc:spChg>
        <pc:spChg chg="del">
          <ac:chgData name="Hennessy, Amy" userId="5ab43bdf-e359-41de-bdc5-46bf57bd0557" providerId="ADAL" clId="{24B7E9E0-4E67-4C1F-B248-EDED5A6E2B64}" dt="2025-05-15T17:19:44.786" v="1"/>
          <ac:spMkLst>
            <pc:docMk/>
            <pc:sldMk cId="2339792708" sldId="256"/>
            <ac:spMk id="12" creationId="{827DC2C4-B485-428A-BF4A-472D2967F47F}"/>
          </ac:spMkLst>
        </pc:spChg>
        <pc:spChg chg="del">
          <ac:chgData name="Hennessy, Amy" userId="5ab43bdf-e359-41de-bdc5-46bf57bd0557" providerId="ADAL" clId="{24B7E9E0-4E67-4C1F-B248-EDED5A6E2B64}" dt="2025-05-15T17:19:44.786" v="1"/>
          <ac:spMkLst>
            <pc:docMk/>
            <pc:sldMk cId="2339792708" sldId="256"/>
            <ac:spMk id="14" creationId="{EE04B5EB-F158-4507-90DD-BD23620C7CC9}"/>
          </ac:spMkLst>
        </pc:spChg>
      </pc:sldChg>
      <pc:sldChg chg="add del">
        <pc:chgData name="Hennessy, Amy" userId="5ab43bdf-e359-41de-bdc5-46bf57bd0557" providerId="ADAL" clId="{24B7E9E0-4E67-4C1F-B248-EDED5A6E2B64}" dt="2025-05-15T17:21:55.484" v="7" actId="47"/>
        <pc:sldMkLst>
          <pc:docMk/>
          <pc:sldMk cId="3073491554" sldId="256"/>
        </pc:sldMkLst>
      </pc:sldChg>
      <pc:sldChg chg="addSp delSp add del setBg delDesignElem">
        <pc:chgData name="Hennessy, Amy" userId="5ab43bdf-e359-41de-bdc5-46bf57bd0557" providerId="ADAL" clId="{24B7E9E0-4E67-4C1F-B248-EDED5A6E2B64}" dt="2025-05-15T17:21:17.213" v="5"/>
        <pc:sldMkLst>
          <pc:docMk/>
          <pc:sldMk cId="3161266121" sldId="256"/>
        </pc:sldMkLst>
        <pc:spChg chg="add del">
          <ac:chgData name="Hennessy, Amy" userId="5ab43bdf-e359-41de-bdc5-46bf57bd0557" providerId="ADAL" clId="{24B7E9E0-4E67-4C1F-B248-EDED5A6E2B64}" dt="2025-05-15T17:21:17.213" v="5"/>
          <ac:spMkLst>
            <pc:docMk/>
            <pc:sldMk cId="3161266121" sldId="256"/>
            <ac:spMk id="10" creationId="{19D32F93-50AC-4C46-A5DB-291C60DDB7BD}"/>
          </ac:spMkLst>
        </pc:spChg>
        <pc:spChg chg="add del">
          <ac:chgData name="Hennessy, Amy" userId="5ab43bdf-e359-41de-bdc5-46bf57bd0557" providerId="ADAL" clId="{24B7E9E0-4E67-4C1F-B248-EDED5A6E2B64}" dt="2025-05-15T17:21:17.213" v="5"/>
          <ac:spMkLst>
            <pc:docMk/>
            <pc:sldMk cId="3161266121" sldId="256"/>
            <ac:spMk id="12" creationId="{827DC2C4-B485-428A-BF4A-472D2967F47F}"/>
          </ac:spMkLst>
        </pc:spChg>
        <pc:spChg chg="add del">
          <ac:chgData name="Hennessy, Amy" userId="5ab43bdf-e359-41de-bdc5-46bf57bd0557" providerId="ADAL" clId="{24B7E9E0-4E67-4C1F-B248-EDED5A6E2B64}" dt="2025-05-15T17:21:17.213" v="5"/>
          <ac:spMkLst>
            <pc:docMk/>
            <pc:sldMk cId="3161266121" sldId="256"/>
            <ac:spMk id="14" creationId="{EE04B5EB-F158-4507-90DD-BD23620C7C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331E-F4C2-42F2-940F-6FE408A01608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A0171-1674-4936-A8CB-C6A9F7B1A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728193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Hometown Bank Makes a Loan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B6D1-FF4C-56EF-8C48-DF033AC1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 Review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95B0-F9F5-41F4-1989-38C319F3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is payment earned for providing resources in the marketplace.</a:t>
            </a:r>
          </a:p>
          <a:p>
            <a:endParaRPr lang="en-US" dirty="0"/>
          </a:p>
          <a:p>
            <a:r>
              <a:rPr lang="en-US" dirty="0"/>
              <a:t>People who work earn wages or salary.  Wages and salaries are income.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2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EEBE-EC1D-B0FD-3C92-481AC2F8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 Review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8942F-9562-8A9B-0C84-35A45F755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who own their own businesses are entrepreneurs.</a:t>
            </a:r>
          </a:p>
          <a:p>
            <a:endParaRPr lang="en-US" dirty="0"/>
          </a:p>
          <a:p>
            <a:r>
              <a:rPr lang="en-US" dirty="0"/>
              <a:t>Entrepreneurs earn income as payment for being entrepreneurs.</a:t>
            </a:r>
          </a:p>
          <a:p>
            <a:endParaRPr lang="en-US" dirty="0"/>
          </a:p>
          <a:p>
            <a:r>
              <a:rPr lang="en-US" dirty="0"/>
              <a:t>The payment they earn is called profit.</a:t>
            </a:r>
          </a:p>
          <a:p>
            <a:endParaRPr lang="en-US" dirty="0"/>
          </a:p>
          <a:p>
            <a:r>
              <a:rPr lang="en-US" dirty="0"/>
              <a:t>Profit is the money left over after the entrepreneur pays all the costs of running the business. </a:t>
            </a:r>
          </a:p>
        </p:txBody>
      </p:sp>
    </p:spTree>
    <p:extLst>
      <p:ext uri="{BB962C8B-B14F-4D97-AF65-F5344CB8AC3E}">
        <p14:creationId xmlns:p14="http://schemas.microsoft.com/office/powerpoint/2010/main" val="124592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F8AD-FF12-EFF6-BC48-0A4CA436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 Review (pt.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2A96-068F-CF04-566C-30E42BA80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earned income in the form of wages in the play?</a:t>
            </a:r>
          </a:p>
          <a:p>
            <a:endParaRPr lang="en-US" dirty="0"/>
          </a:p>
          <a:p>
            <a:r>
              <a:rPr lang="en-US" dirty="0"/>
              <a:t>Who earned income in the form of profit in the play?</a:t>
            </a:r>
          </a:p>
        </p:txBody>
      </p:sp>
    </p:spTree>
    <p:extLst>
      <p:ext uri="{BB962C8B-B14F-4D97-AF65-F5344CB8AC3E}">
        <p14:creationId xmlns:p14="http://schemas.microsoft.com/office/powerpoint/2010/main" val="399113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2080-DE4A-30AC-BBE5-3349937C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 Review: Diagram (pt. 1)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F1801-EDCF-E4A8-7166-02E0DA72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received the loan?</a:t>
            </a:r>
          </a:p>
          <a:p>
            <a:endParaRPr lang="en-US" dirty="0"/>
          </a:p>
          <a:p>
            <a:r>
              <a:rPr lang="en-US" dirty="0"/>
              <a:t>Whom did Mr. Hart hire to do the work?</a:t>
            </a:r>
          </a:p>
          <a:p>
            <a:endParaRPr lang="en-US" dirty="0"/>
          </a:p>
          <a:p>
            <a:r>
              <a:rPr lang="en-US" dirty="0"/>
              <a:t>From whom did James Thomas buy electrical supplies, furniture, equipment, and a sign?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FF3B-79F7-56D3-753B-E18F545E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 Review: Diagram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25EE-C314-0596-DC4F-131732B5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Whom did James Thomas hire to help with the electrical, welding, and carpentry work?</a:t>
            </a:r>
          </a:p>
          <a:p>
            <a:endParaRPr lang="en-US" dirty="0"/>
          </a:p>
          <a:p>
            <a:r>
              <a:rPr lang="en-US" dirty="0"/>
              <a:t>From whom did Sammy Hart buy flooring?</a:t>
            </a:r>
          </a:p>
          <a:p>
            <a:endParaRPr lang="en-US" dirty="0"/>
          </a:p>
          <a:p>
            <a:r>
              <a:rPr lang="en-US" dirty="0"/>
              <a:t>From whom did Sammy Hart buy a countertop?</a:t>
            </a:r>
          </a:p>
        </p:txBody>
      </p:sp>
    </p:spTree>
    <p:extLst>
      <p:ext uri="{BB962C8B-B14F-4D97-AF65-F5344CB8AC3E}">
        <p14:creationId xmlns:p14="http://schemas.microsoft.com/office/powerpoint/2010/main" val="8127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EE90-0FCA-82F8-B6A5-B807676D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 Review: Diagram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E5CC3-30C9-D123-6696-D2228DD0F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whom did Sammy Hart buy lighting?</a:t>
            </a:r>
          </a:p>
          <a:p>
            <a:endParaRPr lang="en-US" dirty="0"/>
          </a:p>
          <a:p>
            <a:r>
              <a:rPr lang="en-US" dirty="0"/>
              <a:t>Whom did Barbara Rose schedule to install Mr. Hart’s floor?</a:t>
            </a:r>
          </a:p>
          <a:p>
            <a:endParaRPr lang="en-US" dirty="0"/>
          </a:p>
          <a:p>
            <a:r>
              <a:rPr lang="en-US" dirty="0"/>
              <a:t>Who bought lunch at Rachel Connor’s restaurant?</a:t>
            </a:r>
          </a:p>
        </p:txBody>
      </p:sp>
    </p:spTree>
    <p:extLst>
      <p:ext uri="{BB962C8B-B14F-4D97-AF65-F5344CB8AC3E}">
        <p14:creationId xmlns:p14="http://schemas.microsoft.com/office/powerpoint/2010/main" val="12658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06A7-C7F6-201A-CE7A-28B809A2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56B1-B760-CE7C-4DBE-C4762AC8E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Bank loans have a broad impact on the community and affect many people and businesses.</a:t>
            </a:r>
          </a:p>
          <a:p>
            <a:endParaRPr lang="en-US" dirty="0"/>
          </a:p>
          <a:p>
            <a:r>
              <a:rPr lang="en-US" dirty="0"/>
              <a:t>Loans create income for workers and business owners.</a:t>
            </a:r>
          </a:p>
          <a:p>
            <a:endParaRPr lang="en-US" dirty="0"/>
          </a:p>
          <a:p>
            <a:r>
              <a:rPr lang="en-US" dirty="0"/>
              <a:t>When workers and businesses spend the income they earn, that creates income for others in the community.</a:t>
            </a:r>
          </a:p>
          <a:p>
            <a:endParaRPr lang="en-US" dirty="0"/>
          </a:p>
          <a:p>
            <a:r>
              <a:rPr lang="en-US" dirty="0"/>
              <a:t>When workers and businesses save income they earn, it allows banks to make more loans in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4BFB-89E9-B6A1-1213-8C73AB99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80EE-32A1-717D-0344-7773EBA06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bank?</a:t>
            </a:r>
          </a:p>
          <a:p>
            <a:r>
              <a:rPr lang="en-US" dirty="0"/>
              <a:t>What are the two main functions of banks?</a:t>
            </a:r>
          </a:p>
          <a:p>
            <a:r>
              <a:rPr lang="en-US" dirty="0"/>
              <a:t>What is a loan?</a:t>
            </a:r>
          </a:p>
          <a:p>
            <a:r>
              <a:rPr lang="en-US" dirty="0"/>
              <a:t>What is interest?</a:t>
            </a:r>
          </a:p>
          <a:p>
            <a:r>
              <a:rPr lang="en-US" dirty="0"/>
              <a:t>What is income?</a:t>
            </a:r>
          </a:p>
          <a:p>
            <a:r>
              <a:rPr lang="en-US" dirty="0"/>
              <a:t>When banks make loans, what is the impact on the community?</a:t>
            </a:r>
          </a:p>
        </p:txBody>
      </p:sp>
    </p:spTree>
    <p:extLst>
      <p:ext uri="{BB962C8B-B14F-4D97-AF65-F5344CB8AC3E}">
        <p14:creationId xmlns:p14="http://schemas.microsoft.com/office/powerpoint/2010/main" val="28935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25CFD4-9D7C-003E-D2DF-BFE410489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B9CA6-E2BE-CEB0-58A3-04564E77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558D0-5BA3-34D5-25B4-9A4384B9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7B0276F-A1B8-A59E-43BA-D158CA0A5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9516AB-EE86-72CD-F3AB-485BC069B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01A0DF-5822-E10B-7D88-2782648693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7035067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Hometown Bank Makes a Loan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Lesson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78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4976-706B-2BA3-DCF2-803F9C84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Banks and Banks’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720F-C917-EBDE-6344-1D95B91C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Banks are businesses that provide services to the community.</a:t>
            </a:r>
          </a:p>
          <a:p>
            <a:endParaRPr lang="en-US" dirty="0"/>
          </a:p>
          <a:p>
            <a:r>
              <a:rPr lang="en-US" dirty="0"/>
              <a:t>Banks’ two main functions:</a:t>
            </a:r>
          </a:p>
          <a:p>
            <a:pPr lvl="1"/>
            <a:r>
              <a:rPr lang="en-US" dirty="0"/>
              <a:t>Accept deposits from savers</a:t>
            </a:r>
          </a:p>
          <a:p>
            <a:pPr lvl="1"/>
            <a:r>
              <a:rPr lang="en-US" dirty="0"/>
              <a:t>Make loans to borrowers</a:t>
            </a:r>
          </a:p>
          <a:p>
            <a:endParaRPr lang="en-US" dirty="0"/>
          </a:p>
          <a:p>
            <a:pPr marL="0" indent="0">
              <a:buNone/>
            </a:pPr>
            <a:endParaRPr lang="en-US" sz="1800" b="1" spc="-4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spc="-4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spc="-4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4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8E1A-F78C-85CA-96FD-EB887E11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0A541-F4F4-CE9A-0FC4-8A80500A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loan is money borrowed from a bank or other financial institution with the promise to repay the money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97489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0C82-0DE3-9F42-6F2C-7522E2FC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Loans and Interest (pt. 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12998-8C6B-38B9-D41C-848377602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Borrowers have an obligation to repay loans and to pay interest on the loans.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is the price borrowers pay for using someone else’s money.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compensates (pays) lenders for the use of their money.</a:t>
            </a:r>
          </a:p>
        </p:txBody>
      </p:sp>
    </p:spTree>
    <p:extLst>
      <p:ext uri="{BB962C8B-B14F-4D97-AF65-F5344CB8AC3E}">
        <p14:creationId xmlns:p14="http://schemas.microsoft.com/office/powerpoint/2010/main" val="53966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25D0-35B1-C4B2-EF83-9C576815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Loans and Interest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CD70-DC58-22BC-2BFB-2666B34AC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Banks and other financial institutions compensate (or pay) savers interest for the use of their money.</a:t>
            </a:r>
          </a:p>
          <a:p>
            <a:endParaRPr lang="en-US" dirty="0"/>
          </a:p>
          <a:p>
            <a:r>
              <a:rPr lang="en-US" dirty="0"/>
              <a:t>Banks and other financial institutions are often called financial intermediaries because through banks money moves from savers to borrowers</a:t>
            </a:r>
          </a:p>
        </p:txBody>
      </p:sp>
    </p:spTree>
    <p:extLst>
      <p:ext uri="{BB962C8B-B14F-4D97-AF65-F5344CB8AC3E}">
        <p14:creationId xmlns:p14="http://schemas.microsoft.com/office/powerpoint/2010/main" val="8694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594B-2655-D139-DA1E-6AA6EA08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Loans and Interest (pt.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588F-79A8-434B-CE8A-FEAE2C52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payments flow in two directions:</a:t>
            </a:r>
          </a:p>
          <a:p>
            <a:pPr lvl="1"/>
            <a:r>
              <a:rPr lang="en-US" dirty="0"/>
              <a:t>Banks pay interest to savers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Borrowers pay interest to banks</a:t>
            </a:r>
          </a:p>
        </p:txBody>
      </p:sp>
    </p:spTree>
    <p:extLst>
      <p:ext uri="{BB962C8B-B14F-4D97-AF65-F5344CB8AC3E}">
        <p14:creationId xmlns:p14="http://schemas.microsoft.com/office/powerpoint/2010/main" val="63720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4710-7147-873E-AC43-900D3160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62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Borrowing and Lending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5ECE-194F-553B-7B7D-19B08F2B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Lending and borrowing affects more than the lender and borrower.</a:t>
            </a:r>
          </a:p>
          <a:p>
            <a:endParaRPr lang="en-US" dirty="0"/>
          </a:p>
          <a:p>
            <a:r>
              <a:rPr lang="en-US" dirty="0"/>
              <a:t>Lending and borrowing have far-reaching impact.</a:t>
            </a:r>
          </a:p>
          <a:p>
            <a:endParaRPr lang="en-US" dirty="0"/>
          </a:p>
          <a:p>
            <a:r>
              <a:rPr lang="en-US" dirty="0"/>
              <a:t>Banks lend to people who want to start businesses and to businesses that want to expand.</a:t>
            </a:r>
          </a:p>
          <a:p>
            <a:endParaRPr lang="en-US" dirty="0"/>
          </a:p>
          <a:p>
            <a:r>
              <a:rPr lang="en-US" dirty="0"/>
              <a:t>Banks lend to people who want to buy or improve their homes or people who want to buy cars..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8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AAC4-AF00-F2EF-D9B8-0BF309FD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Borrowing and Lending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3A30-5C48-0657-0AF8-1088F139C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spending that results from loans provides income for businesses and their workers.</a:t>
            </a:r>
          </a:p>
          <a:p>
            <a:endParaRPr lang="en-US" dirty="0"/>
          </a:p>
          <a:p>
            <a:r>
              <a:rPr lang="en-US" dirty="0"/>
              <a:t>The income allows businesses and workers to spend and save which provides income for others and more money for banks to lend.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F45E-0E49-3672-00EC-B89B3DB2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Play Review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601E-BB21-E0AF-40DC-64403B4A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besides Sammy Hart was affected by his borrowing from the bank?</a:t>
            </a:r>
          </a:p>
          <a:p>
            <a:endParaRPr lang="en-US" dirty="0"/>
          </a:p>
          <a:p>
            <a:r>
              <a:rPr lang="en-US" dirty="0"/>
              <a:t>How were these people affected?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HNVKUVHTHR6Q-1297957993-12148</_dlc_DocId>
    <_dlc_DocIdUrl xmlns="b7db504c-0fbc-451d-87a5-be053ab2b035">
      <Url>https://frbprod1.sharepoint.com/sites/8H-SEAALs/ResearchPMO/econlowdown2/_layouts/15/DocIdRedir.aspx?ID=HNVKUVHTHR6Q-1297957993-12148</Url>
      <Description>HNVKUVHTHR6Q-1297957993-12148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8F65DA0-B119-43CE-85B8-EC6AFC4D4FFA}"/>
</file>

<file path=customXml/itemProps2.xml><?xml version="1.0" encoding="utf-8"?>
<ds:datastoreItem xmlns:ds="http://schemas.openxmlformats.org/officeDocument/2006/customXml" ds:itemID="{AB43F2A4-A1F2-42DC-9622-58B3DEDBEFEA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69648a2-4016-4297-a2ed-f21706a50546"/>
    <ds:schemaRef ds:uri="http://purl.org/dc/elements/1.1/"/>
    <ds:schemaRef ds:uri="0a84864a-d371-4a71-bde3-948e3e19dc87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118B35-F7DA-46FE-B1E2-9C5FE2830727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669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 Cen MT</vt:lpstr>
      <vt:lpstr>Office Theme</vt:lpstr>
      <vt:lpstr>Hometown Bank Makes a Loan</vt:lpstr>
      <vt:lpstr>Vocabulary: Banks and Banks’ Functions</vt:lpstr>
      <vt:lpstr>Vocabulary: Loans</vt:lpstr>
      <vt:lpstr>Loans and Interest (pt. 1)</vt:lpstr>
      <vt:lpstr>Loans and Interest (pt. 2)</vt:lpstr>
      <vt:lpstr>Loans and Interest (pt. 3)</vt:lpstr>
      <vt:lpstr>Impact of Borrowing and Lending (pt. 1)</vt:lpstr>
      <vt:lpstr>Impact of Borrowing and Lending (pt. 2)</vt:lpstr>
      <vt:lpstr>Play Review (pt. 1)</vt:lpstr>
      <vt:lpstr>Play Review (pt. 2)</vt:lpstr>
      <vt:lpstr>Play Review (pt. 3)</vt:lpstr>
      <vt:lpstr>Play Review (pt. 4)</vt:lpstr>
      <vt:lpstr>Play Review: Diagram (pt. 1) </vt:lpstr>
      <vt:lpstr>Play Review: Diagram (pt. 2)</vt:lpstr>
      <vt:lpstr>Play Review: Diagram (pt. 3)</vt:lpstr>
      <vt:lpstr>Impact of Loans</vt:lpstr>
      <vt:lpstr>Closure</vt:lpstr>
      <vt:lpstr>Hometown Bank Makes a Loan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28</cp:revision>
  <dcterms:created xsi:type="dcterms:W3CDTF">2019-08-27T14:59:33Z</dcterms:created>
  <dcterms:modified xsi:type="dcterms:W3CDTF">2026-05-20T17:41:19Z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5515ec75-b7ef-4663-99a0-c8b43726897f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