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954" r:id="rId2"/>
  </p:sldMasterIdLst>
  <p:notesMasterIdLst>
    <p:notesMasterId r:id="rId13"/>
  </p:notesMasterIdLst>
  <p:handoutMasterIdLst>
    <p:handoutMasterId r:id="rId14"/>
  </p:handoutMasterIdLst>
  <p:sldIdLst>
    <p:sldId id="458" r:id="rId3"/>
    <p:sldId id="462" r:id="rId4"/>
    <p:sldId id="463" r:id="rId5"/>
    <p:sldId id="465" r:id="rId6"/>
    <p:sldId id="464" r:id="rId7"/>
    <p:sldId id="466" r:id="rId8"/>
    <p:sldId id="459" r:id="rId9"/>
    <p:sldId id="461" r:id="rId10"/>
    <p:sldId id="467" r:id="rId11"/>
    <p:sldId id="460" r:id="rId12"/>
  </p:sldIdLst>
  <p:sldSz cx="9144000" cy="5143500" type="screen16x9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ＭＳ Ｐゴシック"/>
        <a:cs typeface="ＭＳ Ｐゴシック"/>
      </a:defRPr>
    </a:lvl9pPr>
  </p:defaultTextStyle>
  <p:extLst>
    <p:ext uri="{521415D9-36F7-43E2-AB2F-B90AF26B5E84}">
      <p14:sectionLst xmlns:p14="http://schemas.microsoft.com/office/powerpoint/2010/main">
        <p14:section name="Default Section" id="{C38F9195-23E7-1147-81A2-7F19EF3EDC9D}">
          <p14:sldIdLst>
            <p14:sldId id="458"/>
            <p14:sldId id="462"/>
            <p14:sldId id="463"/>
            <p14:sldId id="465"/>
            <p14:sldId id="464"/>
            <p14:sldId id="466"/>
            <p14:sldId id="459"/>
            <p14:sldId id="461"/>
            <p14:sldId id="467"/>
            <p14:sldId id="460"/>
          </p14:sldIdLst>
        </p14:section>
        <p14:section name="Colors and Imagery" id="{F6CDBDAD-B03B-0E46-963D-94F4F3519B8E}">
          <p14:sldIdLst/>
        </p14:section>
        <p14:section name="Navy Footer - Starter Slides" id="{90740FC9-2171-854D-ADD9-76A96216F8B5}">
          <p14:sldIdLst/>
        </p14:section>
      </p14:sectionLst>
    </p:ext>
    <p:ext uri="{EFAFB233-063F-42B5-8137-9DF3F51BA10A}">
      <p15:sldGuideLst xmlns:p15="http://schemas.microsoft.com/office/powerpoint/2012/main">
        <p15:guide id="4" pos="2880">
          <p15:clr>
            <a:srgbClr val="A4A3A4"/>
          </p15:clr>
        </p15:guide>
        <p15:guide id="6" pos="2960" userDrawn="1">
          <p15:clr>
            <a:srgbClr val="A4A3A4"/>
          </p15:clr>
        </p15:guide>
        <p15:guide id="7" pos="2800" userDrawn="1">
          <p15:clr>
            <a:srgbClr val="A4A3A4"/>
          </p15:clr>
        </p15:guide>
        <p15:guide id="8" orient="horz" pos="1620">
          <p15:clr>
            <a:srgbClr val="A4A3A4"/>
          </p15:clr>
        </p15:guide>
        <p15:guide id="9" orient="horz" pos="7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6D5"/>
    <a:srgbClr val="236BC6"/>
    <a:srgbClr val="A0BCE4"/>
    <a:srgbClr val="C07C00"/>
    <a:srgbClr val="02245A"/>
    <a:srgbClr val="021C5A"/>
    <a:srgbClr val="021C6E"/>
    <a:srgbClr val="C07C1A"/>
    <a:srgbClr val="021C45"/>
    <a:srgbClr val="715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F9B82-BAB2-4CD1-BD04-A2E61DD2D96E}" v="1" dt="2025-01-22T20:37:05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37" autoAdjust="0"/>
    <p:restoredTop sz="95986" autoAdjust="0"/>
  </p:normalViewPr>
  <p:slideViewPr>
    <p:cSldViewPr>
      <p:cViewPr varScale="1">
        <p:scale>
          <a:sx n="148" d="100"/>
          <a:sy n="148" d="100"/>
        </p:scale>
        <p:origin x="156" y="444"/>
      </p:cViewPr>
      <p:guideLst>
        <p:guide pos="2880"/>
        <p:guide pos="2960"/>
        <p:guide pos="2800"/>
        <p:guide orient="horz" pos="1620"/>
        <p:guide orient="horz" pos="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080" y="176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38475" cy="462120"/>
          </a:xfrm>
          <a:prstGeom prst="rect">
            <a:avLst/>
          </a:prstGeom>
        </p:spPr>
        <p:txBody>
          <a:bodyPr vert="horz" lIns="91269" tIns="45634" rIns="91269" bIns="45634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3"/>
            <a:ext cx="3038475" cy="462120"/>
          </a:xfrm>
          <a:prstGeom prst="rect">
            <a:avLst/>
          </a:prstGeom>
        </p:spPr>
        <p:txBody>
          <a:bodyPr vert="horz" lIns="91269" tIns="45634" rIns="91269" bIns="45634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CBBB9AC9-F41F-4916-B5CB-4BAC3B071E9E}" type="datetimeFigureOut">
              <a:rPr lang="en-US"/>
              <a:pPr>
                <a:defRPr/>
              </a:pPr>
              <a:t>1/22/2025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72379"/>
            <a:ext cx="3038475" cy="462120"/>
          </a:xfrm>
          <a:prstGeom prst="rect">
            <a:avLst/>
          </a:prstGeom>
        </p:spPr>
        <p:txBody>
          <a:bodyPr vert="horz" lIns="91269" tIns="45634" rIns="91269" bIns="45634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379"/>
            <a:ext cx="3038475" cy="462120"/>
          </a:xfrm>
          <a:prstGeom prst="rect">
            <a:avLst/>
          </a:prstGeom>
        </p:spPr>
        <p:txBody>
          <a:bodyPr vert="horz" lIns="91269" tIns="45634" rIns="91269" bIns="45634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974AC060-BAD6-47CC-AF30-254C9B2BD9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398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909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3"/>
            <a:ext cx="3038475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02" tIns="46502" rIns="93002" bIns="46502" numCol="1" anchor="t" anchorCtr="0" compatLnSpc="1">
            <a:prstTxWarp prst="textNoShape">
              <a:avLst/>
            </a:prstTxWarp>
          </a:bodyPr>
          <a:lstStyle>
            <a:lvl1pPr defTabSz="930115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9" y="3"/>
            <a:ext cx="3038475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02" tIns="46502" rIns="93002" bIns="46502" numCol="1" anchor="t" anchorCtr="0" compatLnSpc="1">
            <a:prstTxWarp prst="textNoShape">
              <a:avLst/>
            </a:prstTxWarp>
          </a:bodyPr>
          <a:lstStyle>
            <a:lvl1pPr algn="r" defTabSz="930115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90A359AC-4EDB-4AA1-9AD2-B6BF0735A59F}" type="datetimeFigureOut">
              <a:rPr lang="en-US"/>
              <a:pPr>
                <a:defRPr/>
              </a:pPr>
              <a:t>1/22/2025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9" tIns="45634" rIns="91269" bIns="4563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6" y="4387769"/>
            <a:ext cx="5607050" cy="415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02" tIns="46502" rIns="93002" bIns="465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8772379"/>
            <a:ext cx="3038475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02" tIns="46502" rIns="93002" bIns="46502" numCol="1" anchor="b" anchorCtr="0" compatLnSpc="1">
            <a:prstTxWarp prst="textNoShape">
              <a:avLst/>
            </a:prstTxWarp>
          </a:bodyPr>
          <a:lstStyle>
            <a:lvl1pPr defTabSz="930115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9" y="8772379"/>
            <a:ext cx="3038475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02" tIns="46502" rIns="93002" bIns="46502" numCol="1" anchor="b" anchorCtr="0" compatLnSpc="1">
            <a:prstTxWarp prst="textNoShape">
              <a:avLst/>
            </a:prstTxWarp>
          </a:bodyPr>
          <a:lstStyle>
            <a:lvl1pPr algn="r" defTabSz="930115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FB4525BD-1B22-4CBE-A35B-96886ED635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603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9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 Ros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572000"/>
            <a:ext cx="9144000" cy="58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747713" y="282179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6530975" cy="51550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E16C7FF-F946-F796-C953-0AED10780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0842" y="1136662"/>
            <a:ext cx="2583158" cy="28701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330AAC1-1134-6966-6FB2-076D2A6FE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73" r="64482" b="72430"/>
          <a:stretch/>
        </p:blipFill>
        <p:spPr>
          <a:xfrm rot="10800000">
            <a:off x="23813" y="0"/>
            <a:ext cx="7086600" cy="51435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81000" y="1246163"/>
            <a:ext cx="5638800" cy="2152650"/>
          </a:xfr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81000" y="3455963"/>
            <a:ext cx="5638800" cy="6857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77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F507-A857-C367-F020-0CE20A99E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074" y="366464"/>
            <a:ext cx="8468551" cy="857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064CF5-6FDC-7798-EB01-7806E586A13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auto">
          <a:xfrm>
            <a:off x="882418" y="1123950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259C629-65D6-C3D7-18D6-683DACB0C9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6668" y="2341245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6EEDB123-1FE3-A022-D5DC-352D27076D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68" y="2536356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94A9993A-194A-CB62-BE57-2D486C0076EF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 bwMode="auto">
          <a:xfrm>
            <a:off x="7120658" y="1123950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F01EA638-ACC6-2FC4-EECF-78EC40161A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34908" y="2341245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7" name="Text Placeholder 19">
            <a:extLst>
              <a:ext uri="{FF2B5EF4-FFF2-40B4-BE49-F238E27FC236}">
                <a16:creationId xmlns:a16="http://schemas.microsoft.com/office/drawing/2014/main" id="{C08F75EA-EEE6-FD45-2895-1A09EA03B5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4908" y="2536356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698FE9EB-AD2D-AE82-D3EE-6CBF1BB588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2961831" y="1123950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9" name="Text Placeholder 19">
            <a:extLst>
              <a:ext uri="{FF2B5EF4-FFF2-40B4-BE49-F238E27FC236}">
                <a16:creationId xmlns:a16="http://schemas.microsoft.com/office/drawing/2014/main" id="{A37EA42F-E1B7-7FBE-6216-8690ACF5D9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78003" y="2341245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0" name="Text Placeholder 19">
            <a:extLst>
              <a:ext uri="{FF2B5EF4-FFF2-40B4-BE49-F238E27FC236}">
                <a16:creationId xmlns:a16="http://schemas.microsoft.com/office/drawing/2014/main" id="{87416122-E04B-1FA2-ABEA-C762D67070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78003" y="2536356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0E5F4919-468F-98CA-AAB7-9CE2C790DC5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 bwMode="auto">
          <a:xfrm>
            <a:off x="5041244" y="1123950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2" name="Text Placeholder 19">
            <a:extLst>
              <a:ext uri="{FF2B5EF4-FFF2-40B4-BE49-F238E27FC236}">
                <a16:creationId xmlns:a16="http://schemas.microsoft.com/office/drawing/2014/main" id="{AD3112C0-A309-C510-AA44-9BADFF260F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1499" y="2341756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3" name="Text Placeholder 19">
            <a:extLst>
              <a:ext uri="{FF2B5EF4-FFF2-40B4-BE49-F238E27FC236}">
                <a16:creationId xmlns:a16="http://schemas.microsoft.com/office/drawing/2014/main" id="{D563EE1D-C4B6-152A-AE82-AF53471801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51499" y="2536867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11CFF06D-D48B-0FB3-EB1E-90317348875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 bwMode="auto">
          <a:xfrm>
            <a:off x="1921087" y="2821692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4" name="Text Placeholder 19">
            <a:extLst>
              <a:ext uri="{FF2B5EF4-FFF2-40B4-BE49-F238E27FC236}">
                <a16:creationId xmlns:a16="http://schemas.microsoft.com/office/drawing/2014/main" id="{51425358-852D-D75E-3948-A1AD63DBC4A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635337" y="4038987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5" name="Text Placeholder 19">
            <a:extLst>
              <a:ext uri="{FF2B5EF4-FFF2-40B4-BE49-F238E27FC236}">
                <a16:creationId xmlns:a16="http://schemas.microsoft.com/office/drawing/2014/main" id="{B7E57BE3-E3F1-08D4-F601-0853D2C0FC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35337" y="4253617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EB4F2AF4-6A8F-53E3-26E7-51BD25531A45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 bwMode="auto">
          <a:xfrm>
            <a:off x="4000500" y="2821692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7" name="Text Placeholder 19">
            <a:extLst>
              <a:ext uri="{FF2B5EF4-FFF2-40B4-BE49-F238E27FC236}">
                <a16:creationId xmlns:a16="http://schemas.microsoft.com/office/drawing/2014/main" id="{6DA11B9D-5468-210B-A35E-6A6C6D29C7D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16672" y="4038987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19">
            <a:extLst>
              <a:ext uri="{FF2B5EF4-FFF2-40B4-BE49-F238E27FC236}">
                <a16:creationId xmlns:a16="http://schemas.microsoft.com/office/drawing/2014/main" id="{4E071D86-A813-2F89-DDC8-469CD8A09C3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16672" y="4253617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DD4E3896-F5CB-0DDC-147F-8413B37AEBD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 bwMode="auto">
          <a:xfrm>
            <a:off x="6079913" y="2821692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0" name="Text Placeholder 19">
            <a:extLst>
              <a:ext uri="{FF2B5EF4-FFF2-40B4-BE49-F238E27FC236}">
                <a16:creationId xmlns:a16="http://schemas.microsoft.com/office/drawing/2014/main" id="{D436C02D-3840-D024-CA59-EF132A8BCF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790168" y="4039498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1" name="Text Placeholder 19">
            <a:extLst>
              <a:ext uri="{FF2B5EF4-FFF2-40B4-BE49-F238E27FC236}">
                <a16:creationId xmlns:a16="http://schemas.microsoft.com/office/drawing/2014/main" id="{F820EDE1-5CFF-1F91-A8DD-9234B299B1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90168" y="4254128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327812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er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C2660E3-84B0-7295-EFE1-BD639A77D0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7661" y="320675"/>
            <a:ext cx="2111811" cy="22304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77DE43E-8FF4-CFB9-5BEF-DDB384FB3C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83484" y="320675"/>
            <a:ext cx="2111811" cy="22304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ECF1D8DF-ACA9-C2CB-F039-E2DA668600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58849" y="2552887"/>
            <a:ext cx="2111811" cy="22304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3440809-2B16-74D2-8B69-49AFC4288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8119" y="2552887"/>
            <a:ext cx="2111811" cy="22304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9FF6F7-0F81-1A12-41BC-3BEA55EAA4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1378" y="590550"/>
            <a:ext cx="1600200" cy="381000"/>
          </a:xfrm>
        </p:spPr>
        <p:txBody>
          <a:bodyPr/>
          <a:lstStyle>
            <a:lvl1pPr marL="0" indent="0" algn="ctr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27EA400-C9AD-4C61-DE18-FC198B53F0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1378" y="976630"/>
            <a:ext cx="1600200" cy="1366520"/>
          </a:xfrm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B0DC689-0264-A427-F70B-C57A1C5E46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053" y="2795270"/>
            <a:ext cx="1600200" cy="381000"/>
          </a:xfrm>
        </p:spPr>
        <p:txBody>
          <a:bodyPr/>
          <a:lstStyle>
            <a:lvl1pPr marL="0" indent="0" algn="ctr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2CA0C95-D45B-E2C0-B0D1-A41289D1CF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053" y="3181350"/>
            <a:ext cx="1600200" cy="1366520"/>
          </a:xfrm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361394B1-E65F-9083-51B6-05A829D76B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0451" y="590550"/>
            <a:ext cx="1600200" cy="381000"/>
          </a:xfrm>
        </p:spPr>
        <p:txBody>
          <a:bodyPr/>
          <a:lstStyle>
            <a:lvl1pPr marL="0" indent="0" algn="ctr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365670A-9CC0-253A-13EE-56961738BB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0451" y="976630"/>
            <a:ext cx="1600200" cy="1366520"/>
          </a:xfrm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E6E2C7E-2A1F-EFD0-7A56-6CDB492652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46126" y="2795270"/>
            <a:ext cx="1600200" cy="381000"/>
          </a:xfrm>
        </p:spPr>
        <p:txBody>
          <a:bodyPr/>
          <a:lstStyle>
            <a:lvl1pPr marL="0" indent="0" algn="ctr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6A1B7159-5F66-5564-1DC7-70C7ECC3E3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46126" y="3181350"/>
            <a:ext cx="1600200" cy="1366520"/>
          </a:xfrm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670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71BC4-27DD-0D47-8289-378CE57FEBD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0"/>
            <a:ext cx="5943600" cy="47815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3C346-46C6-994F-D796-F474B650A4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48400" y="514350"/>
            <a:ext cx="2590800" cy="4114800"/>
          </a:xfrm>
        </p:spPr>
        <p:txBody>
          <a:bodyPr anchor="ctr"/>
          <a:lstStyle>
            <a:lvl1pPr marL="0" indent="0">
              <a:buNone/>
              <a:defRPr sz="1600" b="1"/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32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Navy -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724765"/>
            <a:ext cx="1524000" cy="369396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0" y="1009649"/>
            <a:ext cx="6324600" cy="31242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36576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5640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Gold -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724765"/>
            <a:ext cx="1524000" cy="369396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0" y="1009649"/>
            <a:ext cx="6324600" cy="31242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2400" b="1">
                <a:solidFill>
                  <a:schemeClr val="tx2"/>
                </a:solidFill>
              </a:defRPr>
            </a:lvl1pPr>
            <a:lvl2pPr marL="36576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07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White -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724765"/>
            <a:ext cx="1524000" cy="369396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0" y="1009649"/>
            <a:ext cx="6324600" cy="31242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2400" b="1">
                <a:solidFill>
                  <a:schemeClr val="tx2"/>
                </a:solidFill>
              </a:defRPr>
            </a:lvl1pPr>
            <a:lvl2pPr marL="36576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203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4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747713" y="282179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D2EB1ED-8E13-FD46-BCFD-FAB4968C35C2}"/>
              </a:ext>
            </a:extLst>
          </p:cNvPr>
          <p:cNvSpPr>
            <a:spLocks noGrp="1"/>
          </p:cNvSpPr>
          <p:nvPr userDrawn="1"/>
        </p:nvSpPr>
        <p:spPr bwMode="auto">
          <a:xfrm>
            <a:off x="248682" y="367479"/>
            <a:ext cx="6477000" cy="47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 i="0" kern="1200" spc="-90">
                <a:solidFill>
                  <a:srgbClr val="001478"/>
                </a:solidFill>
                <a:latin typeface="Times New Roman"/>
                <a:ea typeface="+mj-ea"/>
                <a:cs typeface="Times New Roman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9pPr>
          </a:lstStyle>
          <a:p>
            <a:r>
              <a:rPr lang="en-US" sz="2800" dirty="0">
                <a:solidFill>
                  <a:schemeClr val="tx2"/>
                </a:solidFill>
                <a:latin typeface="Arial"/>
                <a:cs typeface="Arial"/>
              </a:rPr>
              <a:t>Connect with the St. Louis Fed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B97246-32C3-46F4-4390-4924A2E34A0D}"/>
              </a:ext>
            </a:extLst>
          </p:cNvPr>
          <p:cNvGrpSpPr/>
          <p:nvPr userDrawn="1"/>
        </p:nvGrpSpPr>
        <p:grpSpPr>
          <a:xfrm>
            <a:off x="4950133" y="3758924"/>
            <a:ext cx="4187846" cy="1022626"/>
            <a:chOff x="4953769" y="926697"/>
            <a:chExt cx="4187846" cy="102262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6F4B35-95DC-EC0E-94BA-1F5EFFCD5955}"/>
                </a:ext>
              </a:extLst>
            </p:cNvPr>
            <p:cNvSpPr/>
            <p:nvPr/>
          </p:nvSpPr>
          <p:spPr bwMode="auto">
            <a:xfrm>
              <a:off x="4953769" y="926697"/>
              <a:ext cx="4187846" cy="1022626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212292-3E35-318E-EFDA-E11898FAACCA}"/>
                </a:ext>
              </a:extLst>
            </p:cNvPr>
            <p:cNvSpPr txBox="1"/>
            <p:nvPr/>
          </p:nvSpPr>
          <p:spPr>
            <a:xfrm>
              <a:off x="6022381" y="1111123"/>
              <a:ext cx="2992173" cy="636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400"/>
                </a:spcAft>
                <a:buSzPct val="125000"/>
              </a:pPr>
              <a:r>
                <a:rPr lang="en-US" sz="1800" b="1" spc="-40" dirty="0">
                  <a:solidFill>
                    <a:schemeClr val="tx2"/>
                  </a:solidFill>
                  <a:latin typeface="Arial"/>
                  <a:ea typeface="+mn-ea"/>
                  <a:cs typeface="Arial"/>
                </a:rPr>
                <a:t>Subscribe to email alerts: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SzPts val="1000"/>
                <a:tabLst>
                  <a:tab pos="457200" algn="l"/>
                </a:tabLst>
              </a:pPr>
              <a:r>
                <a:rPr lang="en-US" sz="1400" spc="-20" dirty="0">
                  <a:latin typeface="Arial" panose="020B0604020202020204" pitchFamily="34" charset="0"/>
                </a:rPr>
                <a:t>Get timely info direct to your inbox </a:t>
              </a:r>
              <a:endParaRPr lang="en-US" sz="14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B00330D-984E-87C6-F303-B250CE2B34DE}"/>
              </a:ext>
            </a:extLst>
          </p:cNvPr>
          <p:cNvSpPr txBox="1"/>
          <p:nvPr userDrawn="1"/>
        </p:nvSpPr>
        <p:spPr>
          <a:xfrm>
            <a:off x="1084115" y="1698322"/>
            <a:ext cx="3411685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20" dirty="0">
                <a:latin typeface="Arial" panose="020B0604020202020204" pitchFamily="34" charset="0"/>
              </a:rPr>
              <a:t>Research and analysis from </a:t>
            </a:r>
            <a:r>
              <a:rPr lang="en-US" sz="1400" spc="-2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experts</a:t>
            </a:r>
            <a:endParaRPr lang="en-US" sz="1400" b="1" spc="-2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30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10" dirty="0">
                <a:latin typeface="Arial" panose="020B0604020202020204" pitchFamily="34" charset="0"/>
                <a:ea typeface="Calibri" panose="020F0502020204030204" pitchFamily="34" charset="0"/>
              </a:rPr>
              <a:t>Aw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ard-winning, free economic </a:t>
            </a:r>
            <a:b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education resources</a:t>
            </a:r>
          </a:p>
          <a:p>
            <a:pPr>
              <a:spcBef>
                <a:spcPts val="30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FRED</a:t>
            </a:r>
            <a:r>
              <a:rPr lang="en-US" sz="1400" spc="-1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sz="1400" b="1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trusted source for timely economic data</a:t>
            </a:r>
            <a:endParaRPr lang="en-US" sz="1400" b="1" spc="-1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30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10" dirty="0">
                <a:latin typeface="Arial" panose="020B0604020202020204" pitchFamily="34" charset="0"/>
                <a:ea typeface="Calibri" panose="020F0502020204030204" pitchFamily="34" charset="0"/>
              </a:rPr>
              <a:t>Community development tools to support 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 economy </a:t>
            </a:r>
            <a:r>
              <a:rPr lang="en-US" sz="1400" spc="-10" dirty="0">
                <a:latin typeface="Arial" panose="020B0604020202020204" pitchFamily="34" charset="0"/>
                <a:ea typeface="Calibri" panose="020F0502020204030204" pitchFamily="34" charset="0"/>
              </a:rPr>
              <a:t>in which 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all can benefit</a:t>
            </a:r>
            <a:endParaRPr lang="en-US" sz="1400" spc="-1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C798A1-15D9-5EBD-DA2F-362990EC4D2B}"/>
              </a:ext>
            </a:extLst>
          </p:cNvPr>
          <p:cNvSpPr/>
          <p:nvPr/>
        </p:nvSpPr>
        <p:spPr bwMode="auto">
          <a:xfrm>
            <a:off x="4953000" y="1109256"/>
            <a:ext cx="4191000" cy="973281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F6066F-BCE9-7AB9-57CB-8584256EE9E5}"/>
              </a:ext>
            </a:extLst>
          </p:cNvPr>
          <p:cNvSpPr txBox="1"/>
          <p:nvPr/>
        </p:nvSpPr>
        <p:spPr>
          <a:xfrm>
            <a:off x="5091470" y="1177037"/>
            <a:ext cx="2517959" cy="851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400"/>
              </a:spcAft>
              <a:buSzPct val="125000"/>
            </a:pPr>
            <a:r>
              <a:rPr lang="en-US" sz="1800" b="1" spc="-4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Follow us on social:</a:t>
            </a:r>
          </a:p>
          <a:p>
            <a:pPr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20" dirty="0">
                <a:solidFill>
                  <a:schemeClr val="tx1"/>
                </a:solidFill>
                <a:latin typeface="Arial" panose="020B0604020202020204" pitchFamily="34" charset="0"/>
              </a:rPr>
              <a:t>Catch @stlouisfed on X, LinkedIn, Instagram and more</a:t>
            </a:r>
            <a:endParaRPr lang="en-US" sz="1400" spc="-1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069F8C-79E0-192D-3885-0636AD3D43F2}"/>
              </a:ext>
            </a:extLst>
          </p:cNvPr>
          <p:cNvSpPr txBox="1"/>
          <p:nvPr userDrawn="1"/>
        </p:nvSpPr>
        <p:spPr>
          <a:xfrm>
            <a:off x="245634" y="999191"/>
            <a:ext cx="433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400"/>
              </a:spcAft>
              <a:buSzPct val="125000"/>
            </a:pPr>
            <a:r>
              <a:rPr lang="en-US" sz="1800" b="1" spc="-4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Visit stlouisfed.org for: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9C977-A7D3-BFF4-A6C3-FC99A07106FB}"/>
              </a:ext>
            </a:extLst>
          </p:cNvPr>
          <p:cNvGrpSpPr/>
          <p:nvPr userDrawn="1"/>
        </p:nvGrpSpPr>
        <p:grpSpPr>
          <a:xfrm>
            <a:off x="1143000" y="2175613"/>
            <a:ext cx="3276600" cy="1615337"/>
            <a:chOff x="1485614" y="2175613"/>
            <a:chExt cx="3043646" cy="161533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4F0E087-4298-9892-4B68-D3D88FFD4AA5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2175613"/>
              <a:ext cx="302923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A02603-6760-86E4-3B8A-3148E28A21B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2952750"/>
              <a:ext cx="304364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BA4E77-7CA2-0C12-9E40-570A2B6C65A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3790950"/>
              <a:ext cx="302923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8FB7C2DC-7B58-571C-107F-00F20BCD9487}"/>
              </a:ext>
            </a:extLst>
          </p:cNvPr>
          <p:cNvSpPr/>
          <p:nvPr userDrawn="1"/>
        </p:nvSpPr>
        <p:spPr bwMode="auto">
          <a:xfrm>
            <a:off x="4950133" y="2086659"/>
            <a:ext cx="4193867" cy="167071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pitchFamily="-65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5A3D9F-07D3-CD07-DEAB-F61928A68341}"/>
              </a:ext>
            </a:extLst>
          </p:cNvPr>
          <p:cNvSpPr txBox="1"/>
          <p:nvPr userDrawn="1"/>
        </p:nvSpPr>
        <p:spPr>
          <a:xfrm>
            <a:off x="5086765" y="2235706"/>
            <a:ext cx="2517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1200"/>
              </a:spcAft>
              <a:buSzPct val="125000"/>
            </a:pPr>
            <a:r>
              <a:rPr lang="en-US" sz="1800" b="1" spc="-5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Explore the </a:t>
            </a:r>
            <a:br>
              <a:rPr lang="en-US" sz="1800" b="1" spc="-5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</a:br>
            <a:r>
              <a:rPr lang="en-US" sz="1800" b="1" spc="-5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Economy Museum:</a:t>
            </a:r>
            <a:endParaRPr lang="en-US" sz="1800" spc="-5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3" name="Picture 72" descr="Qr code&#10;&#10;Description automatically generated">
            <a:extLst>
              <a:ext uri="{FF2B5EF4-FFF2-40B4-BE49-F238E27FC236}">
                <a16:creationId xmlns:a16="http://schemas.microsoft.com/office/drawing/2014/main" id="{C9FE3B71-4781-621D-1EDF-84B300612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14033" y="3865558"/>
            <a:ext cx="822960" cy="82296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942D9BF-AEFF-268F-DCAF-B49D6D0951B7}"/>
              </a:ext>
            </a:extLst>
          </p:cNvPr>
          <p:cNvSpPr txBox="1"/>
          <p:nvPr userDrawn="1"/>
        </p:nvSpPr>
        <p:spPr>
          <a:xfrm>
            <a:off x="5086765" y="2823686"/>
            <a:ext cx="25811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30" dirty="0">
                <a:solidFill>
                  <a:schemeClr val="bg1"/>
                </a:solidFill>
                <a:latin typeface="Arial" panose="020B0604020202020204" pitchFamily="34" charset="0"/>
              </a:rPr>
              <a:t>Learn about money, </a:t>
            </a:r>
            <a:br>
              <a:rPr lang="en-US" sz="1400" spc="-3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400" spc="-30" dirty="0">
                <a:solidFill>
                  <a:schemeClr val="bg1"/>
                </a:solidFill>
                <a:latin typeface="Arial" panose="020B0604020202020204" pitchFamily="34" charset="0"/>
              </a:rPr>
              <a:t>history and </a:t>
            </a:r>
            <a:r>
              <a:rPr lang="en-US" sz="1400" spc="-40" dirty="0">
                <a:solidFill>
                  <a:schemeClr val="bg1"/>
                </a:solidFill>
                <a:latin typeface="Arial" panose="020B0604020202020204" pitchFamily="34" charset="0"/>
              </a:rPr>
              <a:t>economics</a:t>
            </a:r>
            <a:br>
              <a:rPr lang="en-US" sz="1400" spc="-4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400" spc="-40" dirty="0">
                <a:solidFill>
                  <a:schemeClr val="bg1"/>
                </a:solidFill>
                <a:latin typeface="Arial" panose="020B0604020202020204" pitchFamily="34" charset="0"/>
              </a:rPr>
              <a:t>in person or online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A45A7F0-4667-FD6B-565E-03BA407C4B0A}"/>
              </a:ext>
            </a:extLst>
          </p:cNvPr>
          <p:cNvSpPr/>
          <p:nvPr userDrawn="1"/>
        </p:nvSpPr>
        <p:spPr bwMode="auto">
          <a:xfrm>
            <a:off x="313118" y="1435983"/>
            <a:ext cx="685800" cy="6858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868DD27-D946-CDF4-8526-940964FF680C}"/>
              </a:ext>
            </a:extLst>
          </p:cNvPr>
          <p:cNvSpPr/>
          <p:nvPr userDrawn="1"/>
        </p:nvSpPr>
        <p:spPr bwMode="auto">
          <a:xfrm>
            <a:off x="313118" y="2239994"/>
            <a:ext cx="685800" cy="6858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E4490E-CBB5-0A99-983F-A41DB99F6458}"/>
              </a:ext>
            </a:extLst>
          </p:cNvPr>
          <p:cNvSpPr/>
          <p:nvPr userDrawn="1"/>
        </p:nvSpPr>
        <p:spPr bwMode="auto">
          <a:xfrm>
            <a:off x="313118" y="3044005"/>
            <a:ext cx="685800" cy="6858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5A9CAE-3CA3-8906-F8AB-60DEE44FEF0E}"/>
              </a:ext>
            </a:extLst>
          </p:cNvPr>
          <p:cNvSpPr/>
          <p:nvPr userDrawn="1"/>
        </p:nvSpPr>
        <p:spPr bwMode="auto">
          <a:xfrm>
            <a:off x="313118" y="3848016"/>
            <a:ext cx="685800" cy="6858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0" name="Graphic 9" descr="Research outline">
            <a:extLst>
              <a:ext uri="{FF2B5EF4-FFF2-40B4-BE49-F238E27FC236}">
                <a16:creationId xmlns:a16="http://schemas.microsoft.com/office/drawing/2014/main" id="{51B20C36-8CDC-B35E-3F5E-1EF8243E9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378" y="1557327"/>
            <a:ext cx="419822" cy="419822"/>
          </a:xfrm>
          <a:prstGeom prst="rect">
            <a:avLst/>
          </a:prstGeom>
        </p:spPr>
      </p:pic>
      <p:pic>
        <p:nvPicPr>
          <p:cNvPr id="11" name="Graphic 10" descr="Neighborhood outline">
            <a:extLst>
              <a:ext uri="{FF2B5EF4-FFF2-40B4-BE49-F238E27FC236}">
                <a16:creationId xmlns:a16="http://schemas.microsoft.com/office/drawing/2014/main" id="{2C9CEEE0-26B1-55C1-8DEF-72A9DFB436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747" y="3887127"/>
            <a:ext cx="513423" cy="513423"/>
          </a:xfrm>
          <a:prstGeom prst="rect">
            <a:avLst/>
          </a:prstGeom>
        </p:spPr>
      </p:pic>
      <p:pic>
        <p:nvPicPr>
          <p:cNvPr id="12" name="Graphic 11" descr="Bar graph with upward trend outline">
            <a:extLst>
              <a:ext uri="{FF2B5EF4-FFF2-40B4-BE49-F238E27FC236}">
                <a16:creationId xmlns:a16="http://schemas.microsoft.com/office/drawing/2014/main" id="{3BE4B6B0-5A7B-8C71-3444-B5E36FBB15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649" y="3148311"/>
            <a:ext cx="456627" cy="4566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3361A8C-90E6-4293-077B-29BFD8D19F4F}"/>
              </a:ext>
            </a:extLst>
          </p:cNvPr>
          <p:cNvGrpSpPr/>
          <p:nvPr userDrawn="1"/>
        </p:nvGrpSpPr>
        <p:grpSpPr>
          <a:xfrm>
            <a:off x="450995" y="2289228"/>
            <a:ext cx="397643" cy="587332"/>
            <a:chOff x="429877" y="2229713"/>
            <a:chExt cx="429998" cy="635122"/>
          </a:xfrm>
        </p:grpSpPr>
        <p:pic>
          <p:nvPicPr>
            <p:cNvPr id="14" name="Graphic 13" descr="Apple outline">
              <a:extLst>
                <a:ext uri="{FF2B5EF4-FFF2-40B4-BE49-F238E27FC236}">
                  <a16:creationId xmlns:a16="http://schemas.microsoft.com/office/drawing/2014/main" id="{8743A0AE-367F-71CF-C850-EFB788EFF9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1133" y="2229713"/>
              <a:ext cx="205123" cy="205123"/>
            </a:xfrm>
            <a:prstGeom prst="rect">
              <a:avLst/>
            </a:prstGeom>
          </p:spPr>
        </p:pic>
        <p:pic>
          <p:nvPicPr>
            <p:cNvPr id="15" name="Graphic 14" descr="Books outline">
              <a:extLst>
                <a:ext uri="{FF2B5EF4-FFF2-40B4-BE49-F238E27FC236}">
                  <a16:creationId xmlns:a16="http://schemas.microsoft.com/office/drawing/2014/main" id="{FAA4AA66-6993-720F-5003-97D34D951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9877" y="2434837"/>
              <a:ext cx="429998" cy="429998"/>
            </a:xfrm>
            <a:prstGeom prst="rect">
              <a:avLst/>
            </a:prstGeom>
          </p:spPr>
        </p:pic>
      </p:grpSp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537931F-CCF0-7E00-5824-8AD8FB4DD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027"/>
          <a:stretch/>
        </p:blipFill>
        <p:spPr>
          <a:xfrm>
            <a:off x="7696566" y="1096567"/>
            <a:ext cx="1134316" cy="9859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199BD9E-B3A9-E762-25D7-D5F83C0C2D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 t="65198" r="8814" b="21997"/>
          <a:stretch/>
        </p:blipFill>
        <p:spPr>
          <a:xfrm>
            <a:off x="7604725" y="911107"/>
            <a:ext cx="1315035" cy="11714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1A301E-673A-621D-F600-183B77F89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8358" r="17528"/>
          <a:stretch/>
        </p:blipFill>
        <p:spPr>
          <a:xfrm>
            <a:off x="7376170" y="2238353"/>
            <a:ext cx="1543590" cy="13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80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orizont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572000"/>
            <a:ext cx="9144000" cy="58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747713" y="282179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715134" y="1352550"/>
            <a:ext cx="6400800" cy="2133600"/>
          </a:xfr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715134" y="3486150"/>
            <a:ext cx="6400800" cy="12191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A1A65DA-874B-98EB-5533-6FB5B24389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1000" y="266508"/>
            <a:ext cx="4876799" cy="71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66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9056688" y="2022872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44488" y="1899354"/>
            <a:ext cx="8451850" cy="1344792"/>
          </a:xfrm>
        </p:spPr>
        <p:txBody>
          <a:bodyPr anchor="ctr"/>
          <a:lstStyle>
            <a:lvl1pPr marL="0" indent="0" algn="ctr">
              <a:buNone/>
              <a:defRPr sz="3600" b="1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928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avy Ros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572000"/>
            <a:ext cx="9144000" cy="58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747713" y="282179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2613024" y="0"/>
            <a:ext cx="6530975" cy="515504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E16C7FF-F946-F796-C953-0AED10780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36662"/>
            <a:ext cx="2583158" cy="28701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330AAC1-1134-6966-6FB2-076D2A6FE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73" r="64482" b="72430"/>
          <a:stretch/>
        </p:blipFill>
        <p:spPr>
          <a:xfrm>
            <a:off x="2057400" y="0"/>
            <a:ext cx="7086600" cy="51435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971800" y="1246163"/>
            <a:ext cx="5824538" cy="2152650"/>
          </a:xfr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971800" y="3455963"/>
            <a:ext cx="5824538" cy="6857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828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9056688" y="2022872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99" y="357188"/>
            <a:ext cx="8610401" cy="6858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3054548" y="1158558"/>
            <a:ext cx="5741790" cy="3470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158558"/>
            <a:ext cx="2651165" cy="3470592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95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9056688" y="2022872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84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F507-A857-C367-F020-0CE20A99E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074" y="367843"/>
            <a:ext cx="8468551" cy="857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064CF5-6FDC-7798-EB01-7806E586A13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auto">
          <a:xfrm>
            <a:off x="882418" y="1123950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259C629-65D6-C3D7-18D6-683DACB0C9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6668" y="2341245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6EEDB123-1FE3-A022-D5DC-352D27076D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668" y="2556386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94A9993A-194A-CB62-BE57-2D486C0076EF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 bwMode="auto">
          <a:xfrm>
            <a:off x="7120658" y="1123950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F01EA638-ACC6-2FC4-EECF-78EC40161A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34908" y="2341245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7" name="Text Placeholder 19">
            <a:extLst>
              <a:ext uri="{FF2B5EF4-FFF2-40B4-BE49-F238E27FC236}">
                <a16:creationId xmlns:a16="http://schemas.microsoft.com/office/drawing/2014/main" id="{C08F75EA-EEE6-FD45-2895-1A09EA03B5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4908" y="2556386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698FE9EB-AD2D-AE82-D3EE-6CBF1BB588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2961831" y="1123950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9" name="Text Placeholder 19">
            <a:extLst>
              <a:ext uri="{FF2B5EF4-FFF2-40B4-BE49-F238E27FC236}">
                <a16:creationId xmlns:a16="http://schemas.microsoft.com/office/drawing/2014/main" id="{A37EA42F-E1B7-7FBE-6216-8690ACF5D9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78003" y="2341245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0" name="Text Placeholder 19">
            <a:extLst>
              <a:ext uri="{FF2B5EF4-FFF2-40B4-BE49-F238E27FC236}">
                <a16:creationId xmlns:a16="http://schemas.microsoft.com/office/drawing/2014/main" id="{87416122-E04B-1FA2-ABEA-C762D67070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78003" y="2556386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0E5F4919-468F-98CA-AAB7-9CE2C790DC5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 bwMode="auto">
          <a:xfrm>
            <a:off x="5041244" y="1123950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2" name="Text Placeholder 19">
            <a:extLst>
              <a:ext uri="{FF2B5EF4-FFF2-40B4-BE49-F238E27FC236}">
                <a16:creationId xmlns:a16="http://schemas.microsoft.com/office/drawing/2014/main" id="{AD3112C0-A309-C510-AA44-9BADFF260F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1499" y="2341756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3" name="Text Placeholder 19">
            <a:extLst>
              <a:ext uri="{FF2B5EF4-FFF2-40B4-BE49-F238E27FC236}">
                <a16:creationId xmlns:a16="http://schemas.microsoft.com/office/drawing/2014/main" id="{D563EE1D-C4B6-152A-AE82-AF53471801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51499" y="2556897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11CFF06D-D48B-0FB3-EB1E-90317348875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 bwMode="auto">
          <a:xfrm>
            <a:off x="1921087" y="2821692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4" name="Text Placeholder 19">
            <a:extLst>
              <a:ext uri="{FF2B5EF4-FFF2-40B4-BE49-F238E27FC236}">
                <a16:creationId xmlns:a16="http://schemas.microsoft.com/office/drawing/2014/main" id="{51425358-852D-D75E-3948-A1AD63DBC4A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635337" y="4038987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5" name="Text Placeholder 19">
            <a:extLst>
              <a:ext uri="{FF2B5EF4-FFF2-40B4-BE49-F238E27FC236}">
                <a16:creationId xmlns:a16="http://schemas.microsoft.com/office/drawing/2014/main" id="{B7E57BE3-E3F1-08D4-F601-0853D2C0FC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35337" y="4253617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EB4F2AF4-6A8F-53E3-26E7-51BD25531A45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 bwMode="auto">
          <a:xfrm>
            <a:off x="4000500" y="2821692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7" name="Text Placeholder 19">
            <a:extLst>
              <a:ext uri="{FF2B5EF4-FFF2-40B4-BE49-F238E27FC236}">
                <a16:creationId xmlns:a16="http://schemas.microsoft.com/office/drawing/2014/main" id="{6DA11B9D-5468-210B-A35E-6A6C6D29C7D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16672" y="4038987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19">
            <a:extLst>
              <a:ext uri="{FF2B5EF4-FFF2-40B4-BE49-F238E27FC236}">
                <a16:creationId xmlns:a16="http://schemas.microsoft.com/office/drawing/2014/main" id="{4E071D86-A813-2F89-DDC8-469CD8A09C3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16672" y="4253617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DD4E3896-F5CB-0DDC-147F-8413B37AEBD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 bwMode="auto">
          <a:xfrm>
            <a:off x="6079913" y="2821692"/>
            <a:ext cx="1143000" cy="1143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0" name="Text Placeholder 19">
            <a:extLst>
              <a:ext uri="{FF2B5EF4-FFF2-40B4-BE49-F238E27FC236}">
                <a16:creationId xmlns:a16="http://schemas.microsoft.com/office/drawing/2014/main" id="{D436C02D-3840-D024-CA59-EF132A8BCF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790168" y="4039498"/>
            <a:ext cx="1714500" cy="190500"/>
          </a:xfrm>
        </p:spPr>
        <p:txBody>
          <a:bodyPr anchor="ctr"/>
          <a:lstStyle>
            <a:lvl1pPr marL="0" indent="0" algn="ctr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1" name="Text Placeholder 19">
            <a:extLst>
              <a:ext uri="{FF2B5EF4-FFF2-40B4-BE49-F238E27FC236}">
                <a16:creationId xmlns:a16="http://schemas.microsoft.com/office/drawing/2014/main" id="{F820EDE1-5CFF-1F91-A8DD-9234B299B1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790168" y="4254128"/>
            <a:ext cx="1714500" cy="190500"/>
          </a:xfrm>
        </p:spPr>
        <p:txBody>
          <a:bodyPr anchor="ctr"/>
          <a:lstStyle>
            <a:lvl1pPr marL="0" indent="0" algn="ctr">
              <a:buNone/>
              <a:defRPr sz="9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3237756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er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C2660E3-84B0-7295-EFE1-BD639A77D0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7661" y="320675"/>
            <a:ext cx="2111811" cy="22304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77DE43E-8FF4-CFB9-5BEF-DDB384FB3C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83484" y="320675"/>
            <a:ext cx="2111811" cy="22304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ECF1D8DF-ACA9-C2CB-F039-E2DA668600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58849" y="2552887"/>
            <a:ext cx="2111811" cy="22304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3440809-2B16-74D2-8B69-49AFC4288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8119" y="2552887"/>
            <a:ext cx="2111811" cy="22304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9FF6F7-0F81-1A12-41BC-3BEA55EAA4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1378" y="590550"/>
            <a:ext cx="1600200" cy="381000"/>
          </a:xfrm>
        </p:spPr>
        <p:txBody>
          <a:bodyPr/>
          <a:lstStyle>
            <a:lvl1pPr marL="0" indent="0" algn="ctr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27EA400-C9AD-4C61-DE18-FC198B53F0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1378" y="976630"/>
            <a:ext cx="1600200" cy="1366520"/>
          </a:xfrm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B0DC689-0264-A427-F70B-C57A1C5E46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053" y="2795270"/>
            <a:ext cx="1600200" cy="381000"/>
          </a:xfrm>
        </p:spPr>
        <p:txBody>
          <a:bodyPr/>
          <a:lstStyle>
            <a:lvl1pPr marL="0" indent="0" algn="ctr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2CA0C95-D45B-E2C0-B0D1-A41289D1CF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053" y="3181350"/>
            <a:ext cx="1600200" cy="1366520"/>
          </a:xfrm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361394B1-E65F-9083-51B6-05A829D76B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0451" y="590550"/>
            <a:ext cx="1600200" cy="381000"/>
          </a:xfrm>
        </p:spPr>
        <p:txBody>
          <a:bodyPr/>
          <a:lstStyle>
            <a:lvl1pPr marL="0" indent="0" algn="ctr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365670A-9CC0-253A-13EE-56961738BB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0451" y="976630"/>
            <a:ext cx="1600200" cy="1366520"/>
          </a:xfrm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E6E2C7E-2A1F-EFD0-7A56-6CDB492652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46126" y="2795270"/>
            <a:ext cx="1600200" cy="381000"/>
          </a:xfrm>
        </p:spPr>
        <p:txBody>
          <a:bodyPr/>
          <a:lstStyle>
            <a:lvl1pPr marL="0" indent="0" algn="ctr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6A1B7159-5F66-5564-1DC7-70C7ECC3E3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46126" y="3181350"/>
            <a:ext cx="1600200" cy="1366520"/>
          </a:xfrm>
        </p:spPr>
        <p:txBody>
          <a:bodyPr/>
          <a:lstStyle>
            <a:lvl1pPr marL="0" indent="0" algn="ctr">
              <a:buNone/>
              <a:defRPr sz="1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0011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71BC4-27DD-0D47-8289-378CE57FEBD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0"/>
            <a:ext cx="5943600" cy="47815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3C346-46C6-994F-D796-F474B650A4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48400" y="514350"/>
            <a:ext cx="2590800" cy="4114800"/>
          </a:xfrm>
        </p:spPr>
        <p:txBody>
          <a:bodyPr anchor="ctr"/>
          <a:lstStyle>
            <a:lvl1pPr marL="0" indent="0">
              <a:buNone/>
              <a:defRPr sz="1600" b="1"/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233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Navy -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724765"/>
            <a:ext cx="1524000" cy="369396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0" y="1009649"/>
            <a:ext cx="6324600" cy="31242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36576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E1F564-E3A6-4FC9-DC5C-ECD9ACB35A89}"/>
              </a:ext>
            </a:extLst>
          </p:cNvPr>
          <p:cNvSpPr/>
          <p:nvPr userDrawn="1"/>
        </p:nvSpPr>
        <p:spPr bwMode="auto">
          <a:xfrm>
            <a:off x="0" y="4552950"/>
            <a:ext cx="9144000" cy="59055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F81970-F6DE-212E-F578-33E04860FE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37124" b="-56287"/>
          <a:stretch/>
        </p:blipFill>
        <p:spPr>
          <a:xfrm>
            <a:off x="228600" y="4837835"/>
            <a:ext cx="3048000" cy="3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409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Gold -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724765"/>
            <a:ext cx="1524000" cy="369396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0" y="1009649"/>
            <a:ext cx="6324600" cy="31242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2400" b="1">
                <a:solidFill>
                  <a:schemeClr val="tx2"/>
                </a:solidFill>
              </a:defRPr>
            </a:lvl1pPr>
            <a:lvl2pPr marL="36576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EFA0E-DDB7-3E9B-EB9A-62BD3849DCB0}"/>
              </a:ext>
            </a:extLst>
          </p:cNvPr>
          <p:cNvSpPr/>
          <p:nvPr userDrawn="1"/>
        </p:nvSpPr>
        <p:spPr bwMode="auto">
          <a:xfrm>
            <a:off x="0" y="4552950"/>
            <a:ext cx="9144000" cy="5905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72DCD96-AFC0-E71F-8810-54293DB75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7124" b="-27065"/>
          <a:stretch/>
        </p:blipFill>
        <p:spPr>
          <a:xfrm>
            <a:off x="228600" y="4837835"/>
            <a:ext cx="3048000" cy="2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45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White -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724765"/>
            <a:ext cx="1524000" cy="369396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0" y="1009649"/>
            <a:ext cx="6324600" cy="31242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2400" b="1">
                <a:solidFill>
                  <a:schemeClr val="tx2"/>
                </a:solidFill>
              </a:defRPr>
            </a:lvl1pPr>
            <a:lvl2pPr marL="36576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401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753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31D2DE1-4AB9-2196-2037-D55A378A398D}"/>
              </a:ext>
            </a:extLst>
          </p:cNvPr>
          <p:cNvSpPr>
            <a:spLocks noGrp="1"/>
          </p:cNvSpPr>
          <p:nvPr userDrawn="1"/>
        </p:nvSpPr>
        <p:spPr bwMode="auto">
          <a:xfrm>
            <a:off x="248682" y="367479"/>
            <a:ext cx="6477000" cy="47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 i="0" kern="1200" spc="-90">
                <a:solidFill>
                  <a:srgbClr val="001478"/>
                </a:solidFill>
                <a:latin typeface="Times New Roman"/>
                <a:ea typeface="+mj-ea"/>
                <a:cs typeface="Times New Roman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9pPr>
          </a:lstStyle>
          <a:p>
            <a:r>
              <a:rPr lang="en-US" sz="2800" dirty="0">
                <a:solidFill>
                  <a:schemeClr val="tx2"/>
                </a:solidFill>
                <a:latin typeface="Arial"/>
                <a:cs typeface="Arial"/>
              </a:rPr>
              <a:t>Connect with the St. Louis Fed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2D384F-C285-C249-F23B-88227A82E706}"/>
              </a:ext>
            </a:extLst>
          </p:cNvPr>
          <p:cNvSpPr txBox="1"/>
          <p:nvPr userDrawn="1"/>
        </p:nvSpPr>
        <p:spPr>
          <a:xfrm>
            <a:off x="1084115" y="1698322"/>
            <a:ext cx="3411685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20" dirty="0">
                <a:latin typeface="Arial" panose="020B0604020202020204" pitchFamily="34" charset="0"/>
              </a:rPr>
              <a:t>Research and analysis from </a:t>
            </a:r>
            <a:r>
              <a:rPr lang="en-US" sz="1400" spc="-2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experts</a:t>
            </a:r>
            <a:endParaRPr lang="en-US" sz="1400" b="1" spc="-2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30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10" dirty="0">
                <a:latin typeface="Arial" panose="020B0604020202020204" pitchFamily="34" charset="0"/>
                <a:ea typeface="Calibri" panose="020F0502020204030204" pitchFamily="34" charset="0"/>
              </a:rPr>
              <a:t>Aw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ard-winning, free economic </a:t>
            </a:r>
            <a:b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education resources</a:t>
            </a:r>
          </a:p>
          <a:p>
            <a:pPr>
              <a:spcBef>
                <a:spcPts val="30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FRED</a:t>
            </a:r>
            <a:r>
              <a:rPr lang="en-US" sz="1400" spc="-1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sz="1400" b="1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trusted source for timely economic data</a:t>
            </a:r>
            <a:endParaRPr lang="en-US" sz="1400" b="1" spc="-1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30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10" dirty="0">
                <a:latin typeface="Arial" panose="020B0604020202020204" pitchFamily="34" charset="0"/>
                <a:ea typeface="Calibri" panose="020F0502020204030204" pitchFamily="34" charset="0"/>
              </a:rPr>
              <a:t>Community development tools to support 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 economy </a:t>
            </a:r>
            <a:r>
              <a:rPr lang="en-US" sz="1400" spc="-10" dirty="0">
                <a:latin typeface="Arial" panose="020B0604020202020204" pitchFamily="34" charset="0"/>
                <a:ea typeface="Calibri" panose="020F0502020204030204" pitchFamily="34" charset="0"/>
              </a:rPr>
              <a:t>in which </a:t>
            </a:r>
            <a:r>
              <a:rPr lang="en-US" sz="1400" spc="-1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all can benefit</a:t>
            </a:r>
            <a:endParaRPr lang="en-US" sz="1400" spc="-1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1FB1F1-726C-C361-2356-670B0657B063}"/>
              </a:ext>
            </a:extLst>
          </p:cNvPr>
          <p:cNvSpPr txBox="1"/>
          <p:nvPr userDrawn="1"/>
        </p:nvSpPr>
        <p:spPr>
          <a:xfrm>
            <a:off x="245634" y="999191"/>
            <a:ext cx="433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400"/>
              </a:spcAft>
              <a:buSzPct val="125000"/>
            </a:pPr>
            <a:r>
              <a:rPr lang="en-US" sz="1800" b="1" spc="-4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Visit stlouisfed.org for: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17CC2E-621B-12E6-1512-3A3E2E6A2170}"/>
              </a:ext>
            </a:extLst>
          </p:cNvPr>
          <p:cNvGrpSpPr/>
          <p:nvPr userDrawn="1"/>
        </p:nvGrpSpPr>
        <p:grpSpPr>
          <a:xfrm>
            <a:off x="1143000" y="2175613"/>
            <a:ext cx="3276600" cy="1615337"/>
            <a:chOff x="1485614" y="2175613"/>
            <a:chExt cx="3043646" cy="161533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80C56AA-A3E7-3A46-8023-121DEFE39CAB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2175613"/>
              <a:ext cx="302923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D8C732F-9E71-1F4C-12C3-7AD748D9FD12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2952750"/>
              <a:ext cx="304364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090556B-1301-C874-96CF-7A1F4D7FA89A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3790950"/>
              <a:ext cx="302923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D5AA9DC0-96C6-DE3D-6D30-BAF4CA9837BE}"/>
              </a:ext>
            </a:extLst>
          </p:cNvPr>
          <p:cNvSpPr/>
          <p:nvPr userDrawn="1"/>
        </p:nvSpPr>
        <p:spPr bwMode="auto">
          <a:xfrm>
            <a:off x="313118" y="1435983"/>
            <a:ext cx="685800" cy="6858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E13A9BC-98DE-1ECE-21E0-98B31EFEA088}"/>
              </a:ext>
            </a:extLst>
          </p:cNvPr>
          <p:cNvSpPr/>
          <p:nvPr userDrawn="1"/>
        </p:nvSpPr>
        <p:spPr bwMode="auto">
          <a:xfrm>
            <a:off x="313118" y="2239994"/>
            <a:ext cx="685800" cy="6858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0C8AC88-0D3C-2B3A-2422-149DF9AD4EAD}"/>
              </a:ext>
            </a:extLst>
          </p:cNvPr>
          <p:cNvSpPr/>
          <p:nvPr userDrawn="1"/>
        </p:nvSpPr>
        <p:spPr bwMode="auto">
          <a:xfrm>
            <a:off x="313118" y="3044005"/>
            <a:ext cx="685800" cy="6858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97BDD0C-E6D8-2D7E-7D5D-C20C04A66607}"/>
              </a:ext>
            </a:extLst>
          </p:cNvPr>
          <p:cNvSpPr/>
          <p:nvPr userDrawn="1"/>
        </p:nvSpPr>
        <p:spPr bwMode="auto">
          <a:xfrm>
            <a:off x="313118" y="3848016"/>
            <a:ext cx="685800" cy="6858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60" name="Graphic 59" descr="Research outline">
            <a:extLst>
              <a:ext uri="{FF2B5EF4-FFF2-40B4-BE49-F238E27FC236}">
                <a16:creationId xmlns:a16="http://schemas.microsoft.com/office/drawing/2014/main" id="{AC8F7605-8A66-260F-0D8E-468F9EFA9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378" y="1557327"/>
            <a:ext cx="419822" cy="419822"/>
          </a:xfrm>
          <a:prstGeom prst="rect">
            <a:avLst/>
          </a:prstGeom>
        </p:spPr>
      </p:pic>
      <p:pic>
        <p:nvPicPr>
          <p:cNvPr id="61" name="Graphic 60" descr="Neighborhood outline">
            <a:extLst>
              <a:ext uri="{FF2B5EF4-FFF2-40B4-BE49-F238E27FC236}">
                <a16:creationId xmlns:a16="http://schemas.microsoft.com/office/drawing/2014/main" id="{28D128D6-338F-FA97-EEB9-F132EAC70F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747" y="3934205"/>
            <a:ext cx="513423" cy="513423"/>
          </a:xfrm>
          <a:prstGeom prst="rect">
            <a:avLst/>
          </a:prstGeom>
        </p:spPr>
      </p:pic>
      <p:pic>
        <p:nvPicPr>
          <p:cNvPr id="62" name="Graphic 61" descr="Bar graph with upward trend outline">
            <a:extLst>
              <a:ext uri="{FF2B5EF4-FFF2-40B4-BE49-F238E27FC236}">
                <a16:creationId xmlns:a16="http://schemas.microsoft.com/office/drawing/2014/main" id="{729273DA-17EF-4E97-6BAB-E59AA2CB7A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649" y="3148311"/>
            <a:ext cx="456627" cy="45662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0F3E56A-6088-D29D-C746-017CF1495E17}"/>
              </a:ext>
            </a:extLst>
          </p:cNvPr>
          <p:cNvGrpSpPr/>
          <p:nvPr userDrawn="1"/>
        </p:nvGrpSpPr>
        <p:grpSpPr>
          <a:xfrm>
            <a:off x="450995" y="2289228"/>
            <a:ext cx="397643" cy="587332"/>
            <a:chOff x="429877" y="2229713"/>
            <a:chExt cx="429998" cy="635122"/>
          </a:xfrm>
        </p:grpSpPr>
        <p:pic>
          <p:nvPicPr>
            <p:cNvPr id="64" name="Graphic 63" descr="Apple outline">
              <a:extLst>
                <a:ext uri="{FF2B5EF4-FFF2-40B4-BE49-F238E27FC236}">
                  <a16:creationId xmlns:a16="http://schemas.microsoft.com/office/drawing/2014/main" id="{90252FCC-3370-FAAD-460E-14D76B4228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1133" y="2229713"/>
              <a:ext cx="205123" cy="205123"/>
            </a:xfrm>
            <a:prstGeom prst="rect">
              <a:avLst/>
            </a:prstGeom>
          </p:spPr>
        </p:pic>
        <p:pic>
          <p:nvPicPr>
            <p:cNvPr id="65" name="Graphic 64" descr="Books outline">
              <a:extLst>
                <a:ext uri="{FF2B5EF4-FFF2-40B4-BE49-F238E27FC236}">
                  <a16:creationId xmlns:a16="http://schemas.microsoft.com/office/drawing/2014/main" id="{70F5050A-95C9-4EE9-5295-3563DA08F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9877" y="2434837"/>
              <a:ext cx="429998" cy="42999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533292-BBEC-DCED-1CE4-22EE4404912A}"/>
              </a:ext>
            </a:extLst>
          </p:cNvPr>
          <p:cNvGrpSpPr/>
          <p:nvPr userDrawn="1"/>
        </p:nvGrpSpPr>
        <p:grpSpPr>
          <a:xfrm>
            <a:off x="4950133" y="3758924"/>
            <a:ext cx="4187846" cy="1022626"/>
            <a:chOff x="4953769" y="926697"/>
            <a:chExt cx="4187846" cy="10226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1B4F9F-C300-45D2-90AF-1D8545EF7BAD}"/>
                </a:ext>
              </a:extLst>
            </p:cNvPr>
            <p:cNvSpPr/>
            <p:nvPr/>
          </p:nvSpPr>
          <p:spPr bwMode="auto">
            <a:xfrm>
              <a:off x="4953769" y="926697"/>
              <a:ext cx="4187846" cy="1022626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537B50-FD87-5B25-B88E-8516A71D47F1}"/>
                </a:ext>
              </a:extLst>
            </p:cNvPr>
            <p:cNvSpPr txBox="1"/>
            <p:nvPr/>
          </p:nvSpPr>
          <p:spPr>
            <a:xfrm>
              <a:off x="6022381" y="1111123"/>
              <a:ext cx="2992173" cy="636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400"/>
                </a:spcAft>
                <a:buSzPct val="125000"/>
              </a:pPr>
              <a:r>
                <a:rPr lang="en-US" sz="1800" b="1" spc="-40" dirty="0">
                  <a:solidFill>
                    <a:schemeClr val="tx2"/>
                  </a:solidFill>
                  <a:latin typeface="Arial"/>
                  <a:ea typeface="+mn-ea"/>
                  <a:cs typeface="Arial"/>
                </a:rPr>
                <a:t>Subscribe to email alerts: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SzPts val="1000"/>
                <a:tabLst>
                  <a:tab pos="457200" algn="l"/>
                </a:tabLst>
              </a:pPr>
              <a:r>
                <a:rPr lang="en-US" sz="1400" spc="-20" dirty="0">
                  <a:latin typeface="Arial" panose="020B0604020202020204" pitchFamily="34" charset="0"/>
                </a:rPr>
                <a:t>Get timely info direct to your inbox </a:t>
              </a:r>
              <a:endParaRPr lang="en-US" sz="14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CFE9AED-EFEA-C8C0-828F-2C87E03D71C4}"/>
              </a:ext>
            </a:extLst>
          </p:cNvPr>
          <p:cNvSpPr/>
          <p:nvPr userDrawn="1"/>
        </p:nvSpPr>
        <p:spPr bwMode="auto">
          <a:xfrm>
            <a:off x="4953000" y="1109256"/>
            <a:ext cx="4191000" cy="973281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DC78E-2067-6B69-01B4-E50666FC366D}"/>
              </a:ext>
            </a:extLst>
          </p:cNvPr>
          <p:cNvSpPr txBox="1"/>
          <p:nvPr userDrawn="1"/>
        </p:nvSpPr>
        <p:spPr>
          <a:xfrm>
            <a:off x="5091470" y="1177037"/>
            <a:ext cx="2517959" cy="851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400"/>
              </a:spcAft>
              <a:buSzPct val="125000"/>
            </a:pPr>
            <a:r>
              <a:rPr lang="en-US" sz="1800" b="1" spc="-40" dirty="0">
                <a:solidFill>
                  <a:schemeClr val="tx2"/>
                </a:solidFill>
                <a:latin typeface="Arial"/>
                <a:ea typeface="+mn-ea"/>
                <a:cs typeface="Arial"/>
              </a:rPr>
              <a:t>Follow us on social:</a:t>
            </a:r>
          </a:p>
          <a:p>
            <a:pPr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400" spc="-20" dirty="0">
                <a:solidFill>
                  <a:schemeClr val="tx1"/>
                </a:solidFill>
                <a:latin typeface="Arial" panose="020B0604020202020204" pitchFamily="34" charset="0"/>
              </a:rPr>
              <a:t>Catch @stlouisfed on X, LinkedIn, Instagram and more</a:t>
            </a:r>
            <a:endParaRPr lang="en-US" sz="1400" spc="-1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11DAE-F4D8-9100-9013-D84005889F4D}"/>
              </a:ext>
            </a:extLst>
          </p:cNvPr>
          <p:cNvSpPr/>
          <p:nvPr userDrawn="1"/>
        </p:nvSpPr>
        <p:spPr bwMode="auto">
          <a:xfrm>
            <a:off x="4950133" y="2086659"/>
            <a:ext cx="4193867" cy="167071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pitchFamily="-65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384AC-BB72-7CB4-335B-2213061602B2}"/>
              </a:ext>
            </a:extLst>
          </p:cNvPr>
          <p:cNvSpPr txBox="1"/>
          <p:nvPr userDrawn="1"/>
        </p:nvSpPr>
        <p:spPr>
          <a:xfrm>
            <a:off x="5086765" y="2235706"/>
            <a:ext cx="2517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1200"/>
              </a:spcAft>
              <a:buSzPct val="125000"/>
            </a:pPr>
            <a:r>
              <a:rPr lang="en-US" sz="1800" b="1" spc="-5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Explore the </a:t>
            </a:r>
            <a:br>
              <a:rPr lang="en-US" sz="1800" b="1" spc="-5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</a:br>
            <a:r>
              <a:rPr lang="en-US" sz="1800" b="1" spc="-5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Economy Museum:</a:t>
            </a:r>
            <a:endParaRPr lang="en-US" sz="1800" spc="-5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61F31D2C-288F-DCE0-3D1D-3D79E50D870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114033" y="3865558"/>
            <a:ext cx="822960" cy="822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6E916E-CAE2-E0F0-C112-EE9EFCDAF485}"/>
              </a:ext>
            </a:extLst>
          </p:cNvPr>
          <p:cNvSpPr txBox="1"/>
          <p:nvPr userDrawn="1"/>
        </p:nvSpPr>
        <p:spPr>
          <a:xfrm>
            <a:off x="5086765" y="2823686"/>
            <a:ext cx="25811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30" dirty="0">
                <a:solidFill>
                  <a:schemeClr val="bg1"/>
                </a:solidFill>
                <a:latin typeface="Arial" panose="020B0604020202020204" pitchFamily="34" charset="0"/>
              </a:rPr>
              <a:t>Learn about money, </a:t>
            </a:r>
            <a:br>
              <a:rPr lang="en-US" sz="1400" spc="-3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400" spc="-30" dirty="0">
                <a:solidFill>
                  <a:schemeClr val="bg1"/>
                </a:solidFill>
                <a:latin typeface="Arial" panose="020B0604020202020204" pitchFamily="34" charset="0"/>
              </a:rPr>
              <a:t>history and </a:t>
            </a:r>
            <a:r>
              <a:rPr lang="en-US" sz="1400" spc="-40" dirty="0">
                <a:solidFill>
                  <a:schemeClr val="bg1"/>
                </a:solidFill>
                <a:latin typeface="Arial" panose="020B0604020202020204" pitchFamily="34" charset="0"/>
              </a:rPr>
              <a:t>economics</a:t>
            </a:r>
            <a:br>
              <a:rPr lang="en-US" sz="1400" spc="-4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400" spc="-40" dirty="0">
                <a:solidFill>
                  <a:schemeClr val="bg1"/>
                </a:solidFill>
                <a:latin typeface="Arial" panose="020B0604020202020204" pitchFamily="34" charset="0"/>
              </a:rPr>
              <a:t>in person or online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2386DE7-ACDF-15CA-699A-DB1C387E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027"/>
          <a:stretch/>
        </p:blipFill>
        <p:spPr>
          <a:xfrm>
            <a:off x="7696566" y="1096567"/>
            <a:ext cx="1134316" cy="98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1C5059-F077-5FC0-A8E2-DE2860C24D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 t="65198" r="8814" b="21997"/>
          <a:stretch/>
        </p:blipFill>
        <p:spPr>
          <a:xfrm>
            <a:off x="7604725" y="911107"/>
            <a:ext cx="1315035" cy="11714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183A00-FFD9-994A-1FE6-038F08B13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8358" r="17528"/>
          <a:stretch/>
        </p:blipFill>
        <p:spPr>
          <a:xfrm>
            <a:off x="7376170" y="2238353"/>
            <a:ext cx="1543590" cy="13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7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572000"/>
            <a:ext cx="9144000" cy="58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747713" y="282179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9CB2A22-8F87-FCC8-6C4D-C9D58E1643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12586A9-4BFD-83BD-1E06-4B6008DE0E6B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5029200" y="836700"/>
            <a:ext cx="3767138" cy="2152650"/>
          </a:xfrm>
        </p:spPr>
        <p:txBody>
          <a:bodyPr/>
          <a:lstStyle>
            <a:lvl1pPr algn="l">
              <a:lnSpc>
                <a:spcPct val="90000"/>
              </a:lnSpc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759B680-479A-FDC6-01D2-00604BB91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0" y="3046500"/>
            <a:ext cx="3767138" cy="792187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18AA88F-ADE5-6253-71D6-A8347B5918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4E0311E-1B19-85C6-4A93-059FB911F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8100" y="4382484"/>
            <a:ext cx="3644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1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18AA88F-ADE5-6253-71D6-A8347B5918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0195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4572000"/>
            <a:ext cx="9144000" cy="58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747713" y="282179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9CB2A22-8F87-FCC8-6C4D-C9D58E1643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12586A9-4BFD-83BD-1E06-4B6008DE0E6B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84679" y="4208139"/>
            <a:ext cx="4592121" cy="719461"/>
          </a:xfrm>
        </p:spPr>
        <p:txBody>
          <a:bodyPr/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254556-E072-1F52-BC6C-D67777C7970E}"/>
              </a:ext>
            </a:extLst>
          </p:cNvPr>
          <p:cNvSpPr/>
          <p:nvPr userDrawn="1"/>
        </p:nvSpPr>
        <p:spPr bwMode="auto">
          <a:xfrm>
            <a:off x="0" y="3943350"/>
            <a:ext cx="9144000" cy="76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460BEC7-A0F7-AD68-4071-D16DFEE34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8100" y="4382484"/>
            <a:ext cx="3644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orizont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572000"/>
            <a:ext cx="9144000" cy="58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747713" y="282179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600200" y="1809750"/>
            <a:ext cx="6553200" cy="2152650"/>
          </a:xfrm>
        </p:spPr>
        <p:txBody>
          <a:bodyPr/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600200" y="4019550"/>
            <a:ext cx="6553200" cy="6857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135255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0FA7EC4-F85B-EDD2-5AA7-5D2C4C8B43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266508"/>
            <a:ext cx="4876800" cy="7136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4572000"/>
            <a:ext cx="9144000" cy="58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747713" y="282179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90800" y="952500"/>
            <a:ext cx="6205538" cy="2305050"/>
          </a:xfrm>
        </p:spPr>
        <p:txBody>
          <a:bodyPr/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90800" y="3486150"/>
            <a:ext cx="6205538" cy="12191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2667000" y="3371850"/>
            <a:ext cx="6477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 userDrawn="1"/>
        </p:nvSpPr>
        <p:spPr bwMode="auto">
          <a:xfrm>
            <a:off x="0" y="-1"/>
            <a:ext cx="1905000" cy="515504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B831F3-9E70-1772-18DF-39F7B9756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58704"/>
            <a:ext cx="1865333" cy="214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99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9056688" y="2022872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605018" y="1899354"/>
            <a:ext cx="7926207" cy="1344792"/>
          </a:xfrm>
        </p:spPr>
        <p:txBody>
          <a:bodyPr anchor="ctr"/>
          <a:lstStyle>
            <a:lvl1pPr marL="0" indent="0" algn="ctr">
              <a:buNone/>
              <a:defRPr sz="3600" b="1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1365" y="369154"/>
            <a:ext cx="8554973" cy="9906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5DF70F6-E422-24C9-5D82-C883A41DF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54548" y="1158558"/>
            <a:ext cx="5741790" cy="3470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5D2CA44-6038-DC26-ED9C-FAF8B9FF9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158558"/>
            <a:ext cx="2651165" cy="3470592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3813" y="65603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528638" y="-4048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2613025" y="-1812131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305425" y="-1783556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9056688" y="2022872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66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2.sv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4781550"/>
            <a:ext cx="9144000" cy="36195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888" y="1276350"/>
            <a:ext cx="856773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888" y="371475"/>
            <a:ext cx="85677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82000" y="4812506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Times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9pPr>
          </a:lstStyle>
          <a:p>
            <a:pPr algn="r"/>
            <a:fld id="{51221C86-548F-ED48-B57A-2AF14FA05D94}" type="slidenum">
              <a:rPr lang="en-US" sz="800" smtClean="0">
                <a:latin typeface="Arial"/>
                <a:cs typeface="Arial"/>
              </a:rPr>
              <a:pPr algn="r"/>
              <a:t>‹#›</a:t>
            </a:fld>
            <a:endParaRPr lang="en-US" sz="800" dirty="0">
              <a:latin typeface="Arial"/>
              <a:cs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1ADF4-2292-23AD-690B-C06891444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-16881" r="37124" b="-1"/>
          <a:stretch/>
        </p:blipFill>
        <p:spPr>
          <a:xfrm>
            <a:off x="228600" y="4857751"/>
            <a:ext cx="3048000" cy="228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25" r:id="rId5"/>
    <p:sldLayoutId id="2147483941" r:id="rId6"/>
    <p:sldLayoutId id="2147483926" r:id="rId7"/>
    <p:sldLayoutId id="2147483928" r:id="rId8"/>
    <p:sldLayoutId id="2147483967" r:id="rId9"/>
    <p:sldLayoutId id="2147483969" r:id="rId10"/>
    <p:sldLayoutId id="2147483974" r:id="rId11"/>
    <p:sldLayoutId id="2147483968" r:id="rId12"/>
    <p:sldLayoutId id="2147483971" r:id="rId13"/>
    <p:sldLayoutId id="2147483972" r:id="rId14"/>
    <p:sldLayoutId id="2147483970" r:id="rId15"/>
    <p:sldLayoutId id="2147483966" r:id="rId16"/>
    <p:sldLayoutId id="2147483936" r:id="rId1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 spc="-9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Time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Time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Time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Times" pitchFamily="-65" charset="0"/>
        </a:defRPr>
      </a:lvl9pPr>
    </p:titleStyle>
    <p:bodyStyle>
      <a:lvl1pPr marL="256032" indent="-256032" algn="l" rtl="0" eaLnBrk="1" fontAlgn="base" hangingPunct="1">
        <a:spcBef>
          <a:spcPts val="0"/>
        </a:spcBef>
        <a:spcAft>
          <a:spcPts val="1200"/>
        </a:spcAft>
        <a:buClr>
          <a:schemeClr val="tx1"/>
        </a:buClr>
        <a:buSzPct val="125000"/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1pPr>
      <a:lvl2pPr marL="649224" indent="-283464" algn="l" rtl="0" eaLnBrk="1" fontAlgn="base" hangingPunct="1">
        <a:spcBef>
          <a:spcPts val="0"/>
        </a:spcBef>
        <a:spcAft>
          <a:spcPts val="1200"/>
        </a:spcAft>
        <a:buClr>
          <a:schemeClr val="tx1"/>
        </a:buClr>
        <a:buSzPct val="90000"/>
        <a:buFont typeface="Lucida Grande"/>
        <a:buChar char="−"/>
        <a:defRPr sz="1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/>
        <a:buChar char="•"/>
        <a:defRPr sz="16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−"/>
        <a:defRPr sz="14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3104" userDrawn="1">
          <p15:clr>
            <a:srgbClr val="F26B43"/>
          </p15:clr>
        </p15:guide>
        <p15:guide id="3" pos="218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22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1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47829"/>
            <a:ext cx="8568987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351" y="371555"/>
            <a:ext cx="85689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82000" y="4812506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Times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9pPr>
          </a:lstStyle>
          <a:p>
            <a:pPr algn="r"/>
            <a:fld id="{1BA91BC2-D90A-5545-8384-32454DB790CB}" type="slidenum">
              <a:rPr lang="en-US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211838C-1F15-68BC-5845-2B18BE3BC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36980" b="-16225"/>
          <a:stretch/>
        </p:blipFill>
        <p:spPr>
          <a:xfrm>
            <a:off x="258727" y="4734113"/>
            <a:ext cx="3246473" cy="4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7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60" r:id="rId3"/>
    <p:sldLayoutId id="2147483957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62" r:id="rId12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 spc="-9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Time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Time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Time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15A35"/>
          </a:solidFill>
          <a:latin typeface="Times" pitchFamily="-65" charset="0"/>
        </a:defRPr>
      </a:lvl9pPr>
    </p:titleStyle>
    <p:bodyStyle>
      <a:lvl1pPr marL="256032" indent="-256032" algn="l" rtl="0" eaLnBrk="1" fontAlgn="base" hangingPunct="1">
        <a:spcBef>
          <a:spcPts val="0"/>
        </a:spcBef>
        <a:spcAft>
          <a:spcPts val="1200"/>
        </a:spcAft>
        <a:buClr>
          <a:schemeClr val="tx1"/>
        </a:buClr>
        <a:buSzPct val="125000"/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1pPr>
      <a:lvl2pPr marL="649224" indent="-283464" algn="l" rtl="0" eaLnBrk="1" fontAlgn="base" hangingPunct="1">
        <a:spcBef>
          <a:spcPts val="0"/>
        </a:spcBef>
        <a:spcAft>
          <a:spcPts val="1200"/>
        </a:spcAft>
        <a:buClr>
          <a:schemeClr val="tx1"/>
        </a:buClr>
        <a:buSzPct val="90000"/>
        <a:buFont typeface="Lucida Grande"/>
        <a:buChar char="−"/>
        <a:defRPr sz="1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/>
        <a:buChar char="•"/>
        <a:defRPr sz="16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−"/>
        <a:defRPr sz="14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25" userDrawn="1">
          <p15:clr>
            <a:srgbClr val="F26B43"/>
          </p15:clr>
        </p15:guide>
        <p15:guide id="3" pos="217" userDrawn="1">
          <p15:clr>
            <a:srgbClr val="F26B43"/>
          </p15:clr>
        </p15:guide>
        <p15:guide id="4" pos="5541" userDrawn="1">
          <p15:clr>
            <a:srgbClr val="F26B43"/>
          </p15:clr>
        </p15:guide>
        <p15:guide id="5" orient="horz" pos="3012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132" userDrawn="1">
          <p15:clr>
            <a:srgbClr val="F26B43"/>
          </p15:clr>
        </p15:guide>
        <p15:guide id="8" orient="horz" pos="31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7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F6D9-E7E9-8D01-FDEF-9481CB55C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40030"/>
            <a:ext cx="7886700" cy="13600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300" b="1" dirty="0"/>
              <a:t>Fiat Money and Cryptocurrency: </a:t>
            </a:r>
          </a:p>
          <a:p>
            <a:pPr marL="0" indent="0" algn="ctr">
              <a:buNone/>
            </a:pPr>
            <a:r>
              <a:rPr lang="en-US" sz="3300" b="1" dirty="0"/>
              <a:t>What is Money? </a:t>
            </a:r>
          </a:p>
        </p:txBody>
      </p:sp>
    </p:spTree>
    <p:extLst>
      <p:ext uri="{BB962C8B-B14F-4D97-AF65-F5344CB8AC3E}">
        <p14:creationId xmlns:p14="http://schemas.microsoft.com/office/powerpoint/2010/main" val="262120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F6D9-E7E9-8D01-FDEF-9481CB55C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Store of value</a:t>
            </a:r>
            <a:r>
              <a:rPr lang="en-US" sz="2400" dirty="0"/>
              <a:t>: The ability to retain worth. </a:t>
            </a:r>
          </a:p>
        </p:txBody>
      </p:sp>
    </p:spTree>
    <p:extLst>
      <p:ext uri="{BB962C8B-B14F-4D97-AF65-F5344CB8AC3E}">
        <p14:creationId xmlns:p14="http://schemas.microsoft.com/office/powerpoint/2010/main" val="2522174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F6D9-E7E9-8D01-FDEF-9481CB55C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5E3244-269B-9F2F-5BC5-DE39E15FF5EB}"/>
              </a:ext>
            </a:extLst>
          </p:cNvPr>
          <p:cNvSpPr txBox="1">
            <a:spLocks/>
          </p:cNvSpPr>
          <p:nvPr/>
        </p:nvSpPr>
        <p:spPr>
          <a:xfrm>
            <a:off x="704850" y="2330511"/>
            <a:ext cx="7886700" cy="103987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300" b="1" dirty="0"/>
              <a:t>Why do societies use money? </a:t>
            </a:r>
          </a:p>
        </p:txBody>
      </p:sp>
    </p:spTree>
    <p:extLst>
      <p:ext uri="{BB962C8B-B14F-4D97-AF65-F5344CB8AC3E}">
        <p14:creationId xmlns:p14="http://schemas.microsoft.com/office/powerpoint/2010/main" val="372155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F6D9-E7E9-8D01-FDEF-9481CB55C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en-US" sz="165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b="1" dirty="0">
                <a:effectLst/>
                <a:ea typeface="Calibri" panose="020F0502020204030204" pitchFamily="34" charset="0"/>
              </a:rPr>
              <a:t>OBJECTIVES</a:t>
            </a:r>
            <a:endParaRPr lang="en-US" b="1" dirty="0">
              <a:ea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1800" dirty="0">
                <a:ea typeface="Calibri" panose="020F0502020204030204" pitchFamily="34" charset="0"/>
              </a:rPr>
              <a:t>Students will be able to</a:t>
            </a:r>
          </a:p>
          <a:p>
            <a:pPr>
              <a:lnSpc>
                <a:spcPct val="115000"/>
              </a:lnSpc>
            </a:pPr>
            <a:r>
              <a:rPr lang="en-US" sz="1800" dirty="0">
                <a:ea typeface="Calibri" panose="020F0502020204030204" pitchFamily="34" charset="0"/>
              </a:rPr>
              <a:t>define barter, conversion value, fiat money, medium of exchange, money, store of value, and unit of account; </a:t>
            </a:r>
          </a:p>
          <a:p>
            <a:pPr>
              <a:lnSpc>
                <a:spcPct val="115000"/>
              </a:lnSpc>
            </a:pPr>
            <a:r>
              <a:rPr lang="en-US" sz="1800" dirty="0">
                <a:ea typeface="Calibri" panose="020F0502020204030204" pitchFamily="34" charset="0"/>
              </a:rPr>
              <a:t>explain how money facilitates trade and creates benefits for society; and </a:t>
            </a:r>
          </a:p>
          <a:p>
            <a:pPr>
              <a:lnSpc>
                <a:spcPct val="115000"/>
              </a:lnSpc>
            </a:pPr>
            <a:r>
              <a:rPr lang="en-US" sz="1800" dirty="0">
                <a:ea typeface="Calibri" panose="020F0502020204030204" pitchFamily="34" charset="0"/>
              </a:rPr>
              <a:t>use the functions of money to evaluate whether another currency is a good form of money. </a:t>
            </a:r>
          </a:p>
        </p:txBody>
      </p:sp>
    </p:spTree>
    <p:extLst>
      <p:ext uri="{BB962C8B-B14F-4D97-AF65-F5344CB8AC3E}">
        <p14:creationId xmlns:p14="http://schemas.microsoft.com/office/powerpoint/2010/main" val="15916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7BF1BB2-2A19-1FC9-A32D-84AA7A0C49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771481"/>
              </p:ext>
            </p:extLst>
          </p:nvPr>
        </p:nvGraphicFramePr>
        <p:xfrm>
          <a:off x="1524000" y="545242"/>
          <a:ext cx="6755026" cy="4053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1749704" imgH="19049869" progId="Acrobat.Document.DC">
                  <p:embed/>
                </p:oleObj>
              </mc:Choice>
              <mc:Fallback>
                <p:oleObj name="Acrobat Document" r:id="rId2" imgW="31749704" imgH="19049869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7BF1BB2-2A19-1FC9-A32D-84AA7A0C49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0" y="545242"/>
                        <a:ext cx="6755026" cy="4053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418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F6D9-E7E9-8D01-FDEF-9481CB55C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400" b="1" dirty="0"/>
              <a:t>Medium of exchange: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00"/>
                </a:solidFill>
              </a:rPr>
              <a:t>Anything that is generally acceptable in exchange for goods and services.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660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C17E434-23C5-1FA7-3E3F-1EEEBDD161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527301"/>
              </p:ext>
            </p:extLst>
          </p:nvPr>
        </p:nvGraphicFramePr>
        <p:xfrm>
          <a:off x="1600200" y="1598440"/>
          <a:ext cx="6096000" cy="1579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4290000" imgH="8889840" progId="Acrobat.Document.DC">
                  <p:embed/>
                </p:oleObj>
              </mc:Choice>
              <mc:Fallback>
                <p:oleObj name="Acrobat Document" r:id="rId2" imgW="34290000" imgH="888984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C17E434-23C5-1FA7-3E3F-1EEEBDD161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00200" y="1598440"/>
                        <a:ext cx="6096000" cy="1579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38DE4F8-A0D1-657C-4D0B-869F26B0CA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922277"/>
              </p:ext>
            </p:extLst>
          </p:nvPr>
        </p:nvGraphicFramePr>
        <p:xfrm>
          <a:off x="1981200" y="3181350"/>
          <a:ext cx="5549411" cy="1145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7779803" imgH="3339925" progId="Acrobat.Document.DC">
                  <p:embed/>
                </p:oleObj>
              </mc:Choice>
              <mc:Fallback>
                <p:oleObj name="Acrobat Document" r:id="rId4" imgW="17779803" imgH="3339925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38DE4F8-A0D1-657C-4D0B-869F26B0CA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1200" y="3181350"/>
                        <a:ext cx="5549411" cy="1145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7FA301A-CA8D-E068-83A7-9DDA767E2F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202196"/>
              </p:ext>
            </p:extLst>
          </p:nvPr>
        </p:nvGraphicFramePr>
        <p:xfrm>
          <a:off x="1776962" y="742950"/>
          <a:ext cx="5590076" cy="96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7937426" imgH="1371600" progId="Acrobat.Document.DC">
                  <p:embed/>
                </p:oleObj>
              </mc:Choice>
              <mc:Fallback>
                <p:oleObj name="Acrobat Document" r:id="rId6" imgW="7937426" imgH="1371600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7FA301A-CA8D-E068-83A7-9DDA767E2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76962" y="742950"/>
                        <a:ext cx="5590076" cy="965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515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F6D9-E7E9-8D01-FDEF-9481CB55C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400" b="1" dirty="0"/>
              <a:t>Unit of account: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00"/>
                </a:solidFill>
              </a:rPr>
              <a:t>A common measurement used to compare the value of goods and services.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4101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D54779-98EE-E6E8-B248-91C3CC695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61950"/>
            <a:ext cx="3319582" cy="41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7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248C5BC-9E6D-4B20-AF88-FF69A96244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23377"/>
              </p:ext>
            </p:extLst>
          </p:nvPr>
        </p:nvGraphicFramePr>
        <p:xfrm>
          <a:off x="1676400" y="285750"/>
          <a:ext cx="6185596" cy="4126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97229" imgH="3600450" progId="Acrobat.Document.DC">
                  <p:embed/>
                </p:oleObj>
              </mc:Choice>
              <mc:Fallback>
                <p:oleObj name="Acrobat Document" r:id="rId2" imgW="5397229" imgH="360045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248C5BC-9E6D-4B20-AF88-FF69A96244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6400" y="285750"/>
                        <a:ext cx="6185596" cy="4126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1693661"/>
      </p:ext>
    </p:extLst>
  </p:cSld>
  <p:clrMapOvr>
    <a:masterClrMapping/>
  </p:clrMapOvr>
</p:sld>
</file>

<file path=ppt/theme/theme1.xml><?xml version="1.0" encoding="utf-8"?>
<a:theme xmlns:a="http://schemas.openxmlformats.org/drawingml/2006/main" name="Navy Footer">
  <a:themeElements>
    <a:clrScheme name="Federal Reserve 8H">
      <a:dk1>
        <a:srgbClr val="000000"/>
      </a:dk1>
      <a:lt1>
        <a:srgbClr val="FFFFFF"/>
      </a:lt1>
      <a:dk2>
        <a:srgbClr val="0F2C51"/>
      </a:dk2>
      <a:lt2>
        <a:srgbClr val="EEECE1"/>
      </a:lt2>
      <a:accent1>
        <a:srgbClr val="CC9800"/>
      </a:accent1>
      <a:accent2>
        <a:srgbClr val="00AEEF"/>
      </a:accent2>
      <a:accent3>
        <a:srgbClr val="006754"/>
      </a:accent3>
      <a:accent4>
        <a:srgbClr val="E5E060"/>
      </a:accent4>
      <a:accent5>
        <a:srgbClr val="F7921E"/>
      </a:accent5>
      <a:accent6>
        <a:srgbClr val="DA1A32"/>
      </a:accent6>
      <a:hlink>
        <a:srgbClr val="870051"/>
      </a:hlink>
      <a:folHlink>
        <a:srgbClr val="800080"/>
      </a:folHlink>
    </a:clrScheme>
    <a:fontScheme name="1_FedSTL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ysDot"/>
          <a:round/>
          <a:headEnd type="none" w="med" len="med"/>
          <a:tailEnd type="triangle" w="lg" len="sm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spcAft>
            <a:spcPts val="1200"/>
          </a:spcAft>
          <a:defRPr sz="1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FedST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Internal v1" id="{8B9616CD-2C3B-B441-8D03-7B27A2C5058A}" vid="{0885DE46-AECA-9341-9009-80FB1BCDFACF}"/>
    </a:ext>
  </a:extLst>
</a:theme>
</file>

<file path=ppt/theme/theme2.xml><?xml version="1.0" encoding="utf-8"?>
<a:theme xmlns:a="http://schemas.openxmlformats.org/drawingml/2006/main" name="White Footer">
  <a:themeElements>
    <a:clrScheme name="Federal Reserve 8H">
      <a:dk1>
        <a:srgbClr val="000000"/>
      </a:dk1>
      <a:lt1>
        <a:srgbClr val="FFFFFF"/>
      </a:lt1>
      <a:dk2>
        <a:srgbClr val="0F2C51"/>
      </a:dk2>
      <a:lt2>
        <a:srgbClr val="EEECE1"/>
      </a:lt2>
      <a:accent1>
        <a:srgbClr val="CC9800"/>
      </a:accent1>
      <a:accent2>
        <a:srgbClr val="00AEEF"/>
      </a:accent2>
      <a:accent3>
        <a:srgbClr val="006754"/>
      </a:accent3>
      <a:accent4>
        <a:srgbClr val="E5E060"/>
      </a:accent4>
      <a:accent5>
        <a:srgbClr val="F7921E"/>
      </a:accent5>
      <a:accent6>
        <a:srgbClr val="DA1A32"/>
      </a:accent6>
      <a:hlink>
        <a:srgbClr val="870051"/>
      </a:hlink>
      <a:folHlink>
        <a:srgbClr val="800080"/>
      </a:folHlink>
    </a:clrScheme>
    <a:fontScheme name="1_FedSTL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FedST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Internal v3" id="{7A652FC9-C4EF-084D-AEEC-45D77A55FF96}" vid="{000F2000-BB84-A84F-90BF-549C870A17F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1_FedSTL</Template>
  <TotalTime>2809</TotalTime>
  <Words>118</Words>
  <Application>Microsoft Office PowerPoint</Application>
  <PresentationFormat>On-screen Show (16:9)</PresentationFormat>
  <Paragraphs>19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Lucida Grande</vt:lpstr>
      <vt:lpstr>Times</vt:lpstr>
      <vt:lpstr>Navy Footer</vt:lpstr>
      <vt:lpstr>White Footer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Reich, Jackie A</dc:creator>
  <cp:lastModifiedBy>Geiger, Amanda</cp:lastModifiedBy>
  <cp:revision>14</cp:revision>
  <cp:lastPrinted>2017-03-29T14:58:18Z</cp:lastPrinted>
  <dcterms:created xsi:type="dcterms:W3CDTF">2023-09-21T18:22:14Z</dcterms:created>
  <dcterms:modified xsi:type="dcterms:W3CDTF">2025-01-22T20:39:22Z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qminfo">
    <vt:i4>5</vt:i4>
  </property>
  <property fmtid="{D5CDD505-2E9C-101B-9397-08002B2CF9AE}" pid="3" name="lqmsess">
    <vt:lpwstr>a397fc98-89aa-4926-8c15-2b0f8f12a25a</vt:lpwstr>
  </property>
  <property fmtid="{D5CDD505-2E9C-101B-9397-08002B2CF9AE}" pid="4" name="MSIP_Label_65269c60-0483-4c57-9e8c-3779d6900235_Enabled">
    <vt:lpwstr>true</vt:lpwstr>
  </property>
  <property fmtid="{D5CDD505-2E9C-101B-9397-08002B2CF9AE}" pid="5" name="MSIP_Label_65269c60-0483-4c57-9e8c-3779d6900235_SetDate">
    <vt:lpwstr>2024-12-17T19:02:37Z</vt:lpwstr>
  </property>
  <property fmtid="{D5CDD505-2E9C-101B-9397-08002B2CF9AE}" pid="6" name="MSIP_Label_65269c60-0483-4c57-9e8c-3779d6900235_Method">
    <vt:lpwstr>Privileged</vt:lpwstr>
  </property>
  <property fmtid="{D5CDD505-2E9C-101B-9397-08002B2CF9AE}" pid="7" name="MSIP_Label_65269c60-0483-4c57-9e8c-3779d6900235_Name">
    <vt:lpwstr>65269c60-0483-4c57-9e8c-3779d6900235</vt:lpwstr>
  </property>
  <property fmtid="{D5CDD505-2E9C-101B-9397-08002B2CF9AE}" pid="8" name="MSIP_Label_65269c60-0483-4c57-9e8c-3779d6900235_SiteId">
    <vt:lpwstr>b397c653-5b19-463f-b9fc-af658ded9128</vt:lpwstr>
  </property>
  <property fmtid="{D5CDD505-2E9C-101B-9397-08002B2CF9AE}" pid="9" name="MSIP_Label_65269c60-0483-4c57-9e8c-3779d6900235_ActionId">
    <vt:lpwstr>e5f21fed-bad4-4715-9e4e-2c598608916a</vt:lpwstr>
  </property>
  <property fmtid="{D5CDD505-2E9C-101B-9397-08002B2CF9AE}" pid="10" name="MSIP_Label_65269c60-0483-4c57-9e8c-3779d6900235_ContentBits">
    <vt:lpwstr>0</vt:lpwstr>
  </property>
</Properties>
</file>