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287" r:id="rId6"/>
    <p:sldId id="294" r:id="rId7"/>
    <p:sldId id="295" r:id="rId8"/>
    <p:sldId id="296" r:id="rId9"/>
    <p:sldId id="297" r:id="rId10"/>
    <p:sldId id="300" r:id="rId11"/>
    <p:sldId id="298" r:id="rId12"/>
    <p:sldId id="299" r:id="rId13"/>
    <p:sldId id="288" r:id="rId14"/>
    <p:sldId id="301" r:id="rId15"/>
    <p:sldId id="302" r:id="rId16"/>
    <p:sldId id="303" r:id="rId17"/>
    <p:sldId id="304" r:id="rId18"/>
    <p:sldId id="30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iter, Mary C" initials="SMC" lastIdx="1" clrIdx="0">
    <p:extLst>
      <p:ext uri="{19B8F6BF-5375-455C-9EA6-DF929625EA0E}">
        <p15:presenceInfo xmlns:p15="http://schemas.microsoft.com/office/powerpoint/2012/main" userId="S-1-5-21-662528488-348457345-1760376032-2082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42A"/>
    <a:srgbClr val="608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16" autoAdjust="0"/>
    <p:restoredTop sz="94660"/>
  </p:normalViewPr>
  <p:slideViewPr>
    <p:cSldViewPr>
      <p:cViewPr varScale="1">
        <p:scale>
          <a:sx n="67" d="100"/>
          <a:sy n="67" d="100"/>
        </p:scale>
        <p:origin x="1148"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CA6F78-E8AE-7C48-9C5B-78EB51D3129D}" type="datetimeFigureOut">
              <a:rPr lang="en-US" smtClean="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6039984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CA6F78-E8AE-7C48-9C5B-78EB51D3129D}" type="datetimeFigureOut">
              <a:rPr lang="en-US" smtClean="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19522777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CA6F78-E8AE-7C48-9C5B-78EB51D3129D}" type="datetimeFigureOut">
              <a:rPr lang="en-US" smtClean="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18653539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CA6F78-E8AE-7C48-9C5B-78EB51D3129D}" type="datetimeFigureOut">
              <a:rPr lang="en-US" smtClean="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21402425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A6F78-E8AE-7C48-9C5B-78EB51D3129D}" type="datetimeFigureOut">
              <a:rPr lang="en-US" smtClean="0"/>
              <a:t>4/17/2025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38941959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CA6F78-E8AE-7C48-9C5B-78EB51D3129D}" type="datetimeFigureOut">
              <a:rPr lang="en-US" smtClean="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42335702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CA6F78-E8AE-7C48-9C5B-78EB51D3129D}" type="datetimeFigureOut">
              <a:rPr lang="en-US" smtClean="0"/>
              <a:t>4/17/2025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5918458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CA6F78-E8AE-7C48-9C5B-78EB51D3129D}" type="datetimeFigureOut">
              <a:rPr lang="en-US" smtClean="0"/>
              <a:t>4/17/2025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1952075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A6F78-E8AE-7C48-9C5B-78EB51D3129D}" type="datetimeFigureOut">
              <a:rPr lang="en-US" smtClean="0"/>
              <a:t>4/17/2025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40176179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CA6F78-E8AE-7C48-9C5B-78EB51D3129D}" type="datetimeFigureOut">
              <a:rPr lang="en-US" smtClean="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13381194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CA6F78-E8AE-7C48-9C5B-78EB51D3129D}" type="datetimeFigureOut">
              <a:rPr lang="en-US" smtClean="0"/>
              <a:t>4/17/2025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535F6F-457D-4642-8B40-9652D1866793}" type="slidenum">
              <a:rPr lang="en-US" smtClean="0"/>
              <a:t>‹#›</a:t>
            </a:fld>
            <a:endParaRPr lang="en-US" dirty="0"/>
          </a:p>
        </p:txBody>
      </p:sp>
    </p:spTree>
    <p:extLst>
      <p:ext uri="{BB962C8B-B14F-4D97-AF65-F5344CB8AC3E}">
        <p14:creationId xmlns:p14="http://schemas.microsoft.com/office/powerpoint/2010/main" val="31155634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A6F78-E8AE-7C48-9C5B-78EB51D3129D}" type="datetimeFigureOut">
              <a:rPr lang="en-US" smtClean="0"/>
              <a:t>4/17/2025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35F6F-457D-4642-8B40-9652D1866793}" type="slidenum">
              <a:rPr lang="en-US" smtClean="0"/>
              <a:t>‹#›</a:t>
            </a:fld>
            <a:endParaRPr lang="en-US" dirty="0"/>
          </a:p>
        </p:txBody>
      </p:sp>
    </p:spTree>
    <p:extLst>
      <p:ext uri="{BB962C8B-B14F-4D97-AF65-F5344CB8AC3E}">
        <p14:creationId xmlns:p14="http://schemas.microsoft.com/office/powerpoint/2010/main" val="3732037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red.stlouisfed.org/series/UNRATE" TargetMode="External"/><Relationship Id="rId7" Type="http://schemas.openxmlformats.org/officeDocument/2006/relationships/hyperlink" Target="https://twitter.com/AZGOP/status/1400916560697458690" TargetMode="External"/><Relationship Id="rId2" Type="http://schemas.openxmlformats.org/officeDocument/2006/relationships/hyperlink" Target="https://fred.stlouisfed.org/series/NPPTTL" TargetMode="External"/><Relationship Id="rId1" Type="http://schemas.openxmlformats.org/officeDocument/2006/relationships/slideLayout" Target="../slideLayouts/slideLayout2.xml"/><Relationship Id="rId6" Type="http://schemas.openxmlformats.org/officeDocument/2006/relationships/hyperlink" Target="https://www.nytimes.com/2021/06/04/business/economy/jobs-report-may-2021.html" TargetMode="External"/><Relationship Id="rId5" Type="http://schemas.openxmlformats.org/officeDocument/2006/relationships/hyperlink" Target="https://www.bls.gov/news.release/empsit.nr0.htm" TargetMode="External"/><Relationship Id="rId4" Type="http://schemas.openxmlformats.org/officeDocument/2006/relationships/hyperlink" Target="https://twitter.com/KEBroady/status/140082096048433971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twitter.com/KEBroady/status/140082096048433971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bls.gov/news.release/empsit.nr0.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nytimes.com/2021/06/04/business/economy/jobs-report-may-2021.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twitter.com/AZGOP/status/140091656069745869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fred.stlouisfed.org/series/STTMINWGP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twitter.com/GovernorTomWolf/status/141056887241199616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hyy.org/articles/5-things-to-know-about-the-minimum-wage-debate-in-p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mcall.com/opinion/mc-opi-pa-minimum-wage-increase-pat-browne-muschick-20210402-4zfoczdjpne5hei7bgouohqgle-story.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inquirer.com/opinion/editorials/minimum-wage-pennsylvania-2021-republicans-philadelphia-20210303.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7300" y="1146208"/>
            <a:ext cx="6629400" cy="1447800"/>
          </a:xfrm>
          <a:ln>
            <a:noFill/>
          </a:ln>
        </p:spPr>
        <p:txBody>
          <a:bodyPr>
            <a:noAutofit/>
          </a:bodyPr>
          <a:lstStyle/>
          <a:p>
            <a:r>
              <a:rPr lang="en-US" sz="3600" b="1" dirty="0">
                <a:solidFill>
                  <a:srgbClr val="43642A"/>
                </a:solidFill>
              </a:rPr>
              <a:t>Evaluating and Contextualizing Authority With Data</a:t>
            </a:r>
          </a:p>
        </p:txBody>
      </p:sp>
      <p:pic>
        <p:nvPicPr>
          <p:cNvPr id="6" name="Picture 5" descr="EconLowdownPPTbanner.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27202"/>
          </a:xfrm>
          <a:prstGeom prst="rect">
            <a:avLst/>
          </a:prstGeom>
        </p:spPr>
      </p:pic>
      <p:sp>
        <p:nvSpPr>
          <p:cNvPr id="5" name="TextBox 4"/>
          <p:cNvSpPr txBox="1"/>
          <p:nvPr/>
        </p:nvSpPr>
        <p:spPr>
          <a:xfrm>
            <a:off x="533400" y="6248400"/>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sp>
        <p:nvSpPr>
          <p:cNvPr id="7" name="TextBox 6">
            <a:extLst>
              <a:ext uri="{FF2B5EF4-FFF2-40B4-BE49-F238E27FC236}">
                <a16:creationId xmlns:a16="http://schemas.microsoft.com/office/drawing/2014/main" id="{266424C3-0790-4055-8ECD-EEA2904515E1}"/>
              </a:ext>
            </a:extLst>
          </p:cNvPr>
          <p:cNvSpPr txBox="1"/>
          <p:nvPr/>
        </p:nvSpPr>
        <p:spPr>
          <a:xfrm>
            <a:off x="304800" y="2765879"/>
            <a:ext cx="8534400" cy="3310650"/>
          </a:xfrm>
          <a:prstGeom prst="rect">
            <a:avLst/>
          </a:prstGeom>
          <a:noFill/>
        </p:spPr>
        <p:txBody>
          <a:bodyPr wrap="square">
            <a:spAutoFit/>
          </a:bodyPr>
          <a:lstStyle/>
          <a:p>
            <a:pPr marL="0" lvl="0" indent="0" algn="ctr" rtl="0">
              <a:lnSpc>
                <a:spcPct val="90000"/>
              </a:lnSpc>
              <a:spcBef>
                <a:spcPts val="0"/>
              </a:spcBef>
              <a:spcAft>
                <a:spcPts val="0"/>
              </a:spcAft>
              <a:buClr>
                <a:schemeClr val="dk1"/>
              </a:buClr>
              <a:buSzPct val="64863"/>
              <a:buNone/>
            </a:pPr>
            <a:r>
              <a:rPr lang="en-US" sz="2000" b="1" dirty="0">
                <a:solidFill>
                  <a:schemeClr val="dk1"/>
                </a:solidFill>
                <a:latin typeface="Raleway"/>
                <a:ea typeface="Raleway"/>
                <a:cs typeface="Raleway"/>
                <a:sym typeface="Raleway"/>
              </a:rPr>
              <a:t>Exercise 1</a:t>
            </a:r>
          </a:p>
          <a:p>
            <a:pPr marL="0" lvl="0" indent="0" algn="l" rtl="0">
              <a:lnSpc>
                <a:spcPct val="120000"/>
              </a:lnSpc>
              <a:spcBef>
                <a:spcPts val="1000"/>
              </a:spcBef>
              <a:spcAft>
                <a:spcPts val="600"/>
              </a:spcAft>
              <a:buClr>
                <a:schemeClr val="dk1"/>
              </a:buClr>
              <a:buSzPct val="64863"/>
              <a:buNone/>
            </a:pPr>
            <a:r>
              <a:rPr lang="en-US" sz="1600" dirty="0">
                <a:solidFill>
                  <a:schemeClr val="dk1"/>
                </a:solidFill>
                <a:latin typeface="Raleway"/>
                <a:ea typeface="Raleway"/>
                <a:cs typeface="Raleway"/>
                <a:sym typeface="Raleway"/>
              </a:rPr>
              <a:t>Let’s practice using the Evaluation Rubric to score and evaluate four information sources presented in the following slides.</a:t>
            </a:r>
          </a:p>
          <a:p>
            <a:pPr marL="0" lvl="0" indent="0" algn="l" rtl="0">
              <a:lnSpc>
                <a:spcPct val="90000"/>
              </a:lnSpc>
              <a:spcBef>
                <a:spcPts val="1000"/>
              </a:spcBef>
              <a:spcAft>
                <a:spcPts val="0"/>
              </a:spcAft>
              <a:buClr>
                <a:schemeClr val="dk1"/>
              </a:buClr>
              <a:buSzPct val="64863"/>
              <a:buNone/>
            </a:pPr>
            <a:endParaRPr lang="en-US" sz="1600" dirty="0">
              <a:solidFill>
                <a:schemeClr val="dk1"/>
              </a:solidFill>
              <a:latin typeface="Raleway"/>
              <a:ea typeface="Raleway"/>
              <a:cs typeface="Raleway"/>
              <a:sym typeface="Raleway"/>
            </a:endParaRPr>
          </a:p>
          <a:p>
            <a:pPr marL="0" lvl="0" indent="0" algn="l" rtl="0">
              <a:lnSpc>
                <a:spcPct val="120000"/>
              </a:lnSpc>
              <a:spcBef>
                <a:spcPts val="600"/>
              </a:spcBef>
              <a:spcAft>
                <a:spcPts val="600"/>
              </a:spcAft>
              <a:buClr>
                <a:schemeClr val="dk1"/>
              </a:buClr>
              <a:buSzPct val="64863"/>
              <a:buNone/>
            </a:pPr>
            <a:r>
              <a:rPr lang="en-US" sz="1600" dirty="0">
                <a:solidFill>
                  <a:schemeClr val="dk1"/>
                </a:solidFill>
                <a:latin typeface="Raleway"/>
                <a:ea typeface="Raleway"/>
                <a:cs typeface="Raleway"/>
                <a:sym typeface="Raleway"/>
              </a:rPr>
              <a:t>Each information source references the same dataset available via FRED</a:t>
            </a:r>
            <a:r>
              <a:rPr lang="en-US" sz="1600" baseline="30000" dirty="0">
                <a:solidFill>
                  <a:schemeClr val="dk1"/>
                </a:solidFill>
                <a:latin typeface="Raleway"/>
                <a:ea typeface="Raleway"/>
                <a:cs typeface="Raleway"/>
                <a:sym typeface="Raleway"/>
              </a:rPr>
              <a:t>®</a:t>
            </a:r>
            <a:r>
              <a:rPr lang="en-US" sz="1600" dirty="0">
                <a:solidFill>
                  <a:schemeClr val="dk1"/>
                </a:solidFill>
                <a:latin typeface="Raleway"/>
                <a:ea typeface="Raleway"/>
                <a:cs typeface="Raleway"/>
                <a:sym typeface="Raleway"/>
              </a:rPr>
              <a:t>. How can we start to assess the credibility and authority of different information sources when they all use the same data to make their point? </a:t>
            </a:r>
          </a:p>
          <a:p>
            <a:pPr marL="0" lvl="0" indent="0" algn="l" rtl="0">
              <a:lnSpc>
                <a:spcPct val="90000"/>
              </a:lnSpc>
              <a:spcBef>
                <a:spcPts val="1000"/>
              </a:spcBef>
              <a:spcAft>
                <a:spcPts val="0"/>
              </a:spcAft>
              <a:buClr>
                <a:schemeClr val="dk1"/>
              </a:buClr>
              <a:buSzPct val="64863"/>
              <a:buNone/>
            </a:pPr>
            <a:endParaRPr lang="en-US" sz="1600" dirty="0">
              <a:solidFill>
                <a:schemeClr val="dk1"/>
              </a:solidFill>
              <a:latin typeface="Raleway"/>
              <a:ea typeface="Raleway"/>
              <a:cs typeface="Raleway"/>
              <a:sym typeface="Raleway"/>
            </a:endParaRPr>
          </a:p>
          <a:p>
            <a:pPr marL="0" lvl="0" indent="0" algn="l" rtl="0">
              <a:lnSpc>
                <a:spcPct val="90000"/>
              </a:lnSpc>
              <a:spcBef>
                <a:spcPts val="1000"/>
              </a:spcBef>
              <a:spcAft>
                <a:spcPts val="0"/>
              </a:spcAft>
              <a:buClr>
                <a:schemeClr val="dk1"/>
              </a:buClr>
              <a:buSzPct val="64863"/>
              <a:buNone/>
            </a:pPr>
            <a:r>
              <a:rPr lang="en-US" sz="1600" dirty="0">
                <a:solidFill>
                  <a:schemeClr val="dk1"/>
                </a:solidFill>
                <a:latin typeface="Raleway"/>
                <a:ea typeface="Raleway"/>
                <a:cs typeface="Raleway"/>
                <a:sym typeface="Raleway"/>
              </a:rPr>
              <a:t>We’ll find out together!</a:t>
            </a:r>
          </a:p>
        </p:txBody>
      </p:sp>
    </p:spTree>
    <p:extLst>
      <p:ext uri="{BB962C8B-B14F-4D97-AF65-F5344CB8AC3E}">
        <p14:creationId xmlns:p14="http://schemas.microsoft.com/office/powerpoint/2010/main" val="20551206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13379"/>
            <a:ext cx="8991600" cy="762000"/>
          </a:xfrm>
        </p:spPr>
        <p:txBody>
          <a:bodyPr>
            <a:normAutofit fontScale="90000"/>
          </a:bodyPr>
          <a:lstStyle/>
          <a:p>
            <a:r>
              <a:rPr lang="en-US" sz="3200" b="1" dirty="0">
                <a:solidFill>
                  <a:srgbClr val="43642A"/>
                </a:solidFill>
              </a:rPr>
              <a:t>Evaluating and Contextualizing Authority with Data</a:t>
            </a:r>
            <a:br>
              <a:rPr lang="en-US" sz="3200" b="1" dirty="0">
                <a:solidFill>
                  <a:srgbClr val="43642A"/>
                </a:solidFill>
              </a:rPr>
            </a:br>
            <a:r>
              <a:rPr lang="en-US" sz="3200" b="1" dirty="0">
                <a:solidFill>
                  <a:srgbClr val="43642A"/>
                </a:solidFill>
              </a:rPr>
              <a:t>Information Sources for Exercise 2</a:t>
            </a:r>
          </a:p>
        </p:txBody>
      </p:sp>
      <p:sp>
        <p:nvSpPr>
          <p:cNvPr id="3" name="Content Placeholder 2"/>
          <p:cNvSpPr>
            <a:spLocks noGrp="1"/>
          </p:cNvSpPr>
          <p:nvPr>
            <p:ph idx="1"/>
          </p:nvPr>
        </p:nvSpPr>
        <p:spPr>
          <a:xfrm>
            <a:off x="609600" y="1752600"/>
            <a:ext cx="8001000" cy="4217759"/>
          </a:xfrm>
        </p:spPr>
        <p:txBody>
          <a:bodyPr>
            <a:noAutofit/>
          </a:bodyPr>
          <a:lstStyle/>
          <a:p>
            <a:pPr marL="228600" lvl="0" indent="-220027" algn="l" rtl="0">
              <a:lnSpc>
                <a:spcPct val="90000"/>
              </a:lnSpc>
              <a:spcBef>
                <a:spcPts val="1000"/>
              </a:spcBef>
              <a:spcAft>
                <a:spcPts val="0"/>
              </a:spcAft>
              <a:buSzPct val="75000"/>
              <a:buFont typeface="Raleway"/>
              <a:buChar char="●"/>
            </a:pPr>
            <a:r>
              <a:rPr lang="en-US" sz="1800" dirty="0">
                <a:latin typeface="Raleway"/>
                <a:ea typeface="Raleway"/>
                <a:cs typeface="Raleway"/>
                <a:sym typeface="Raleway"/>
              </a:rPr>
              <a:t>The original FRED</a:t>
            </a:r>
            <a:r>
              <a:rPr lang="en-US" sz="1400" baseline="30000" dirty="0">
                <a:solidFill>
                  <a:schemeClr val="dk1"/>
                </a:solidFill>
                <a:latin typeface="Raleway"/>
                <a:ea typeface="Raleway"/>
                <a:cs typeface="Raleway"/>
                <a:sym typeface="Raleway"/>
              </a:rPr>
              <a:t>®</a:t>
            </a:r>
            <a:r>
              <a:rPr lang="en-US" sz="1800" dirty="0">
                <a:latin typeface="Raleway"/>
                <a:ea typeface="Raleway"/>
                <a:cs typeface="Raleway"/>
                <a:sym typeface="Raleway"/>
              </a:rPr>
              <a:t> data:  </a:t>
            </a:r>
          </a:p>
          <a:p>
            <a:pPr marL="465773" lvl="1" indent="0">
              <a:spcBef>
                <a:spcPts val="1000"/>
              </a:spcBef>
              <a:buSzPct val="75000"/>
              <a:buNone/>
            </a:pPr>
            <a:r>
              <a:rPr lang="en-US" sz="1600" dirty="0">
                <a:latin typeface="Raleway"/>
                <a:ea typeface="Raleway"/>
                <a:cs typeface="Raleway"/>
                <a:sym typeface="Raleway"/>
              </a:rPr>
              <a:t>Total Nonfarm Private Payroll Employment:  </a:t>
            </a:r>
            <a:r>
              <a:rPr lang="en-US" sz="1600" u="sng" dirty="0">
                <a:solidFill>
                  <a:schemeClr val="hlink"/>
                </a:solidFill>
                <a:latin typeface="Raleway"/>
                <a:ea typeface="Raleway"/>
                <a:cs typeface="Raleway"/>
                <a:sym typeface="Raleway"/>
                <a:hlinkClick r:id="rId2"/>
              </a:rPr>
              <a:t>https://fred.stlouisfed.org/series/NPPTTL</a:t>
            </a:r>
            <a:r>
              <a:rPr lang="en-US" sz="1600" dirty="0">
                <a:latin typeface="Raleway"/>
                <a:ea typeface="Raleway"/>
                <a:cs typeface="Raleway"/>
                <a:sym typeface="Raleway"/>
              </a:rPr>
              <a:t>  Unemployment Rate (Seasonally Adjusted): </a:t>
            </a:r>
            <a:r>
              <a:rPr lang="en-US" sz="1600" u="sng" dirty="0">
                <a:solidFill>
                  <a:schemeClr val="hlink"/>
                </a:solidFill>
                <a:latin typeface="Raleway"/>
                <a:ea typeface="Raleway"/>
                <a:cs typeface="Raleway"/>
                <a:sym typeface="Raleway"/>
                <a:hlinkClick r:id="rId3"/>
              </a:rPr>
              <a:t>https://fred.stlouisfed.org/series/UNRATE</a:t>
            </a:r>
            <a:endParaRPr lang="en-US" sz="1600" dirty="0">
              <a:latin typeface="Raleway"/>
              <a:ea typeface="Raleway"/>
              <a:cs typeface="Raleway"/>
              <a:sym typeface="Raleway"/>
            </a:endParaRPr>
          </a:p>
          <a:p>
            <a:pPr marL="228600" lvl="0" indent="-220027" algn="l" rtl="0">
              <a:lnSpc>
                <a:spcPct val="90000"/>
              </a:lnSpc>
              <a:spcBef>
                <a:spcPts val="1600"/>
              </a:spcBef>
              <a:spcAft>
                <a:spcPts val="0"/>
              </a:spcAft>
              <a:buSzPct val="75000"/>
              <a:buFont typeface="Raleway"/>
              <a:buChar char="●"/>
            </a:pPr>
            <a:r>
              <a:rPr lang="en-US" sz="1800" dirty="0">
                <a:latin typeface="Raleway"/>
                <a:ea typeface="Raleway"/>
                <a:cs typeface="Raleway"/>
                <a:sym typeface="Raleway"/>
              </a:rPr>
              <a:t>Information sources to evaluate:</a:t>
            </a:r>
          </a:p>
          <a:p>
            <a:pPr marL="685800" lvl="1" indent="-220057" algn="l" rtl="0">
              <a:lnSpc>
                <a:spcPct val="90000"/>
              </a:lnSpc>
              <a:spcBef>
                <a:spcPts val="1600"/>
              </a:spcBef>
              <a:spcAft>
                <a:spcPts val="0"/>
              </a:spcAft>
              <a:buSzPct val="94736"/>
              <a:buFont typeface="Raleway"/>
              <a:buAutoNum type="arabicPeriod"/>
            </a:pPr>
            <a:r>
              <a:rPr lang="en-US" sz="1600" dirty="0">
                <a:latin typeface="Raleway"/>
                <a:ea typeface="Raleway"/>
                <a:cs typeface="Raleway"/>
                <a:sym typeface="Raleway"/>
              </a:rPr>
              <a:t>Tweet: </a:t>
            </a:r>
            <a:r>
              <a:rPr lang="en-US" sz="1600" u="sng" dirty="0">
                <a:solidFill>
                  <a:schemeClr val="accent5"/>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https://twitter.com/KEBroady/status/1400820960484339719</a:t>
            </a:r>
            <a:endParaRPr lang="en-US" sz="1600" dirty="0">
              <a:latin typeface="Raleway"/>
              <a:ea typeface="Raleway"/>
              <a:cs typeface="Raleway"/>
              <a:sym typeface="Raleway"/>
            </a:endParaRPr>
          </a:p>
          <a:p>
            <a:pPr marL="685800" lvl="1" indent="-220057" algn="l" rtl="0">
              <a:lnSpc>
                <a:spcPct val="90000"/>
              </a:lnSpc>
              <a:spcBef>
                <a:spcPts val="1600"/>
              </a:spcBef>
              <a:spcAft>
                <a:spcPts val="0"/>
              </a:spcAft>
              <a:buSzPct val="94736"/>
              <a:buFont typeface="Raleway"/>
              <a:buAutoNum type="arabicPeriod"/>
            </a:pPr>
            <a:r>
              <a:rPr lang="en-US" sz="1600" dirty="0">
                <a:latin typeface="Raleway"/>
                <a:ea typeface="Raleway"/>
                <a:cs typeface="Raleway"/>
                <a:sym typeface="Raleway"/>
              </a:rPr>
              <a:t>Bureau of Labor Statistics Economic News </a:t>
            </a:r>
            <a:r>
              <a:rPr lang="en-US" sz="1600" dirty="0" err="1">
                <a:latin typeface="Raleway"/>
                <a:ea typeface="Raleway"/>
                <a:cs typeface="Raleway"/>
                <a:sym typeface="Raleway"/>
              </a:rPr>
              <a:t>Release</a:t>
            </a:r>
            <a:r>
              <a:rPr lang="en-US" sz="1600" dirty="0" err="1">
                <a:latin typeface="Raleway"/>
                <a:ea typeface="Raleway"/>
                <a:cs typeface="Raleway"/>
                <a:sym typeface="Symbol" panose="05050102010706020507" pitchFamily="18" charset="2"/>
              </a:rPr>
              <a:t></a:t>
            </a:r>
            <a:r>
              <a:rPr lang="en-US" sz="1600" dirty="0" err="1">
                <a:latin typeface="Raleway"/>
                <a:ea typeface="Raleway"/>
                <a:cs typeface="Raleway"/>
                <a:sym typeface="Raleway"/>
              </a:rPr>
              <a:t>Employment</a:t>
            </a:r>
            <a:r>
              <a:rPr lang="en-US" sz="1600" dirty="0">
                <a:latin typeface="Raleway"/>
                <a:ea typeface="Raleway"/>
                <a:cs typeface="Raleway"/>
                <a:sym typeface="Raleway"/>
              </a:rPr>
              <a:t> Situation Summary (May 2021): </a:t>
            </a:r>
            <a:r>
              <a:rPr lang="en-US" sz="1600" u="sng" dirty="0">
                <a:solidFill>
                  <a:schemeClr val="hlink"/>
                </a:solidFill>
                <a:latin typeface="Raleway"/>
                <a:ea typeface="Raleway"/>
                <a:cs typeface="Raleway"/>
                <a:sym typeface="Raleway"/>
                <a:hlinkClick r:id="rId5"/>
              </a:rPr>
              <a:t>https://www.bls.gov/news.release/empsit.nr0.htm</a:t>
            </a:r>
            <a:r>
              <a:rPr lang="en-US" sz="1600" dirty="0">
                <a:latin typeface="Raleway"/>
                <a:ea typeface="Raleway"/>
                <a:cs typeface="Raleway"/>
                <a:sym typeface="Raleway"/>
              </a:rPr>
              <a:t> </a:t>
            </a:r>
          </a:p>
          <a:p>
            <a:pPr marL="685800" lvl="1" indent="-220057" algn="l" rtl="0">
              <a:lnSpc>
                <a:spcPct val="90000"/>
              </a:lnSpc>
              <a:spcBef>
                <a:spcPts val="1600"/>
              </a:spcBef>
              <a:spcAft>
                <a:spcPts val="0"/>
              </a:spcAft>
              <a:buSzPct val="94736"/>
              <a:buFont typeface="Raleway"/>
              <a:buAutoNum type="arabicPeriod"/>
            </a:pPr>
            <a:r>
              <a:rPr lang="en-US" sz="1600" i="1" dirty="0">
                <a:latin typeface="Raleway"/>
                <a:ea typeface="Raleway"/>
                <a:cs typeface="Raleway"/>
                <a:sym typeface="Raleway"/>
              </a:rPr>
              <a:t>New York Times </a:t>
            </a:r>
            <a:r>
              <a:rPr lang="en-US" sz="1600" dirty="0">
                <a:latin typeface="Raleway"/>
                <a:ea typeface="Raleway"/>
                <a:cs typeface="Raleway"/>
                <a:sym typeface="Raleway"/>
              </a:rPr>
              <a:t>article: </a:t>
            </a:r>
            <a:r>
              <a:rPr lang="en-US" sz="1600" u="sng" dirty="0">
                <a:solidFill>
                  <a:schemeClr val="hlink"/>
                </a:solidFill>
                <a:latin typeface="Raleway"/>
                <a:ea typeface="Raleway"/>
                <a:cs typeface="Raleway"/>
                <a:sym typeface="Raleway"/>
                <a:hlinkClick r:id="rId6"/>
              </a:rPr>
              <a:t>https://www.nytimes.com/2021/06/04/business/economy/jobs-report-may-2021.html</a:t>
            </a:r>
            <a:endParaRPr lang="en-US" sz="1600" dirty="0">
              <a:latin typeface="Raleway"/>
              <a:ea typeface="Raleway"/>
              <a:cs typeface="Raleway"/>
              <a:sym typeface="Raleway"/>
            </a:endParaRPr>
          </a:p>
          <a:p>
            <a:pPr marL="685800" lvl="1" indent="-220057" algn="l" rtl="0">
              <a:lnSpc>
                <a:spcPct val="90000"/>
              </a:lnSpc>
              <a:spcBef>
                <a:spcPts val="1600"/>
              </a:spcBef>
              <a:spcAft>
                <a:spcPts val="0"/>
              </a:spcAft>
              <a:buSzPct val="94736"/>
              <a:buFont typeface="Raleway"/>
              <a:buAutoNum type="arabicPeriod"/>
            </a:pPr>
            <a:r>
              <a:rPr lang="en-US" sz="1600" dirty="0">
                <a:latin typeface="Raleway"/>
                <a:ea typeface="Raleway"/>
                <a:cs typeface="Raleway"/>
                <a:sym typeface="Raleway"/>
              </a:rPr>
              <a:t>Tweet: </a:t>
            </a:r>
            <a:r>
              <a:rPr lang="en-US" sz="1600" u="sng" dirty="0">
                <a:solidFill>
                  <a:schemeClr val="hlink"/>
                </a:solidFill>
                <a:latin typeface="Raleway"/>
                <a:ea typeface="Raleway"/>
                <a:cs typeface="Raleway"/>
                <a:sym typeface="Raleway"/>
                <a:hlinkClick r:id="rId7"/>
              </a:rPr>
              <a:t>https://twitter.com/AZGOP/status/1400916560697458690</a:t>
            </a:r>
            <a:endParaRPr lang="en-US" sz="1600" dirty="0">
              <a:latin typeface="Raleway"/>
              <a:ea typeface="Raleway"/>
              <a:cs typeface="Raleway"/>
              <a:sym typeface="Raleway"/>
            </a:endParaRPr>
          </a:p>
          <a:p>
            <a:pPr marL="0" indent="0">
              <a:spcBef>
                <a:spcPts val="300"/>
              </a:spcBef>
              <a:buNone/>
            </a:pPr>
            <a:endParaRPr lang="en-US" sz="1400" dirty="0"/>
          </a:p>
        </p:txBody>
      </p:sp>
      <p:pic>
        <p:nvPicPr>
          <p:cNvPr id="6" name="Picture 5"/>
          <p:cNvPicPr>
            <a:picLocks noChangeAspect="1"/>
          </p:cNvPicPr>
          <p:nvPr/>
        </p:nvPicPr>
        <p:blipFill>
          <a:blip r:embed="rId8"/>
          <a:stretch>
            <a:fillRect/>
          </a:stretch>
        </p:blipFill>
        <p:spPr>
          <a:xfrm>
            <a:off x="6838950" y="6347052"/>
            <a:ext cx="1771650" cy="358548"/>
          </a:xfrm>
          <a:prstGeom prst="rect">
            <a:avLst/>
          </a:prstGeom>
        </p:spPr>
      </p:pic>
      <p:sp>
        <p:nvSpPr>
          <p:cNvPr id="8" name="TextBox 7"/>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spTree>
    <p:extLst>
      <p:ext uri="{BB962C8B-B14F-4D97-AF65-F5344CB8AC3E}">
        <p14:creationId xmlns:p14="http://schemas.microsoft.com/office/powerpoint/2010/main" val="23009278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457200" y="457200"/>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Example A</a:t>
            </a:r>
          </a:p>
        </p:txBody>
      </p:sp>
      <p:pic>
        <p:nvPicPr>
          <p:cNvPr id="9" name="Google Shape;136;p24">
            <a:extLst>
              <a:ext uri="{FF2B5EF4-FFF2-40B4-BE49-F238E27FC236}">
                <a16:creationId xmlns:a16="http://schemas.microsoft.com/office/drawing/2014/main" id="{8F147315-4742-4CDD-8AF2-3C2D9C8117D2}"/>
              </a:ext>
            </a:extLst>
          </p:cNvPr>
          <p:cNvPicPr preferRelativeResize="0"/>
          <p:nvPr/>
        </p:nvPicPr>
        <p:blipFill>
          <a:blip r:embed="rId3">
            <a:alphaModFix/>
          </a:blip>
          <a:stretch>
            <a:fillRect/>
          </a:stretch>
        </p:blipFill>
        <p:spPr>
          <a:xfrm>
            <a:off x="3152639" y="304800"/>
            <a:ext cx="5457961" cy="4855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Google Shape;137;p24">
            <a:extLst>
              <a:ext uri="{FF2B5EF4-FFF2-40B4-BE49-F238E27FC236}">
                <a16:creationId xmlns:a16="http://schemas.microsoft.com/office/drawing/2014/main" id="{17AEFC28-6CBF-4DCC-85F4-7904AB0C2A41}"/>
              </a:ext>
            </a:extLst>
          </p:cNvPr>
          <p:cNvSpPr txBox="1"/>
          <p:nvPr/>
        </p:nvSpPr>
        <p:spPr>
          <a:xfrm>
            <a:off x="609600" y="5439855"/>
            <a:ext cx="9491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rPr>
              <a:t>Tweet:</a:t>
            </a:r>
            <a:endParaRPr dirty="0">
              <a:solidFill>
                <a:schemeClr val="dk1"/>
              </a:solidFill>
            </a:endParaRPr>
          </a:p>
          <a:p>
            <a:pPr marL="0" lvl="0" indent="0" algn="l" rtl="0">
              <a:spcBef>
                <a:spcPts val="0"/>
              </a:spcBef>
              <a:spcAft>
                <a:spcPts val="0"/>
              </a:spcAft>
              <a:buNone/>
            </a:pPr>
            <a:r>
              <a:rPr lang="en-US" u="sng" dirty="0">
                <a:solidFill>
                  <a:schemeClr val="hlink"/>
                </a:solidFill>
                <a:hlinkClick r:id="rId4"/>
              </a:rPr>
              <a:t>https://twitter.com/KEBroady/status/1400820960484339719</a:t>
            </a:r>
            <a:endParaRPr dirty="0"/>
          </a:p>
        </p:txBody>
      </p:sp>
    </p:spTree>
    <p:extLst>
      <p:ext uri="{BB962C8B-B14F-4D97-AF65-F5344CB8AC3E}">
        <p14:creationId xmlns:p14="http://schemas.microsoft.com/office/powerpoint/2010/main" val="19285128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457200" y="457200"/>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Example B</a:t>
            </a:r>
          </a:p>
        </p:txBody>
      </p:sp>
      <p:pic>
        <p:nvPicPr>
          <p:cNvPr id="8" name="Google Shape;144;p25">
            <a:extLst>
              <a:ext uri="{FF2B5EF4-FFF2-40B4-BE49-F238E27FC236}">
                <a16:creationId xmlns:a16="http://schemas.microsoft.com/office/drawing/2014/main" id="{52FDF3E9-4ADC-4FD5-9D10-1D03CFAA3C62}"/>
              </a:ext>
            </a:extLst>
          </p:cNvPr>
          <p:cNvPicPr preferRelativeResize="0"/>
          <p:nvPr/>
        </p:nvPicPr>
        <p:blipFill>
          <a:blip r:embed="rId3">
            <a:alphaModFix/>
          </a:blip>
          <a:stretch>
            <a:fillRect/>
          </a:stretch>
        </p:blipFill>
        <p:spPr>
          <a:xfrm>
            <a:off x="3016280" y="457200"/>
            <a:ext cx="5594320" cy="4867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Google Shape;145;p25">
            <a:extLst>
              <a:ext uri="{FF2B5EF4-FFF2-40B4-BE49-F238E27FC236}">
                <a16:creationId xmlns:a16="http://schemas.microsoft.com/office/drawing/2014/main" id="{01EB3608-866E-4877-8486-A7614009D379}"/>
              </a:ext>
            </a:extLst>
          </p:cNvPr>
          <p:cNvSpPr txBox="1"/>
          <p:nvPr/>
        </p:nvSpPr>
        <p:spPr>
          <a:xfrm>
            <a:off x="457200" y="5521956"/>
            <a:ext cx="80961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chemeClr val="dk1"/>
                </a:solidFill>
              </a:rPr>
              <a:t>Bureau of Labor Statistics Economic News Release - Employment Situation Summary (May 2021)</a:t>
            </a:r>
            <a:endParaRPr sz="1400" dirty="0">
              <a:solidFill>
                <a:schemeClr val="dk1"/>
              </a:solidFill>
            </a:endParaRPr>
          </a:p>
          <a:p>
            <a:pPr marL="0" lvl="0" indent="0" algn="l" rtl="0">
              <a:spcBef>
                <a:spcPts val="0"/>
              </a:spcBef>
              <a:spcAft>
                <a:spcPts val="0"/>
              </a:spcAft>
              <a:buNone/>
            </a:pPr>
            <a:r>
              <a:rPr lang="en-US" sz="1400" u="sng" dirty="0">
                <a:solidFill>
                  <a:schemeClr val="hlink"/>
                </a:solidFill>
                <a:hlinkClick r:id="rId4"/>
              </a:rPr>
              <a:t>https://www.bls.gov/news.release/empsit.nr0.htm</a:t>
            </a:r>
            <a:r>
              <a:rPr lang="en-US" sz="1400" dirty="0"/>
              <a:t> </a:t>
            </a:r>
            <a:endParaRPr sz="1400" dirty="0"/>
          </a:p>
        </p:txBody>
      </p:sp>
    </p:spTree>
    <p:extLst>
      <p:ext uri="{BB962C8B-B14F-4D97-AF65-F5344CB8AC3E}">
        <p14:creationId xmlns:p14="http://schemas.microsoft.com/office/powerpoint/2010/main" val="15507068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457200" y="457200"/>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Example C</a:t>
            </a:r>
          </a:p>
        </p:txBody>
      </p:sp>
      <p:pic>
        <p:nvPicPr>
          <p:cNvPr id="9" name="Google Shape;152;p26">
            <a:extLst>
              <a:ext uri="{FF2B5EF4-FFF2-40B4-BE49-F238E27FC236}">
                <a16:creationId xmlns:a16="http://schemas.microsoft.com/office/drawing/2014/main" id="{4941CEFB-BD5D-41E1-B642-18AEC610C718}"/>
              </a:ext>
            </a:extLst>
          </p:cNvPr>
          <p:cNvPicPr preferRelativeResize="0"/>
          <p:nvPr/>
        </p:nvPicPr>
        <p:blipFill>
          <a:blip r:embed="rId3">
            <a:alphaModFix/>
          </a:blip>
          <a:stretch>
            <a:fillRect/>
          </a:stretch>
        </p:blipFill>
        <p:spPr>
          <a:xfrm>
            <a:off x="3886200" y="250448"/>
            <a:ext cx="2685933" cy="50744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Google Shape;153;p26">
            <a:extLst>
              <a:ext uri="{FF2B5EF4-FFF2-40B4-BE49-F238E27FC236}">
                <a16:creationId xmlns:a16="http://schemas.microsoft.com/office/drawing/2014/main" id="{6168F153-94DD-47A8-8FF5-FBCD6D61128B}"/>
              </a:ext>
            </a:extLst>
          </p:cNvPr>
          <p:cNvSpPr txBox="1"/>
          <p:nvPr/>
        </p:nvSpPr>
        <p:spPr>
          <a:xfrm>
            <a:off x="152400" y="5223861"/>
            <a:ext cx="6931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rPr>
              <a:t>New York Times article: </a:t>
            </a:r>
            <a:r>
              <a:rPr lang="en-US" u="sng" dirty="0">
                <a:solidFill>
                  <a:schemeClr val="hlink"/>
                </a:solidFill>
                <a:hlinkClick r:id="rId4"/>
              </a:rPr>
              <a:t>https://www.nytimes.com/2021/06/04/business/economy/jobs-report-may-2021.html</a:t>
            </a:r>
            <a:endParaRPr dirty="0"/>
          </a:p>
        </p:txBody>
      </p:sp>
    </p:spTree>
    <p:extLst>
      <p:ext uri="{BB962C8B-B14F-4D97-AF65-F5344CB8AC3E}">
        <p14:creationId xmlns:p14="http://schemas.microsoft.com/office/powerpoint/2010/main" val="12842029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457200" y="457200"/>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Example D</a:t>
            </a:r>
          </a:p>
        </p:txBody>
      </p:sp>
      <p:pic>
        <p:nvPicPr>
          <p:cNvPr id="8" name="Google Shape;160;p27">
            <a:extLst>
              <a:ext uri="{FF2B5EF4-FFF2-40B4-BE49-F238E27FC236}">
                <a16:creationId xmlns:a16="http://schemas.microsoft.com/office/drawing/2014/main" id="{79BFE654-A2CD-4671-B4B2-741C609CCF22}"/>
              </a:ext>
            </a:extLst>
          </p:cNvPr>
          <p:cNvPicPr preferRelativeResize="0"/>
          <p:nvPr/>
        </p:nvPicPr>
        <p:blipFill>
          <a:blip r:embed="rId3">
            <a:alphaModFix/>
          </a:blip>
          <a:stretch>
            <a:fillRect/>
          </a:stretch>
        </p:blipFill>
        <p:spPr>
          <a:xfrm>
            <a:off x="2189367" y="1205554"/>
            <a:ext cx="6421233" cy="3780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Google Shape;161;p27">
            <a:extLst>
              <a:ext uri="{FF2B5EF4-FFF2-40B4-BE49-F238E27FC236}">
                <a16:creationId xmlns:a16="http://schemas.microsoft.com/office/drawing/2014/main" id="{475AF4FC-C581-49E4-839E-30C25E9DEC27}"/>
              </a:ext>
            </a:extLst>
          </p:cNvPr>
          <p:cNvSpPr txBox="1"/>
          <p:nvPr/>
        </p:nvSpPr>
        <p:spPr>
          <a:xfrm>
            <a:off x="1170883" y="5344646"/>
            <a:ext cx="845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rPr>
              <a:t>Tweet: </a:t>
            </a:r>
            <a:endParaRPr dirty="0">
              <a:solidFill>
                <a:schemeClr val="dk1"/>
              </a:solidFill>
            </a:endParaRPr>
          </a:p>
          <a:p>
            <a:pPr marL="0" lvl="0" indent="0" algn="l" rtl="0">
              <a:spcBef>
                <a:spcPts val="0"/>
              </a:spcBef>
              <a:spcAft>
                <a:spcPts val="0"/>
              </a:spcAft>
              <a:buNone/>
            </a:pPr>
            <a:r>
              <a:rPr lang="en-US" u="sng" dirty="0">
                <a:solidFill>
                  <a:schemeClr val="hlink"/>
                </a:solidFill>
                <a:hlinkClick r:id="rId4"/>
              </a:rPr>
              <a:t>https://twitter.com/AZGOP/status/1400916560697458690</a:t>
            </a:r>
            <a:endParaRPr dirty="0"/>
          </a:p>
        </p:txBody>
      </p:sp>
    </p:spTree>
    <p:extLst>
      <p:ext uri="{BB962C8B-B14F-4D97-AF65-F5344CB8AC3E}">
        <p14:creationId xmlns:p14="http://schemas.microsoft.com/office/powerpoint/2010/main" val="29043630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CF6C08-B741-4DD5-A2EF-90AEB3FD606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7" name="Picture 6">
            <a:extLst>
              <a:ext uri="{FF2B5EF4-FFF2-40B4-BE49-F238E27FC236}">
                <a16:creationId xmlns:a16="http://schemas.microsoft.com/office/drawing/2014/main" id="{FD5965FA-DE9D-47F2-BBA1-0B65AD606B19}"/>
              </a:ext>
            </a:extLst>
          </p:cNvPr>
          <p:cNvPicPr>
            <a:picLocks noChangeAspect="1"/>
          </p:cNvPicPr>
          <p:nvPr/>
        </p:nvPicPr>
        <p:blipFill>
          <a:blip r:embed="rId2"/>
          <a:stretch>
            <a:fillRect/>
          </a:stretch>
        </p:blipFill>
        <p:spPr>
          <a:xfrm>
            <a:off x="6838950" y="6347052"/>
            <a:ext cx="1771650" cy="358548"/>
          </a:xfrm>
          <a:prstGeom prst="rect">
            <a:avLst/>
          </a:prstGeom>
        </p:spPr>
      </p:pic>
      <p:pic>
        <p:nvPicPr>
          <p:cNvPr id="8" name="Google Shape;67;p15">
            <a:extLst>
              <a:ext uri="{FF2B5EF4-FFF2-40B4-BE49-F238E27FC236}">
                <a16:creationId xmlns:a16="http://schemas.microsoft.com/office/drawing/2014/main" id="{76E33B73-0D00-46C1-BEB6-27CBD360E08C}"/>
              </a:ext>
            </a:extLst>
          </p:cNvPr>
          <p:cNvPicPr preferRelativeResize="0"/>
          <p:nvPr/>
        </p:nvPicPr>
        <p:blipFill rotWithShape="1">
          <a:blip r:embed="rId3">
            <a:alphaModFix/>
          </a:blip>
          <a:srcRect/>
          <a:stretch/>
        </p:blipFill>
        <p:spPr>
          <a:xfrm>
            <a:off x="2246852" y="178440"/>
            <a:ext cx="4650296" cy="601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4006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921893" y="503541"/>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The original dataset</a:t>
            </a:r>
          </a:p>
        </p:txBody>
      </p:sp>
      <p:pic>
        <p:nvPicPr>
          <p:cNvPr id="8" name="Google Shape;75;p16">
            <a:extLst>
              <a:ext uri="{FF2B5EF4-FFF2-40B4-BE49-F238E27FC236}">
                <a16:creationId xmlns:a16="http://schemas.microsoft.com/office/drawing/2014/main" id="{0328FC98-266A-4DFD-B3EC-ADD3532D882E}"/>
              </a:ext>
            </a:extLst>
          </p:cNvPr>
          <p:cNvPicPr preferRelativeResize="0"/>
          <p:nvPr/>
        </p:nvPicPr>
        <p:blipFill rotWithShape="1">
          <a:blip r:embed="rId3">
            <a:alphaModFix/>
          </a:blip>
          <a:srcRect/>
          <a:stretch/>
        </p:blipFill>
        <p:spPr>
          <a:xfrm>
            <a:off x="1184846" y="1495104"/>
            <a:ext cx="6774307" cy="4212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Google Shape;74;p16">
            <a:extLst>
              <a:ext uri="{FF2B5EF4-FFF2-40B4-BE49-F238E27FC236}">
                <a16:creationId xmlns:a16="http://schemas.microsoft.com/office/drawing/2014/main" id="{2A9CFE4E-70EF-40A8-ACFB-4A9C2CD173D2}"/>
              </a:ext>
            </a:extLst>
          </p:cNvPr>
          <p:cNvSpPr txBox="1">
            <a:spLocks/>
          </p:cNvSpPr>
          <p:nvPr/>
        </p:nvSpPr>
        <p:spPr>
          <a:xfrm>
            <a:off x="685800" y="6000767"/>
            <a:ext cx="10515600" cy="835197"/>
          </a:xfrm>
          <a:prstGeom prst="rect">
            <a:avLst/>
          </a:prstGeom>
          <a:noFill/>
          <a:ln>
            <a:noFill/>
          </a:ln>
        </p:spPr>
        <p:txBody>
          <a:bodyPr spcFirstLastPara="1" vert="horz" wrap="square" lIns="91425" tIns="45700" rIns="91425" bIns="45700" rtlCol="0" anchor="t" anchorCtr="0">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spcBef>
                <a:spcPts val="0"/>
              </a:spcBef>
              <a:buClr>
                <a:schemeClr val="dk1"/>
              </a:buClr>
              <a:buSzPct val="116665"/>
              <a:buFont typeface="Arial"/>
              <a:buChar char="●"/>
            </a:pPr>
            <a:r>
              <a:rPr lang="en-US" sz="2900" dirty="0"/>
              <a:t>State Minimum Wage Rate for Pennsylvania: </a:t>
            </a:r>
            <a:r>
              <a:rPr lang="en-US" sz="2900" u="sng" dirty="0">
                <a:solidFill>
                  <a:schemeClr val="hlink"/>
                </a:solidFill>
                <a:hlinkClick r:id="rId4"/>
              </a:rPr>
              <a:t>https://fred.stlouisfed.org/series/STTMINWGPA</a:t>
            </a:r>
            <a:r>
              <a:rPr lang="en-US" sz="2900" dirty="0"/>
              <a:t> </a:t>
            </a:r>
          </a:p>
          <a:p>
            <a:pPr marL="0" indent="0">
              <a:lnSpc>
                <a:spcPct val="90000"/>
              </a:lnSpc>
              <a:spcBef>
                <a:spcPts val="1000"/>
              </a:spcBef>
              <a:spcAft>
                <a:spcPts val="1600"/>
              </a:spcAft>
              <a:buClr>
                <a:schemeClr val="dk1"/>
              </a:buClr>
              <a:buSzPct val="116665"/>
              <a:buFont typeface="Arial"/>
              <a:buNone/>
            </a:pPr>
            <a:br>
              <a:rPr lang="en-US" dirty="0"/>
            </a:br>
            <a:endParaRPr lang="en-US" dirty="0"/>
          </a:p>
        </p:txBody>
      </p:sp>
    </p:spTree>
    <p:extLst>
      <p:ext uri="{BB962C8B-B14F-4D97-AF65-F5344CB8AC3E}">
        <p14:creationId xmlns:p14="http://schemas.microsoft.com/office/powerpoint/2010/main" val="27619965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921893" y="503541"/>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Example 1</a:t>
            </a:r>
          </a:p>
        </p:txBody>
      </p:sp>
      <p:pic>
        <p:nvPicPr>
          <p:cNvPr id="9" name="Google Shape;82;p17" descr="https://lh3.googleusercontent.com/hkS8PyYoK-IdVUARmI1dKg_9F_OzAeZgScEGhVtrbWXx1nSyT4fr3GT5-Gk8F9jlezbHmBddKnZ289B1m9wYfYC6jRSa2MCBx_ICpQ4ZLM8K_p3cIo5O_f17pU-x-ouuV6zirMahI0TtAjH9zLQ=s0">
            <a:extLst>
              <a:ext uri="{FF2B5EF4-FFF2-40B4-BE49-F238E27FC236}">
                <a16:creationId xmlns:a16="http://schemas.microsoft.com/office/drawing/2014/main" id="{4C447852-073D-4D86-B54C-528CBC824AA4}"/>
              </a:ext>
            </a:extLst>
          </p:cNvPr>
          <p:cNvPicPr preferRelativeResize="0"/>
          <p:nvPr/>
        </p:nvPicPr>
        <p:blipFill rotWithShape="1">
          <a:blip r:embed="rId3">
            <a:alphaModFix/>
          </a:blip>
          <a:srcRect/>
          <a:stretch/>
        </p:blipFill>
        <p:spPr>
          <a:xfrm>
            <a:off x="819332" y="1718846"/>
            <a:ext cx="7505335" cy="3115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Google Shape;81;p17">
            <a:extLst>
              <a:ext uri="{FF2B5EF4-FFF2-40B4-BE49-F238E27FC236}">
                <a16:creationId xmlns:a16="http://schemas.microsoft.com/office/drawing/2014/main" id="{1ADA5938-CE74-4136-8774-7C5682667CF1}"/>
              </a:ext>
            </a:extLst>
          </p:cNvPr>
          <p:cNvSpPr txBox="1">
            <a:spLocks/>
          </p:cNvSpPr>
          <p:nvPr/>
        </p:nvSpPr>
        <p:spPr>
          <a:xfrm>
            <a:off x="817711" y="5290554"/>
            <a:ext cx="10793627" cy="1082332"/>
          </a:xfrm>
          <a:prstGeom prst="rect">
            <a:avLst/>
          </a:prstGeom>
          <a:noFill/>
          <a:ln>
            <a:noFill/>
          </a:ln>
        </p:spPr>
        <p:txBody>
          <a:bodyPr spcFirstLastPara="1" vert="horz" wrap="square" lIns="91425" tIns="45700" rIns="91425" bIns="45700" rtlCol="0" anchor="t" anchorCtr="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buClr>
                <a:schemeClr val="dk1"/>
              </a:buClr>
              <a:buSzPts val="2100"/>
              <a:buFont typeface="Arial"/>
              <a:buNone/>
            </a:pPr>
            <a:r>
              <a:rPr lang="nl-NL"/>
              <a:t>Tweet:</a:t>
            </a:r>
            <a:r>
              <a:rPr lang="nl-NL" sz="2400"/>
              <a:t> </a:t>
            </a:r>
            <a:r>
              <a:rPr lang="nl-NL" sz="2100" u="sng">
                <a:solidFill>
                  <a:srgbClr val="4DD0E1"/>
                </a:solidFill>
                <a:hlinkClick r:id="rId4">
                  <a:extLst>
                    <a:ext uri="{A12FA001-AC4F-418D-AE19-62706E023703}">
                      <ahyp:hlinkClr xmlns:ahyp="http://schemas.microsoft.com/office/drawing/2018/hyperlinkcolor" val="tx"/>
                    </a:ext>
                  </a:extLst>
                </a:hlinkClick>
              </a:rPr>
              <a:t>https://twitter.com/GovernorTomWolf/status/1410568872411996165</a:t>
            </a:r>
            <a:endParaRPr lang="nl-NL" sz="2100"/>
          </a:p>
          <a:p>
            <a:pPr marL="0" indent="0">
              <a:lnSpc>
                <a:spcPct val="90000"/>
              </a:lnSpc>
              <a:spcBef>
                <a:spcPts val="1000"/>
              </a:spcBef>
              <a:spcAft>
                <a:spcPts val="1600"/>
              </a:spcAft>
              <a:buClr>
                <a:schemeClr val="dk1"/>
              </a:buClr>
              <a:buSzPts val="2800"/>
              <a:buFont typeface="Arial"/>
              <a:buNone/>
            </a:pPr>
            <a:br>
              <a:rPr lang="nl-NL"/>
            </a:br>
            <a:endParaRPr lang="nl-NL" dirty="0"/>
          </a:p>
        </p:txBody>
      </p:sp>
    </p:spTree>
    <p:extLst>
      <p:ext uri="{BB962C8B-B14F-4D97-AF65-F5344CB8AC3E}">
        <p14:creationId xmlns:p14="http://schemas.microsoft.com/office/powerpoint/2010/main" val="37039251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921893" y="503541"/>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Example 2</a:t>
            </a:r>
          </a:p>
        </p:txBody>
      </p:sp>
      <p:pic>
        <p:nvPicPr>
          <p:cNvPr id="8" name="Google Shape;90;p18">
            <a:extLst>
              <a:ext uri="{FF2B5EF4-FFF2-40B4-BE49-F238E27FC236}">
                <a16:creationId xmlns:a16="http://schemas.microsoft.com/office/drawing/2014/main" id="{5B79FF06-7E9E-444B-A11D-557B04ABB4C7}"/>
              </a:ext>
            </a:extLst>
          </p:cNvPr>
          <p:cNvPicPr preferRelativeResize="0"/>
          <p:nvPr/>
        </p:nvPicPr>
        <p:blipFill rotWithShape="1">
          <a:blip r:embed="rId3">
            <a:alphaModFix/>
          </a:blip>
          <a:srcRect/>
          <a:stretch/>
        </p:blipFill>
        <p:spPr>
          <a:xfrm>
            <a:off x="2247659" y="1262333"/>
            <a:ext cx="4648681" cy="4070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Google Shape;89;p18">
            <a:extLst>
              <a:ext uri="{FF2B5EF4-FFF2-40B4-BE49-F238E27FC236}">
                <a16:creationId xmlns:a16="http://schemas.microsoft.com/office/drawing/2014/main" id="{7AD6D581-E498-4903-B983-6250AE1E309F}"/>
              </a:ext>
            </a:extLst>
          </p:cNvPr>
          <p:cNvSpPr txBox="1">
            <a:spLocks/>
          </p:cNvSpPr>
          <p:nvPr/>
        </p:nvSpPr>
        <p:spPr>
          <a:xfrm>
            <a:off x="934250" y="5606080"/>
            <a:ext cx="8332342" cy="566683"/>
          </a:xfrm>
          <a:prstGeom prst="rect">
            <a:avLst/>
          </a:prstGeom>
          <a:noFill/>
          <a:ln>
            <a:noFill/>
          </a:ln>
        </p:spPr>
        <p:txBody>
          <a:bodyPr spcFirstLastPara="1" vert="horz" wrap="square" lIns="91425" tIns="45700" rIns="91425" bIns="45700"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spcBef>
                <a:spcPts val="0"/>
              </a:spcBef>
              <a:buClr>
                <a:schemeClr val="dk1"/>
              </a:buClr>
              <a:buSzPts val="1800"/>
              <a:buFont typeface="Arial"/>
              <a:buChar char="●"/>
            </a:pPr>
            <a:r>
              <a:rPr lang="fr-FR" sz="1400" dirty="0"/>
              <a:t>NPR article: </a:t>
            </a:r>
            <a:r>
              <a:rPr lang="fr-FR" sz="1400" u="sng" dirty="0">
                <a:solidFill>
                  <a:schemeClr val="hlink"/>
                </a:solidFill>
                <a:hlinkClick r:id="rId4"/>
              </a:rPr>
              <a:t>https://whyy.org/articles/5-things-to-know-about-the-minimum-wage-debate-in-pa/</a:t>
            </a:r>
            <a:endParaRPr lang="fr-FR" sz="1400" dirty="0"/>
          </a:p>
          <a:p>
            <a:pPr marL="0" indent="0">
              <a:lnSpc>
                <a:spcPct val="90000"/>
              </a:lnSpc>
              <a:spcBef>
                <a:spcPts val="1000"/>
              </a:spcBef>
              <a:spcAft>
                <a:spcPts val="1600"/>
              </a:spcAft>
              <a:buClr>
                <a:schemeClr val="dk1"/>
              </a:buClr>
              <a:buSzPts val="1800"/>
              <a:buFont typeface="Arial"/>
              <a:buNone/>
            </a:pPr>
            <a:br>
              <a:rPr lang="fr-FR" sz="1800" dirty="0"/>
            </a:br>
            <a:endParaRPr lang="fr-FR" sz="1800" dirty="0"/>
          </a:p>
        </p:txBody>
      </p:sp>
    </p:spTree>
    <p:extLst>
      <p:ext uri="{BB962C8B-B14F-4D97-AF65-F5344CB8AC3E}">
        <p14:creationId xmlns:p14="http://schemas.microsoft.com/office/powerpoint/2010/main" val="2968687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921893" y="503541"/>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Example 3</a:t>
            </a:r>
          </a:p>
        </p:txBody>
      </p:sp>
      <p:pic>
        <p:nvPicPr>
          <p:cNvPr id="9" name="Google Shape;98;p19">
            <a:extLst>
              <a:ext uri="{FF2B5EF4-FFF2-40B4-BE49-F238E27FC236}">
                <a16:creationId xmlns:a16="http://schemas.microsoft.com/office/drawing/2014/main" id="{7066B887-6FE9-4C08-8947-0AA4ED740783}"/>
              </a:ext>
            </a:extLst>
          </p:cNvPr>
          <p:cNvPicPr preferRelativeResize="0"/>
          <p:nvPr/>
        </p:nvPicPr>
        <p:blipFill rotWithShape="1">
          <a:blip r:embed="rId3">
            <a:alphaModFix/>
          </a:blip>
          <a:srcRect/>
          <a:stretch/>
        </p:blipFill>
        <p:spPr>
          <a:xfrm>
            <a:off x="405828" y="2133600"/>
            <a:ext cx="8332343" cy="1925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Google Shape;97;p19">
            <a:extLst>
              <a:ext uri="{FF2B5EF4-FFF2-40B4-BE49-F238E27FC236}">
                <a16:creationId xmlns:a16="http://schemas.microsoft.com/office/drawing/2014/main" id="{876E0755-0554-4669-9764-BC2C16ADCAAE}"/>
              </a:ext>
            </a:extLst>
          </p:cNvPr>
          <p:cNvSpPr txBox="1">
            <a:spLocks/>
          </p:cNvSpPr>
          <p:nvPr/>
        </p:nvSpPr>
        <p:spPr>
          <a:xfrm>
            <a:off x="228600" y="5181600"/>
            <a:ext cx="9114295" cy="794007"/>
          </a:xfrm>
          <a:prstGeom prst="rect">
            <a:avLst/>
          </a:prstGeom>
          <a:noFill/>
          <a:ln>
            <a:noFill/>
          </a:ln>
        </p:spPr>
        <p:txBody>
          <a:bodyPr spcFirstLastPara="1" vert="horz" wrap="square" lIns="91425" tIns="45700" rIns="91425" bIns="45700"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spcBef>
                <a:spcPts val="0"/>
              </a:spcBef>
              <a:spcAft>
                <a:spcPts val="1600"/>
              </a:spcAft>
              <a:buClr>
                <a:schemeClr val="dk1"/>
              </a:buClr>
              <a:buSzPts val="1800"/>
              <a:buFont typeface="Arial"/>
              <a:buChar char="●"/>
            </a:pPr>
            <a:r>
              <a:rPr lang="en-US" sz="1600" dirty="0"/>
              <a:t>Morning Call opinion piece: </a:t>
            </a:r>
            <a:r>
              <a:rPr lang="en-US" sz="1600" u="sng" dirty="0">
                <a:solidFill>
                  <a:schemeClr val="hlink"/>
                </a:solidFill>
                <a:hlinkClick r:id="rId4"/>
              </a:rPr>
              <a:t>https://www.mcall.com/opinion/mc-opi-pa-minimum-wage-increase-pat-browne-muschick-20210402-4zfoczdjpne5hei7bgouohqgle-story.html</a:t>
            </a:r>
            <a:endParaRPr lang="en-US" sz="1600" dirty="0"/>
          </a:p>
        </p:txBody>
      </p:sp>
    </p:spTree>
    <p:extLst>
      <p:ext uri="{BB962C8B-B14F-4D97-AF65-F5344CB8AC3E}">
        <p14:creationId xmlns:p14="http://schemas.microsoft.com/office/powerpoint/2010/main" val="34769399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24113-1846-48AC-8C0D-37720BEDE8D2}"/>
              </a:ext>
            </a:extLst>
          </p:cNvPr>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pic>
        <p:nvPicPr>
          <p:cNvPr id="6" name="Picture 5">
            <a:extLst>
              <a:ext uri="{FF2B5EF4-FFF2-40B4-BE49-F238E27FC236}">
                <a16:creationId xmlns:a16="http://schemas.microsoft.com/office/drawing/2014/main" id="{C5B0D662-A89E-4D00-86CD-7EC6FE44C98E}"/>
              </a:ext>
            </a:extLst>
          </p:cNvPr>
          <p:cNvPicPr>
            <a:picLocks noChangeAspect="1"/>
          </p:cNvPicPr>
          <p:nvPr/>
        </p:nvPicPr>
        <p:blipFill>
          <a:blip r:embed="rId2"/>
          <a:stretch>
            <a:fillRect/>
          </a:stretch>
        </p:blipFill>
        <p:spPr>
          <a:xfrm>
            <a:off x="6838950" y="6347052"/>
            <a:ext cx="1771650" cy="358548"/>
          </a:xfrm>
          <a:prstGeom prst="rect">
            <a:avLst/>
          </a:prstGeom>
        </p:spPr>
      </p:pic>
      <p:sp>
        <p:nvSpPr>
          <p:cNvPr id="7" name="Subtitle 2">
            <a:extLst>
              <a:ext uri="{FF2B5EF4-FFF2-40B4-BE49-F238E27FC236}">
                <a16:creationId xmlns:a16="http://schemas.microsoft.com/office/drawing/2014/main" id="{4660156B-A0A9-45D9-B062-9225396B23C5}"/>
              </a:ext>
            </a:extLst>
          </p:cNvPr>
          <p:cNvSpPr txBox="1">
            <a:spLocks/>
          </p:cNvSpPr>
          <p:nvPr/>
        </p:nvSpPr>
        <p:spPr>
          <a:xfrm>
            <a:off x="921893" y="503541"/>
            <a:ext cx="4457700" cy="758792"/>
          </a:xfrm>
          <a:prstGeom prst="rect">
            <a:avLst/>
          </a:prstGeom>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b="1" dirty="0">
                <a:solidFill>
                  <a:srgbClr val="43642A"/>
                </a:solidFill>
              </a:rPr>
              <a:t>Example 4</a:t>
            </a:r>
          </a:p>
        </p:txBody>
      </p:sp>
      <p:pic>
        <p:nvPicPr>
          <p:cNvPr id="14" name="Google Shape;106;p20">
            <a:extLst>
              <a:ext uri="{FF2B5EF4-FFF2-40B4-BE49-F238E27FC236}">
                <a16:creationId xmlns:a16="http://schemas.microsoft.com/office/drawing/2014/main" id="{B164FCC5-154A-4850-8E82-0D03B8CEFF2E}"/>
              </a:ext>
            </a:extLst>
          </p:cNvPr>
          <p:cNvPicPr preferRelativeResize="0"/>
          <p:nvPr/>
        </p:nvPicPr>
        <p:blipFill rotWithShape="1">
          <a:blip r:embed="rId3">
            <a:alphaModFix/>
          </a:blip>
          <a:srcRect/>
          <a:stretch/>
        </p:blipFill>
        <p:spPr>
          <a:xfrm>
            <a:off x="1908244" y="1412350"/>
            <a:ext cx="5327511" cy="3749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Google Shape;105;p20">
            <a:extLst>
              <a:ext uri="{FF2B5EF4-FFF2-40B4-BE49-F238E27FC236}">
                <a16:creationId xmlns:a16="http://schemas.microsoft.com/office/drawing/2014/main" id="{155AD504-7A5D-49EB-8406-83B561583DAD}"/>
              </a:ext>
            </a:extLst>
          </p:cNvPr>
          <p:cNvSpPr txBox="1">
            <a:spLocks/>
          </p:cNvSpPr>
          <p:nvPr/>
        </p:nvSpPr>
        <p:spPr>
          <a:xfrm>
            <a:off x="228600" y="5612499"/>
            <a:ext cx="8458200" cy="559701"/>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spcBef>
                <a:spcPts val="0"/>
              </a:spcBef>
              <a:buClr>
                <a:schemeClr val="dk1"/>
              </a:buClr>
              <a:buSzPts val="1800"/>
              <a:buFont typeface="Arial"/>
              <a:buChar char="●"/>
            </a:pPr>
            <a:r>
              <a:rPr lang="en-US" sz="1400" dirty="0"/>
              <a:t>Philadelphia Inquirer: </a:t>
            </a:r>
            <a:r>
              <a:rPr lang="en-US" sz="1400" u="sng" dirty="0">
                <a:solidFill>
                  <a:schemeClr val="hlink"/>
                </a:solidFill>
                <a:hlinkClick r:id="rId4"/>
              </a:rPr>
              <a:t>https://www.inquirer.com/opinion/editorials/minimum-wage-pennsylvania-2021-republicans-philadelphia-20210303.html</a:t>
            </a:r>
            <a:r>
              <a:rPr lang="en-US" sz="1400" dirty="0"/>
              <a:t> </a:t>
            </a:r>
          </a:p>
          <a:p>
            <a:pPr marL="0" indent="0">
              <a:lnSpc>
                <a:spcPct val="90000"/>
              </a:lnSpc>
              <a:spcBef>
                <a:spcPts val="1000"/>
              </a:spcBef>
              <a:spcAft>
                <a:spcPts val="1600"/>
              </a:spcAft>
              <a:buClr>
                <a:schemeClr val="dk1"/>
              </a:buClr>
              <a:buSzPts val="2800"/>
              <a:buFont typeface="Arial"/>
              <a:buNone/>
            </a:pPr>
            <a:endParaRPr lang="en-US" sz="2400" dirty="0"/>
          </a:p>
        </p:txBody>
      </p:sp>
    </p:spTree>
    <p:extLst>
      <p:ext uri="{BB962C8B-B14F-4D97-AF65-F5344CB8AC3E}">
        <p14:creationId xmlns:p14="http://schemas.microsoft.com/office/powerpoint/2010/main" val="14592385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7300" y="1458031"/>
            <a:ext cx="6629400" cy="1447800"/>
          </a:xfrm>
          <a:ln>
            <a:noFill/>
          </a:ln>
        </p:spPr>
        <p:txBody>
          <a:bodyPr>
            <a:noAutofit/>
          </a:bodyPr>
          <a:lstStyle/>
          <a:p>
            <a:r>
              <a:rPr lang="en-US" sz="3600" b="1" dirty="0">
                <a:solidFill>
                  <a:srgbClr val="43642A"/>
                </a:solidFill>
              </a:rPr>
              <a:t>Evaluating and Contextualizing Authority With Data</a:t>
            </a:r>
          </a:p>
        </p:txBody>
      </p:sp>
      <p:pic>
        <p:nvPicPr>
          <p:cNvPr id="6" name="Picture 5" descr="EconLowdownPPTbanner.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27202"/>
          </a:xfrm>
          <a:prstGeom prst="rect">
            <a:avLst/>
          </a:prstGeom>
        </p:spPr>
      </p:pic>
      <p:sp>
        <p:nvSpPr>
          <p:cNvPr id="5" name="TextBox 4"/>
          <p:cNvSpPr txBox="1"/>
          <p:nvPr/>
        </p:nvSpPr>
        <p:spPr>
          <a:xfrm>
            <a:off x="533400" y="6248400"/>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sp>
        <p:nvSpPr>
          <p:cNvPr id="7" name="TextBox 6">
            <a:extLst>
              <a:ext uri="{FF2B5EF4-FFF2-40B4-BE49-F238E27FC236}">
                <a16:creationId xmlns:a16="http://schemas.microsoft.com/office/drawing/2014/main" id="{266424C3-0790-4055-8ECD-EEA2904515E1}"/>
              </a:ext>
            </a:extLst>
          </p:cNvPr>
          <p:cNvSpPr txBox="1"/>
          <p:nvPr/>
        </p:nvSpPr>
        <p:spPr>
          <a:xfrm>
            <a:off x="304800" y="3009071"/>
            <a:ext cx="8534400" cy="1585049"/>
          </a:xfrm>
          <a:prstGeom prst="rect">
            <a:avLst/>
          </a:prstGeom>
          <a:noFill/>
        </p:spPr>
        <p:txBody>
          <a:bodyPr wrap="square">
            <a:spAutoFit/>
          </a:bodyPr>
          <a:lstStyle/>
          <a:p>
            <a:pPr marL="0" marR="0" lvl="0" indent="0" algn="ctr" rtl="0">
              <a:lnSpc>
                <a:spcPct val="90000"/>
              </a:lnSpc>
              <a:spcBef>
                <a:spcPts val="0"/>
              </a:spcBef>
              <a:spcAft>
                <a:spcPts val="0"/>
              </a:spcAft>
              <a:buClr>
                <a:schemeClr val="dk1"/>
              </a:buClr>
              <a:buSzPts val="2000"/>
              <a:buFont typeface="Arial"/>
              <a:buNone/>
            </a:pPr>
            <a:r>
              <a:rPr lang="en-US" sz="1600" b="1" i="0" u="none" strike="noStrike" cap="none" dirty="0">
                <a:solidFill>
                  <a:schemeClr val="dk1"/>
                </a:solidFill>
                <a:latin typeface="Raleway"/>
                <a:ea typeface="Raleway"/>
                <a:cs typeface="Raleway"/>
                <a:sym typeface="Raleway"/>
              </a:rPr>
              <a:t>Exercise 2</a:t>
            </a:r>
            <a:endParaRPr lang="en-US" sz="1100" b="1" i="0" u="none" strike="noStrike" cap="none" dirty="0">
              <a:solidFill>
                <a:srgbClr val="000000"/>
              </a:solidFill>
              <a:latin typeface="Raleway"/>
              <a:ea typeface="Raleway"/>
              <a:cs typeface="Raleway"/>
              <a:sym typeface="Raleway"/>
            </a:endParaRPr>
          </a:p>
          <a:p>
            <a:pPr marL="0" marR="0" lvl="0" indent="0" algn="l" rtl="0">
              <a:lnSpc>
                <a:spcPct val="90000"/>
              </a:lnSpc>
              <a:spcBef>
                <a:spcPts val="1000"/>
              </a:spcBef>
              <a:spcAft>
                <a:spcPts val="0"/>
              </a:spcAft>
              <a:buClr>
                <a:schemeClr val="dk1"/>
              </a:buClr>
              <a:buSzPts val="2000"/>
              <a:buFont typeface="Arial"/>
              <a:buNone/>
            </a:pPr>
            <a:r>
              <a:rPr lang="en-US" sz="1600" b="0" i="0" u="none" strike="noStrike" cap="none" dirty="0">
                <a:solidFill>
                  <a:schemeClr val="dk1"/>
                </a:solidFill>
                <a:latin typeface="Raleway"/>
                <a:ea typeface="Raleway"/>
                <a:cs typeface="Raleway"/>
                <a:sym typeface="Raleway"/>
              </a:rPr>
              <a:t>Now try the same exercise on your own (or working in a group). </a:t>
            </a:r>
          </a:p>
          <a:p>
            <a:pPr marL="0" marR="0" lvl="0" indent="0" algn="l" rtl="0">
              <a:lnSpc>
                <a:spcPct val="90000"/>
              </a:lnSpc>
              <a:spcBef>
                <a:spcPts val="1000"/>
              </a:spcBef>
              <a:spcAft>
                <a:spcPts val="0"/>
              </a:spcAft>
              <a:buClr>
                <a:schemeClr val="dk1"/>
              </a:buClr>
              <a:buSzPts val="2000"/>
              <a:buFont typeface="Arial"/>
              <a:buNone/>
            </a:pPr>
            <a:endParaRPr lang="en-US" sz="1600" b="0" i="0" u="none" strike="noStrike" cap="none" dirty="0">
              <a:solidFill>
                <a:schemeClr val="dk1"/>
              </a:solidFill>
              <a:latin typeface="Raleway"/>
              <a:ea typeface="Raleway"/>
              <a:cs typeface="Raleway"/>
              <a:sym typeface="Raleway"/>
            </a:endParaRPr>
          </a:p>
          <a:p>
            <a:pPr marL="0" marR="0" lvl="0" indent="0" algn="l" rtl="0">
              <a:lnSpc>
                <a:spcPct val="90000"/>
              </a:lnSpc>
              <a:spcBef>
                <a:spcPts val="1000"/>
              </a:spcBef>
              <a:spcAft>
                <a:spcPts val="0"/>
              </a:spcAft>
              <a:buClr>
                <a:schemeClr val="dk1"/>
              </a:buClr>
              <a:buSzPts val="2000"/>
              <a:buFont typeface="Arial"/>
              <a:buNone/>
            </a:pPr>
            <a:r>
              <a:rPr lang="en-US" sz="1600" b="0" i="0" u="none" strike="noStrike" cap="none" dirty="0">
                <a:solidFill>
                  <a:schemeClr val="dk1"/>
                </a:solidFill>
                <a:latin typeface="Raleway"/>
                <a:ea typeface="Raleway"/>
                <a:cs typeface="Raleway"/>
                <a:sym typeface="Raleway"/>
              </a:rPr>
              <a:t>Using the Evaluation Rubric, try and evaluate the authority of four more information sources utilizing the same dataset.</a:t>
            </a:r>
          </a:p>
        </p:txBody>
      </p:sp>
    </p:spTree>
    <p:extLst>
      <p:ext uri="{BB962C8B-B14F-4D97-AF65-F5344CB8AC3E}">
        <p14:creationId xmlns:p14="http://schemas.microsoft.com/office/powerpoint/2010/main" val="3963102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255360"/>
            <a:ext cx="8991600" cy="762000"/>
          </a:xfrm>
        </p:spPr>
        <p:txBody>
          <a:bodyPr>
            <a:normAutofit/>
          </a:bodyPr>
          <a:lstStyle/>
          <a:p>
            <a:r>
              <a:rPr lang="en-US" sz="3200" b="1" dirty="0">
                <a:solidFill>
                  <a:srgbClr val="43642A"/>
                </a:solidFill>
              </a:rPr>
              <a:t>Activity Instructions (Exercise 2)</a:t>
            </a:r>
          </a:p>
        </p:txBody>
      </p:sp>
      <p:sp>
        <p:nvSpPr>
          <p:cNvPr id="3" name="Content Placeholder 2"/>
          <p:cNvSpPr>
            <a:spLocks noGrp="1"/>
          </p:cNvSpPr>
          <p:nvPr>
            <p:ph idx="1"/>
          </p:nvPr>
        </p:nvSpPr>
        <p:spPr>
          <a:xfrm>
            <a:off x="609600" y="1017360"/>
            <a:ext cx="8001000" cy="4952999"/>
          </a:xfrm>
        </p:spPr>
        <p:txBody>
          <a:bodyPr>
            <a:noAutofit/>
          </a:bodyPr>
          <a:lstStyle/>
          <a:p>
            <a:pPr marL="0" indent="0">
              <a:spcBef>
                <a:spcPts val="300"/>
              </a:spcBef>
              <a:buNone/>
            </a:pPr>
            <a:r>
              <a:rPr lang="en-US" sz="1800" b="1" dirty="0">
                <a:latin typeface="Raleway"/>
                <a:ea typeface="Raleway"/>
                <a:cs typeface="Raleway"/>
                <a:sym typeface="Raleway"/>
              </a:rPr>
              <a:t>Work through the following steps to learn how to evaluate the authority of information sources that contain data. You may work alone or with a group. Take some time to first review the four information sources, examples A-D, used in this activity. Then use the Evaluation Rubric (Handout 1) to help you record your evaluation and complete the activity. One member from each group will present your final evaluation scores and reasoning to the class.</a:t>
            </a:r>
            <a:endParaRPr lang="en-US" sz="2400" dirty="0"/>
          </a:p>
          <a:p>
            <a:pPr marL="457200" lvl="0" indent="-334010" algn="l" rtl="0">
              <a:lnSpc>
                <a:spcPct val="100000"/>
              </a:lnSpc>
              <a:spcBef>
                <a:spcPts val="1600"/>
              </a:spcBef>
              <a:spcAft>
                <a:spcPts val="0"/>
              </a:spcAft>
              <a:buSzPts val="1660"/>
              <a:buFont typeface="Raleway"/>
              <a:buAutoNum type="arabicPeriod"/>
            </a:pPr>
            <a:r>
              <a:rPr lang="en-US" sz="1600" dirty="0">
                <a:latin typeface="Raleway"/>
                <a:ea typeface="Raleway"/>
                <a:cs typeface="Raleway"/>
                <a:sym typeface="Raleway"/>
              </a:rPr>
              <a:t>Take a look at the four provided sources. </a:t>
            </a:r>
          </a:p>
          <a:p>
            <a:pPr marL="457200" lvl="0" indent="-334010" algn="l" rtl="0">
              <a:lnSpc>
                <a:spcPct val="100000"/>
              </a:lnSpc>
              <a:spcBef>
                <a:spcPts val="0"/>
              </a:spcBef>
              <a:spcAft>
                <a:spcPts val="0"/>
              </a:spcAft>
              <a:buSzPts val="1660"/>
              <a:buFont typeface="Raleway"/>
              <a:buAutoNum type="arabicPeriod"/>
            </a:pPr>
            <a:r>
              <a:rPr lang="en-US" sz="1600" dirty="0">
                <a:latin typeface="Raleway"/>
                <a:ea typeface="Raleway"/>
                <a:cs typeface="Raleway"/>
                <a:sym typeface="Raleway"/>
              </a:rPr>
              <a:t>While they are different media types, each source is referring to the same dataset available through FRED</a:t>
            </a:r>
            <a:r>
              <a:rPr lang="en-US" sz="1600" baseline="30000" dirty="0">
                <a:solidFill>
                  <a:schemeClr val="dk1"/>
                </a:solidFill>
                <a:latin typeface="Raleway"/>
                <a:ea typeface="Raleway"/>
                <a:cs typeface="Raleway"/>
                <a:sym typeface="Raleway"/>
              </a:rPr>
              <a:t>®</a:t>
            </a:r>
            <a:r>
              <a:rPr lang="en-US" sz="1600" dirty="0">
                <a:latin typeface="Raleway"/>
                <a:ea typeface="Raleway"/>
                <a:cs typeface="Raleway"/>
                <a:sym typeface="Raleway"/>
              </a:rPr>
              <a:t>. </a:t>
            </a:r>
          </a:p>
          <a:p>
            <a:pPr marL="457200" lvl="0" indent="-342900" algn="l" rtl="0">
              <a:lnSpc>
                <a:spcPct val="100000"/>
              </a:lnSpc>
              <a:spcBef>
                <a:spcPts val="0"/>
              </a:spcBef>
              <a:spcAft>
                <a:spcPts val="0"/>
              </a:spcAft>
              <a:buSzPts val="1800"/>
              <a:buFont typeface="Raleway"/>
              <a:buAutoNum type="arabicPeriod"/>
            </a:pPr>
            <a:r>
              <a:rPr lang="en-US" sz="1600" dirty="0">
                <a:latin typeface="Raleway"/>
                <a:ea typeface="Raleway"/>
                <a:cs typeface="Raleway"/>
                <a:sym typeface="Raleway"/>
              </a:rPr>
              <a:t>In this activity we’re looking at Total Nonfarm Employment Payroll data &amp; Unemployment Rate (Seasonally Adjusted).</a:t>
            </a:r>
          </a:p>
          <a:p>
            <a:pPr marL="457200" lvl="0" indent="-333375" algn="l" rtl="0">
              <a:lnSpc>
                <a:spcPct val="115000"/>
              </a:lnSpc>
              <a:spcBef>
                <a:spcPts val="0"/>
              </a:spcBef>
              <a:spcAft>
                <a:spcPts val="0"/>
              </a:spcAft>
              <a:buSzPts val="1650"/>
              <a:buFont typeface="Raleway"/>
              <a:buAutoNum type="arabicPeriod"/>
            </a:pPr>
            <a:r>
              <a:rPr lang="en-US" sz="1600" dirty="0">
                <a:latin typeface="Raleway"/>
                <a:ea typeface="Raleway"/>
                <a:cs typeface="Raleway"/>
                <a:sym typeface="Raleway"/>
              </a:rPr>
              <a:t>Use the Evaluation Rubric to score each source in the six criteria: Context, Voices, Point of View, Accuracy, Audience, and Reputation. </a:t>
            </a:r>
          </a:p>
          <a:p>
            <a:pPr marL="457200" lvl="0" indent="-334010" algn="l" rtl="0">
              <a:lnSpc>
                <a:spcPct val="100000"/>
              </a:lnSpc>
              <a:spcBef>
                <a:spcPts val="0"/>
              </a:spcBef>
              <a:spcAft>
                <a:spcPts val="0"/>
              </a:spcAft>
              <a:buSzPts val="1660"/>
              <a:buFont typeface="Raleway"/>
              <a:buAutoNum type="arabicPeriod"/>
            </a:pPr>
            <a:r>
              <a:rPr lang="en-US" sz="1600" dirty="0">
                <a:latin typeface="Raleway"/>
                <a:ea typeface="Raleway"/>
                <a:cs typeface="Raleway"/>
                <a:sym typeface="Raleway"/>
              </a:rPr>
              <a:t>If you finish early, use the additional four questions at the bottom of the Handout 1 to help you evaluate the source even further. </a:t>
            </a:r>
          </a:p>
          <a:p>
            <a:pPr marL="457200" lvl="0" indent="-334010" algn="l" rtl="0">
              <a:lnSpc>
                <a:spcPct val="100000"/>
              </a:lnSpc>
              <a:spcBef>
                <a:spcPts val="0"/>
              </a:spcBef>
              <a:spcAft>
                <a:spcPts val="0"/>
              </a:spcAft>
              <a:buSzPts val="1660"/>
              <a:buFont typeface="Raleway"/>
              <a:buAutoNum type="arabicPeriod"/>
            </a:pPr>
            <a:r>
              <a:rPr lang="en-US" sz="1600" dirty="0">
                <a:latin typeface="Raleway"/>
                <a:ea typeface="Raleway"/>
                <a:cs typeface="Raleway"/>
                <a:sym typeface="Raleway"/>
              </a:rPr>
              <a:t>Add up your total score for each source.</a:t>
            </a:r>
          </a:p>
          <a:p>
            <a:pPr marL="457200" lvl="0" indent="-334010" algn="l" rtl="0">
              <a:lnSpc>
                <a:spcPct val="100000"/>
              </a:lnSpc>
              <a:spcBef>
                <a:spcPts val="0"/>
              </a:spcBef>
              <a:spcAft>
                <a:spcPts val="0"/>
              </a:spcAft>
              <a:buSzPts val="1660"/>
              <a:buFont typeface="Raleway"/>
              <a:buAutoNum type="arabicPeriod"/>
            </a:pPr>
            <a:r>
              <a:rPr lang="en-US" sz="1600" dirty="0">
                <a:latin typeface="Raleway"/>
                <a:ea typeface="Raleway"/>
                <a:cs typeface="Raleway"/>
                <a:sym typeface="Raleway"/>
              </a:rPr>
              <a:t>Present your final scores and a brief summary of how you came up with them to the class.</a:t>
            </a:r>
          </a:p>
          <a:p>
            <a:pPr marL="0" indent="0">
              <a:spcBef>
                <a:spcPts val="300"/>
              </a:spcBef>
              <a:buNone/>
            </a:pPr>
            <a:endParaRPr lang="en-US" sz="2400" dirty="0"/>
          </a:p>
        </p:txBody>
      </p:sp>
      <p:pic>
        <p:nvPicPr>
          <p:cNvPr id="6" name="Picture 5"/>
          <p:cNvPicPr>
            <a:picLocks noChangeAspect="1"/>
          </p:cNvPicPr>
          <p:nvPr/>
        </p:nvPicPr>
        <p:blipFill>
          <a:blip r:embed="rId2"/>
          <a:stretch>
            <a:fillRect/>
          </a:stretch>
        </p:blipFill>
        <p:spPr>
          <a:xfrm>
            <a:off x="6838950" y="6347052"/>
            <a:ext cx="1771650" cy="358548"/>
          </a:xfrm>
          <a:prstGeom prst="rect">
            <a:avLst/>
          </a:prstGeom>
        </p:spPr>
      </p:pic>
      <p:sp>
        <p:nvSpPr>
          <p:cNvPr id="8" name="TextBox 7"/>
          <p:cNvSpPr txBox="1"/>
          <p:nvPr/>
        </p:nvSpPr>
        <p:spPr>
          <a:xfrm>
            <a:off x="457200" y="6341006"/>
            <a:ext cx="5257800" cy="338554"/>
          </a:xfrm>
          <a:prstGeom prst="rect">
            <a:avLst/>
          </a:prstGeom>
          <a:noFill/>
        </p:spPr>
        <p:txBody>
          <a:bodyPr wrap="square" rtlCol="0">
            <a:spAutoFit/>
          </a:bodyPr>
          <a:lstStyle/>
          <a:p>
            <a:r>
              <a:rPr lang="en-US" sz="800" dirty="0"/>
              <a:t>© 2023, Federal Reserve Bank of St. Louis. Permission is granted to reprint or photocopy this presentation in its entirety for educational purposes provided the user credits the Federal Reserve Bank of St. Louis, www.stlouisfed.org/education.</a:t>
            </a:r>
          </a:p>
        </p:txBody>
      </p:sp>
    </p:spTree>
    <p:extLst>
      <p:ext uri="{BB962C8B-B14F-4D97-AF65-F5344CB8AC3E}">
        <p14:creationId xmlns:p14="http://schemas.microsoft.com/office/powerpoint/2010/main" val="29869287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d18b261a-0edf-433c-ade6-b4c5a8c9ad88">UZD6JJ247QYQ-3005-5</_dlc_DocId>
    <_dlc_DocIdUrl xmlns="d18b261a-0edf-433c-ade6-b4c5a8c9ad88">
      <Url>https://fedsharesites.frb.org/dist/8H/ST%20LOUIS/Research/econed/_layouts/DocIdRedir.aspx?ID=UZD6JJ247QYQ-3005-5</Url>
      <Description>UZD6JJ247QYQ-3005-5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Nintex conditional workflow start</Name>
    <Synchronization>Synchronous</Synchronization>
    <Type>10001</Type>
    <SequenceNumber>50000</SequenceNumber>
    <Url/>
    <Assembly>Nintex.Workflow, Version=1.0.0.0, Culture=neutral, PublicKeyToken=913f6bae0ca5ae12</Assembly>
    <Class>Nintex.Workflow.ConditionalWorkflowStartReceiver</Class>
    <Data>635743247433258077</Data>
    <Filter/>
  </Receiver>
  <Receiver>
    <Name>Nintex conditional workflow start</Name>
    <Synchronization>Synchronous</Synchronization>
    <Type>10002</Type>
    <SequenceNumber>50000</SequenceNumber>
    <Url/>
    <Assembly>Nintex.Workflow, Version=1.0.0.0, Culture=neutral, PublicKeyToken=913f6bae0ca5ae12</Assembly>
    <Class>Nintex.Workflow.ConditionalWorkflowStartReceiver</Class>
    <Data>635743247433258077</Data>
    <Filter/>
  </Receiver>
  <Receiver>
    <Name>Nintex conditional workflow start</Name>
    <Synchronization>Synchronous</Synchronization>
    <Type>2</Type>
    <SequenceNumber>50000</SequenceNumber>
    <Url/>
    <Assembly>Nintex.Workflow, Version=1.0.0.0, Culture=neutral, PublicKeyToken=913f6bae0ca5ae12</Assembly>
    <Class>Nintex.Workflow.ConditionalWorkflowStartReceiver</Class>
    <Data>635743247433258077</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C1111F8A30916E4A92B7DAF60BF0189C" ma:contentTypeVersion="4" ma:contentTypeDescription="Create a new document." ma:contentTypeScope="" ma:versionID="5f5a2b47f0c9c54269e3262eec87ba2a">
  <xsd:schema xmlns:xsd="http://www.w3.org/2001/XMLSchema" xmlns:xs="http://www.w3.org/2001/XMLSchema" xmlns:p="http://schemas.microsoft.com/office/2006/metadata/properties" xmlns:ns2="d18b261a-0edf-433c-ade6-b4c5a8c9ad88" targetNamespace="http://schemas.microsoft.com/office/2006/metadata/properties" ma:root="true" ma:fieldsID="038577eaa58192ab05f910e314a40bef" ns2:_="">
    <xsd:import namespace="d18b261a-0edf-433c-ade6-b4c5a8c9ad8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b261a-0edf-433c-ade6-b4c5a8c9ad8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A105E8-BE96-4A60-AD4E-39404808E84F}">
  <ds:schemaRefs>
    <ds:schemaRef ds:uri="http://schemas.microsoft.com/sharepoint/v3/contenttype/forms"/>
  </ds:schemaRefs>
</ds:datastoreItem>
</file>

<file path=customXml/itemProps2.xml><?xml version="1.0" encoding="utf-8"?>
<ds:datastoreItem xmlns:ds="http://schemas.openxmlformats.org/officeDocument/2006/customXml" ds:itemID="{4BF8BD2D-9174-40A8-945F-45ADD4FBA775}">
  <ds:schemaRefs>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www.w3.org/XML/1998/namespace"/>
    <ds:schemaRef ds:uri="http://schemas.microsoft.com/office/infopath/2007/PartnerControls"/>
    <ds:schemaRef ds:uri="d18b261a-0edf-433c-ade6-b4c5a8c9ad88"/>
    <ds:schemaRef ds:uri="http://schemas.microsoft.com/office/2006/metadata/properties"/>
  </ds:schemaRefs>
</ds:datastoreItem>
</file>

<file path=customXml/itemProps3.xml><?xml version="1.0" encoding="utf-8"?>
<ds:datastoreItem xmlns:ds="http://schemas.openxmlformats.org/officeDocument/2006/customXml" ds:itemID="{543F6704-9AEB-4C2C-B317-B19DD3E7FB07}">
  <ds:schemaRefs>
    <ds:schemaRef ds:uri="http://schemas.microsoft.com/sharepoint/events"/>
  </ds:schemaRefs>
</ds:datastoreItem>
</file>

<file path=customXml/itemProps4.xml><?xml version="1.0" encoding="utf-8"?>
<ds:datastoreItem xmlns:ds="http://schemas.openxmlformats.org/officeDocument/2006/customXml" ds:itemID="{7C32548C-E12F-46E2-BB4D-97F4DB9E3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b261a-0edf-433c-ade6-b4c5a8c9ad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Template No. 4 with Econ Lowdown logo</Template>
  <TotalTime>4378</TotalTime>
  <Words>1307</Words>
  <Application>Microsoft Office PowerPoint</Application>
  <PresentationFormat>On-screen Show (4:3)</PresentationFormat>
  <Paragraphs>67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Raleway</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Instructions (Exercise 2)</vt:lpstr>
      <vt:lpstr>Evaluating and Contextualizing Authority with Data Information Sources for Exercise 2</vt:lpstr>
      <vt:lpstr>PowerPoint Presentation</vt:lpstr>
      <vt:lpstr>PowerPoint Presentation</vt:lpstr>
      <vt:lpstr>PowerPoint Presentation</vt:lpstr>
      <vt:lpstr>PowerPoint Presentation</vt:lpstr>
    </vt:vector>
  </TitlesOfParts>
  <Company>Federal Reserve Bank of St. Louis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Bayles, Mark A</dc:creator>
  <cp:lastModifiedBy>Peate, Mary Clare</cp:lastModifiedBy>
  <cp:revision>143</cp:revision>
  <dcterms:created xsi:type="dcterms:W3CDTF">2016-06-29T17:15:29Z</dcterms:created>
  <dcterms:modified xsi:type="dcterms:W3CDTF">2025-04-17T12:50:12Z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0x010100C1111F8A30916E4A92B7DAF60BF0189C</vt:lpwstr>
  </property>
  <property fmtid="{D5CDD505-2E9C-101B-9397-08002B2CF9AE}" pid="3" name="_dlc_DocIdItemGuid">
    <vt:lpwstr>435a00ef-5860-49e0-ba64-caa634aaa4d1</vt:lpwstr>
  </property>
  <property fmtid="{D5CDD505-2E9C-101B-9397-08002B2CF9AE}" pid="4" name="TitusGUID">
    <vt:lpwstr>c5768748-ac5a-4c5f-808d-9d4f187e39f2</vt:lpwstr>
  </property>
  <property fmtid="{D5CDD505-2E9C-101B-9397-08002B2CF9AE}" pid="5" name="MSIP_Label_65269c60-0483-4c57-9e8c-3779d6900235_Enabled">
    <vt:lpwstr>true</vt:lpwstr>
  </property>
  <property fmtid="{D5CDD505-2E9C-101B-9397-08002B2CF9AE}" pid="6" name="MSIP_Label_65269c60-0483-4c57-9e8c-3779d6900235_SetDate">
    <vt:lpwstr>2023-01-13T22:39:53Z</vt:lpwstr>
  </property>
  <property fmtid="{D5CDD505-2E9C-101B-9397-08002B2CF9AE}" pid="7" name="MSIP_Label_65269c60-0483-4c57-9e8c-3779d6900235_Method">
    <vt:lpwstr>Privileged</vt:lpwstr>
  </property>
  <property fmtid="{D5CDD505-2E9C-101B-9397-08002B2CF9AE}" pid="8" name="MSIP_Label_65269c60-0483-4c57-9e8c-3779d6900235_Name">
    <vt:lpwstr>65269c60-0483-4c57-9e8c-3779d6900235</vt:lpwstr>
  </property>
  <property fmtid="{D5CDD505-2E9C-101B-9397-08002B2CF9AE}" pid="9" name="MSIP_Label_65269c60-0483-4c57-9e8c-3779d6900235_SiteId">
    <vt:lpwstr>b397c653-5b19-463f-b9fc-af658ded9128</vt:lpwstr>
  </property>
  <property fmtid="{D5CDD505-2E9C-101B-9397-08002B2CF9AE}" pid="10" name="MSIP_Label_65269c60-0483-4c57-9e8c-3779d6900235_ActionId">
    <vt:lpwstr>5b676f03-57f0-4e8a-8bcb-9e36da068ef7</vt:lpwstr>
  </property>
  <property fmtid="{D5CDD505-2E9C-101B-9397-08002B2CF9AE}" pid="11" name="MSIP_Label_65269c60-0483-4c57-9e8c-3779d6900235_ContentBits">
    <vt:lpwstr>0</vt:lpwstr>
  </property>
</Properties>
</file>