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64" r:id="rId5"/>
    <p:sldId id="256" r:id="rId6"/>
    <p:sldId id="260" r:id="rId7"/>
    <p:sldId id="258" r:id="rId8"/>
    <p:sldId id="262" r:id="rId9"/>
    <p:sldId id="257" r:id="rId10"/>
    <p:sldId id="261" r:id="rId11"/>
    <p:sldId id="259" r:id="rId12"/>
    <p:sldId id="263" r:id="rId13"/>
  </p:sldIdLst>
  <p:sldSz cx="9144000" cy="6858000" type="screen4x3"/>
  <p:notesSz cx="7026275" cy="9312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3461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4719" cy="467231"/>
          </a:xfrm>
          <a:prstGeom prst="rect">
            <a:avLst/>
          </a:prstGeom>
        </p:spPr>
        <p:txBody>
          <a:bodyPr vert="horz" lIns="93360" tIns="46680" rIns="93360" bIns="4668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9930" y="0"/>
            <a:ext cx="3044719" cy="467231"/>
          </a:xfrm>
          <a:prstGeom prst="rect">
            <a:avLst/>
          </a:prstGeom>
        </p:spPr>
        <p:txBody>
          <a:bodyPr vert="horz" lIns="93360" tIns="46680" rIns="93360" bIns="46680" rtlCol="0"/>
          <a:lstStyle>
            <a:lvl1pPr algn="r">
              <a:defRPr sz="1200"/>
            </a:lvl1pPr>
          </a:lstStyle>
          <a:p>
            <a:fld id="{3B0B2D07-2A85-4DC1-9769-85FF011445D3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5046"/>
            <a:ext cx="3044719" cy="467230"/>
          </a:xfrm>
          <a:prstGeom prst="rect">
            <a:avLst/>
          </a:prstGeom>
        </p:spPr>
        <p:txBody>
          <a:bodyPr vert="horz" lIns="93360" tIns="46680" rIns="93360" bIns="4668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9930" y="8845046"/>
            <a:ext cx="3044719" cy="467230"/>
          </a:xfrm>
          <a:prstGeom prst="rect">
            <a:avLst/>
          </a:prstGeom>
        </p:spPr>
        <p:txBody>
          <a:bodyPr vert="horz" lIns="93360" tIns="46680" rIns="93360" bIns="46680" rtlCol="0" anchor="b"/>
          <a:lstStyle>
            <a:lvl1pPr algn="r">
              <a:defRPr sz="1200"/>
            </a:lvl1pPr>
          </a:lstStyle>
          <a:p>
            <a:fld id="{34B81F3B-73C5-4D8D-9F10-1DA09F3C7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4666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482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9863" y="0"/>
            <a:ext cx="304482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8DA1BA-BE5B-44AB-B9D9-466C7FBF4D4F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63638"/>
            <a:ext cx="4191000" cy="3143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3263" y="4481513"/>
            <a:ext cx="5619750" cy="36671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5550"/>
            <a:ext cx="304482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9863" y="8845550"/>
            <a:ext cx="304482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E29142-751F-4CD7-B459-6D0B80E0B9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1202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1270DE-CFA8-4A58-B6DE-27ECF241EF09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1B941C-3457-4D23-9D2C-C108300A6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643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1270DE-CFA8-4A58-B6DE-27ECF241EF09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1B941C-3457-4D23-9D2C-C108300A6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5884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1270DE-CFA8-4A58-B6DE-27ECF241EF09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1B941C-3457-4D23-9D2C-C108300A6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8907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1270DE-CFA8-4A58-B6DE-27ECF241EF09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1B941C-3457-4D23-9D2C-C108300A6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084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1270DE-CFA8-4A58-B6DE-27ECF241EF09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1B941C-3457-4D23-9D2C-C108300A6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8109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1270DE-CFA8-4A58-B6DE-27ECF241EF09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1B941C-3457-4D23-9D2C-C108300A6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2810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1270DE-CFA8-4A58-B6DE-27ECF241EF09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1B941C-3457-4D23-9D2C-C108300A6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314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1270DE-CFA8-4A58-B6DE-27ECF241EF09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1B941C-3457-4D23-9D2C-C108300A6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9352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1270DE-CFA8-4A58-B6DE-27ECF241EF09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1B941C-3457-4D23-9D2C-C108300A6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9373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1270DE-CFA8-4A58-B6DE-27ECF241EF09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1B941C-3457-4D23-9D2C-C108300A6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4601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1270DE-CFA8-4A58-B6DE-27ECF241EF09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1B941C-3457-4D23-9D2C-C108300A6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9130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295400"/>
            <a:ext cx="822960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7400"/>
            <a:ext cx="8229600" cy="449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7" name="Picture 6" descr="EconLowdownPPTbanner.BMP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5736"/>
            <a:ext cx="9144000" cy="1030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4761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799" y="1905000"/>
            <a:ext cx="7772400" cy="1470025"/>
          </a:xfrm>
        </p:spPr>
        <p:txBody>
          <a:bodyPr>
            <a:normAutofit/>
          </a:bodyPr>
          <a:lstStyle/>
          <a:p>
            <a:r>
              <a:rPr lang="en-US" sz="4000" dirty="0" smtClean="0"/>
              <a:t>The Economic Goal of Price Stability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0999" y="3375025"/>
            <a:ext cx="8382000" cy="1828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Sarah Gunn, Federal Reserve Bank of Richmond</a:t>
            </a:r>
          </a:p>
          <a:p>
            <a:r>
              <a:rPr lang="en-US" sz="2800" dirty="0" smtClean="0"/>
              <a:t>Kevin </a:t>
            </a:r>
            <a:r>
              <a:rPr lang="en-US" sz="2800" dirty="0" err="1" smtClean="0"/>
              <a:t>Woodcox</a:t>
            </a:r>
            <a:r>
              <a:rPr lang="en-US" sz="2800" dirty="0" smtClean="0"/>
              <a:t>, Federal Reserve Bank of Richmond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5112" y="4876800"/>
            <a:ext cx="3533775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0504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2028885"/>
            <a:ext cx="7924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Goal</a:t>
            </a:r>
            <a:r>
              <a:rPr lang="en-US" dirty="0" smtClean="0"/>
              <a:t> </a:t>
            </a:r>
          </a:p>
          <a:p>
            <a:r>
              <a:rPr lang="en-US" dirty="0" smtClean="0"/>
              <a:t>You want to buy a new gaming system that costs $300. You have already saved $200. </a:t>
            </a:r>
          </a:p>
          <a:p>
            <a:endParaRPr lang="en-US" dirty="0"/>
          </a:p>
          <a:p>
            <a:r>
              <a:rPr lang="en-US" dirty="0" smtClean="0"/>
              <a:t>How do you achieve your goal? Choose one of the following: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Save up the last $100 and buy the gaming system in six months.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Borrow the last $100, buy the gaming system now, and pay back the loan over the next six months, with interest.</a:t>
            </a:r>
          </a:p>
          <a:p>
            <a:endParaRPr lang="en-US" dirty="0"/>
          </a:p>
          <a:p>
            <a:r>
              <a:rPr lang="en-US" b="1" dirty="0" smtClean="0"/>
              <a:t>Inflation Flip</a:t>
            </a:r>
          </a:p>
          <a:p>
            <a:r>
              <a:rPr lang="en-US" dirty="0" smtClean="0"/>
              <a:t>Flip your group’s coin.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Heads: Prices change unexpectedly.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Tails: Prices remain stable.</a:t>
            </a:r>
          </a:p>
          <a:p>
            <a:endParaRPr lang="en-US" dirty="0" smtClean="0"/>
          </a:p>
          <a:p>
            <a:r>
              <a:rPr lang="en-US" b="1" dirty="0" smtClean="0"/>
              <a:t>Evaluate</a:t>
            </a:r>
          </a:p>
          <a:p>
            <a:r>
              <a:rPr lang="en-US" dirty="0" smtClean="0"/>
              <a:t>Based on your choice, were you helped or hurt by the inflation </a:t>
            </a:r>
            <a:r>
              <a:rPr lang="en-US" dirty="0"/>
              <a:t>f</a:t>
            </a:r>
            <a:r>
              <a:rPr lang="en-US" dirty="0" smtClean="0"/>
              <a:t>lip</a:t>
            </a:r>
            <a:r>
              <a:rPr lang="en-US" dirty="0"/>
              <a:t>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954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Economic Decision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651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2494888"/>
              </p:ext>
            </p:extLst>
          </p:nvPr>
        </p:nvGraphicFramePr>
        <p:xfrm>
          <a:off x="1524000" y="4267200"/>
          <a:ext cx="6096000" cy="241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6240">
                <a:tc>
                  <a:txBody>
                    <a:bodyPr/>
                    <a:lstStyle/>
                    <a:p>
                      <a:r>
                        <a:rPr lang="en-US" dirty="0" smtClean="0"/>
                        <a:t>Choice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Inflation flip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Points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Save up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the other $100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Heads (unexpected</a:t>
                      </a:r>
                      <a:r>
                        <a:rPr lang="en-US" baseline="0" dirty="0" smtClean="0"/>
                        <a:t> inflation)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−1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Tails (price stability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Borrow the other $100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Heads (unexpected</a:t>
                      </a:r>
                      <a:r>
                        <a:rPr lang="en-US" baseline="0" dirty="0" smtClean="0"/>
                        <a:t> inflation)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Tails (</a:t>
                      </a:r>
                      <a:r>
                        <a:rPr lang="en-US" baseline="0" dirty="0" smtClean="0"/>
                        <a:t>price stability)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457200" y="1295400"/>
            <a:ext cx="8229600" cy="63567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/>
              <a:t>Results of Economic Decision 1</a:t>
            </a:r>
            <a:endParaRPr lang="en-US" sz="4000" dirty="0"/>
          </a:p>
        </p:txBody>
      </p:sp>
      <p:sp>
        <p:nvSpPr>
          <p:cNvPr id="6" name="Rectangle 5"/>
          <p:cNvSpPr/>
          <p:nvPr/>
        </p:nvSpPr>
        <p:spPr>
          <a:xfrm>
            <a:off x="609600" y="2083475"/>
            <a:ext cx="79248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Goal</a:t>
            </a:r>
            <a:r>
              <a:rPr lang="en-US" dirty="0" smtClean="0"/>
              <a:t> </a:t>
            </a:r>
            <a:endParaRPr lang="en-US" dirty="0"/>
          </a:p>
          <a:p>
            <a:r>
              <a:rPr lang="en-US" dirty="0"/>
              <a:t>You want to buy a new </a:t>
            </a:r>
            <a:r>
              <a:rPr lang="en-US" dirty="0" smtClean="0"/>
              <a:t>gaming system </a:t>
            </a:r>
            <a:r>
              <a:rPr lang="en-US" dirty="0"/>
              <a:t>that costs $300. You have already saved $200. </a:t>
            </a:r>
          </a:p>
          <a:p>
            <a:endParaRPr lang="en-US" dirty="0" smtClean="0"/>
          </a:p>
          <a:p>
            <a:r>
              <a:rPr lang="en-US" b="1" dirty="0" smtClean="0"/>
              <a:t>Evaluate</a:t>
            </a:r>
            <a:endParaRPr lang="en-US" b="1" dirty="0"/>
          </a:p>
          <a:p>
            <a:r>
              <a:rPr lang="en-US" dirty="0"/>
              <a:t>Based on your choice, </a:t>
            </a:r>
            <a:r>
              <a:rPr lang="en-US" dirty="0" smtClean="0"/>
              <a:t>were you helped or </a:t>
            </a:r>
            <a:r>
              <a:rPr lang="en-US" dirty="0"/>
              <a:t>hurt by the </a:t>
            </a:r>
            <a:r>
              <a:rPr lang="en-US" dirty="0" smtClean="0"/>
              <a:t>inflation </a:t>
            </a:r>
            <a:r>
              <a:rPr lang="en-US" dirty="0"/>
              <a:t>f</a:t>
            </a:r>
            <a:r>
              <a:rPr lang="en-US" dirty="0" smtClean="0"/>
              <a:t>lip</a:t>
            </a:r>
            <a:r>
              <a:rPr lang="en-US" dirty="0"/>
              <a:t>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0851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2057400"/>
            <a:ext cx="80772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Goal</a:t>
            </a:r>
            <a:r>
              <a:rPr lang="en-US" dirty="0" smtClean="0"/>
              <a:t> </a:t>
            </a:r>
          </a:p>
          <a:p>
            <a:r>
              <a:rPr lang="en-US" dirty="0" smtClean="0"/>
              <a:t>You plan to go to college after you graduate and have determined that your yearly cost will be $8,000.</a:t>
            </a:r>
          </a:p>
          <a:p>
            <a:endParaRPr lang="en-US" dirty="0"/>
          </a:p>
          <a:p>
            <a:r>
              <a:rPr lang="en-US" dirty="0"/>
              <a:t>How do you achieve your goal? Choose </a:t>
            </a:r>
            <a:r>
              <a:rPr lang="en-US" dirty="0" smtClean="0"/>
              <a:t>one of the following: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Take out a student loan with fixed-rate interest.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Take out a student loan with variable-rate interest.</a:t>
            </a:r>
          </a:p>
          <a:p>
            <a:endParaRPr lang="en-US" dirty="0"/>
          </a:p>
          <a:p>
            <a:r>
              <a:rPr lang="en-US" b="1" dirty="0" smtClean="0"/>
              <a:t>Inflation </a:t>
            </a:r>
            <a:r>
              <a:rPr lang="en-US" b="1" dirty="0"/>
              <a:t>f</a:t>
            </a:r>
            <a:r>
              <a:rPr lang="en-US" b="1" dirty="0" smtClean="0"/>
              <a:t>lip</a:t>
            </a:r>
          </a:p>
          <a:p>
            <a:r>
              <a:rPr lang="en-US" dirty="0"/>
              <a:t>F</a:t>
            </a:r>
            <a:r>
              <a:rPr lang="en-US" dirty="0" smtClean="0"/>
              <a:t>lip your group’s coin.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Heads: Prices change unexpectedly.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Tails: Prices remain stable.</a:t>
            </a:r>
          </a:p>
          <a:p>
            <a:endParaRPr lang="en-US" dirty="0"/>
          </a:p>
          <a:p>
            <a:r>
              <a:rPr lang="en-US" b="1" dirty="0" smtClean="0"/>
              <a:t>Evaluate</a:t>
            </a:r>
          </a:p>
          <a:p>
            <a:r>
              <a:rPr lang="en-US" dirty="0"/>
              <a:t>Based on your choice, </a:t>
            </a:r>
            <a:r>
              <a:rPr lang="en-US" dirty="0" smtClean="0"/>
              <a:t>were you helped or </a:t>
            </a:r>
            <a:r>
              <a:rPr lang="en-US" dirty="0"/>
              <a:t>hurt by the </a:t>
            </a:r>
            <a:r>
              <a:rPr lang="en-US" dirty="0" smtClean="0"/>
              <a:t>inflation flip</a:t>
            </a:r>
            <a:r>
              <a:rPr lang="en-US" dirty="0"/>
              <a:t>?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533400" y="1295400"/>
            <a:ext cx="8229600" cy="8382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/>
              <a:t>Economic Decision 2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386313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71500" y="2057400"/>
            <a:ext cx="8001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Goal</a:t>
            </a:r>
            <a:r>
              <a:rPr lang="en-US" dirty="0" smtClean="0"/>
              <a:t> </a:t>
            </a:r>
          </a:p>
          <a:p>
            <a:r>
              <a:rPr lang="en-US" dirty="0" smtClean="0"/>
              <a:t>You plan to go to college after you graduate and have determined that your yearly cost will be $8,000.</a:t>
            </a:r>
          </a:p>
          <a:p>
            <a:endParaRPr lang="en-US" dirty="0"/>
          </a:p>
          <a:p>
            <a:r>
              <a:rPr lang="en-US" b="1" dirty="0" smtClean="0"/>
              <a:t>Evaluate</a:t>
            </a:r>
          </a:p>
          <a:p>
            <a:r>
              <a:rPr lang="en-US" dirty="0" smtClean="0"/>
              <a:t>Based on your choice, were you helped or hurt by the inflation flip?</a:t>
            </a:r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1295400"/>
            <a:ext cx="8229600" cy="762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/>
              <a:t>Results of Economic Decision 2</a:t>
            </a:r>
            <a:endParaRPr lang="en-US" sz="4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1933401"/>
              </p:ext>
            </p:extLst>
          </p:nvPr>
        </p:nvGraphicFramePr>
        <p:xfrm>
          <a:off x="1638300" y="4267200"/>
          <a:ext cx="6096000" cy="241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6240">
                <a:tc>
                  <a:txBody>
                    <a:bodyPr/>
                    <a:lstStyle/>
                    <a:p>
                      <a:r>
                        <a:rPr lang="en-US" dirty="0" smtClean="0"/>
                        <a:t>Choice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Inflation flip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Points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Fixed-rate</a:t>
                      </a:r>
                      <a:r>
                        <a:rPr lang="en-US" baseline="0" dirty="0" smtClean="0"/>
                        <a:t> loan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Heads (unexpected</a:t>
                      </a:r>
                      <a:r>
                        <a:rPr lang="en-US" baseline="0" dirty="0" smtClean="0"/>
                        <a:t> inflation)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Tails (price stability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Variable-rate loan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Heads (unexpected</a:t>
                      </a:r>
                      <a:r>
                        <a:rPr lang="en-US" baseline="0" dirty="0" smtClean="0"/>
                        <a:t> inflation)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Tails (price stability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0704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86508" y="1906675"/>
            <a:ext cx="822959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Goal</a:t>
            </a:r>
            <a:r>
              <a:rPr lang="en-US" dirty="0" smtClean="0"/>
              <a:t> </a:t>
            </a:r>
          </a:p>
          <a:p>
            <a:r>
              <a:rPr lang="en-US" dirty="0" smtClean="0"/>
              <a:t>You need to earn money for homecoming. Your parent or guardian says they will pay you </a:t>
            </a:r>
            <a:r>
              <a:rPr lang="en-US" dirty="0"/>
              <a:t>either </a:t>
            </a:r>
            <a:r>
              <a:rPr lang="en-US" dirty="0" smtClean="0"/>
              <a:t>a guaranteed $10 </a:t>
            </a:r>
            <a:r>
              <a:rPr lang="en-US" dirty="0"/>
              <a:t>weekly </a:t>
            </a:r>
            <a:r>
              <a:rPr lang="en-US" dirty="0" smtClean="0"/>
              <a:t>allowance for helping out around the house or a couple of dollars for each weekly chore, with you deciding how many chores to do.  </a:t>
            </a:r>
          </a:p>
          <a:p>
            <a:endParaRPr lang="en-US" dirty="0" smtClean="0"/>
          </a:p>
          <a:p>
            <a:r>
              <a:rPr lang="en-US" dirty="0"/>
              <a:t>How do you achieve your goal? Choose </a:t>
            </a:r>
            <a:r>
              <a:rPr lang="en-US" dirty="0" smtClean="0"/>
              <a:t>one of the following: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 guaranteed $10 weekly allowance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 variable allowance, depending on chores completed</a:t>
            </a:r>
          </a:p>
          <a:p>
            <a:endParaRPr lang="en-US" dirty="0" smtClean="0"/>
          </a:p>
          <a:p>
            <a:r>
              <a:rPr lang="en-US" b="1" dirty="0" smtClean="0"/>
              <a:t>Inflation flip</a:t>
            </a:r>
          </a:p>
          <a:p>
            <a:r>
              <a:rPr lang="en-US" dirty="0"/>
              <a:t>Flip your group’s coin.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Heads: Prices change unexpectedly.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Tails: Prices remain stable.</a:t>
            </a:r>
          </a:p>
          <a:p>
            <a:endParaRPr lang="en-US" dirty="0"/>
          </a:p>
          <a:p>
            <a:r>
              <a:rPr lang="en-US" b="1" dirty="0" smtClean="0"/>
              <a:t>Evaluate</a:t>
            </a:r>
          </a:p>
          <a:p>
            <a:r>
              <a:rPr lang="en-US" dirty="0"/>
              <a:t>Based on your choice, </a:t>
            </a:r>
            <a:r>
              <a:rPr lang="en-US" dirty="0" smtClean="0"/>
              <a:t>were </a:t>
            </a:r>
            <a:r>
              <a:rPr lang="en-US" dirty="0"/>
              <a:t>you </a:t>
            </a:r>
            <a:r>
              <a:rPr lang="en-US" dirty="0" smtClean="0"/>
              <a:t>helped or hurt </a:t>
            </a:r>
            <a:r>
              <a:rPr lang="en-US" dirty="0"/>
              <a:t>by the </a:t>
            </a:r>
            <a:r>
              <a:rPr lang="en-US" dirty="0" smtClean="0"/>
              <a:t>inflation flip</a:t>
            </a:r>
            <a:r>
              <a:rPr lang="en-US" dirty="0"/>
              <a:t>?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86508" y="1219200"/>
            <a:ext cx="8229600" cy="685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/>
              <a:t>Economic Decision 3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119343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81100" y="1981200"/>
            <a:ext cx="70866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Goal</a:t>
            </a:r>
          </a:p>
          <a:p>
            <a:r>
              <a:rPr lang="en-US" dirty="0" smtClean="0"/>
              <a:t>You need to earn money for homecoming and can earn a guaranteed $10 weekly allowance or a variable allowance, depending on chores completed. </a:t>
            </a:r>
          </a:p>
          <a:p>
            <a:endParaRPr lang="en-US" dirty="0" smtClean="0"/>
          </a:p>
          <a:p>
            <a:r>
              <a:rPr lang="en-US" b="1" dirty="0" smtClean="0"/>
              <a:t>Evaluate</a:t>
            </a:r>
          </a:p>
          <a:p>
            <a:r>
              <a:rPr lang="en-US" dirty="0" smtClean="0"/>
              <a:t>Based on your choice, were you helped or hurt by the inflation flip?</a:t>
            </a:r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533400" y="1343164"/>
            <a:ext cx="8229600" cy="79216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/>
              <a:t>Results of Economic Decision 3</a:t>
            </a:r>
            <a:endParaRPr lang="en-US" sz="4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4828079"/>
              </p:ext>
            </p:extLst>
          </p:nvPr>
        </p:nvGraphicFramePr>
        <p:xfrm>
          <a:off x="1676400" y="4191000"/>
          <a:ext cx="6096000" cy="241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6240">
                <a:tc>
                  <a:txBody>
                    <a:bodyPr/>
                    <a:lstStyle/>
                    <a:p>
                      <a:r>
                        <a:rPr lang="en-US" dirty="0" smtClean="0"/>
                        <a:t>Choice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Inflation flip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Points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A </a:t>
                      </a:r>
                      <a:r>
                        <a:rPr lang="en-US" baseline="0" dirty="0" smtClean="0"/>
                        <a:t>guaranteed $10 weekly allowance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Heads (unexpected</a:t>
                      </a:r>
                      <a:r>
                        <a:rPr lang="en-US" baseline="0" dirty="0" smtClean="0"/>
                        <a:t> inflation)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−1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Tails (price stability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r>
                        <a:rPr lang="en-US" baseline="0" dirty="0" smtClean="0"/>
                        <a:t> v</a:t>
                      </a:r>
                      <a:r>
                        <a:rPr lang="en-US" dirty="0" smtClean="0"/>
                        <a:t>ariable allowance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Heads (unexpected</a:t>
                      </a:r>
                      <a:r>
                        <a:rPr lang="en-US" baseline="0" dirty="0" smtClean="0"/>
                        <a:t> inflation)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Tails (price stability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2789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87829" y="1981200"/>
            <a:ext cx="800099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Goal</a:t>
            </a:r>
            <a:r>
              <a:rPr lang="en-US" dirty="0" smtClean="0"/>
              <a:t> </a:t>
            </a:r>
          </a:p>
          <a:p>
            <a:r>
              <a:rPr lang="en-US" dirty="0" smtClean="0"/>
              <a:t>You need a ride to school every day, and your friend normally drives you. However, your friend blew out a tire and does not have enough money to replace it.</a:t>
            </a:r>
          </a:p>
          <a:p>
            <a:endParaRPr lang="en-US" dirty="0"/>
          </a:p>
          <a:p>
            <a:r>
              <a:rPr lang="en-US" dirty="0"/>
              <a:t>How do you achieve your goal? Choose </a:t>
            </a:r>
            <a:r>
              <a:rPr lang="en-US" dirty="0" smtClean="0"/>
              <a:t>one of the following: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Loan your friend $100 at 10 percent interest for the next 12 months.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Spend the $100 on yourself and ride the school bus.</a:t>
            </a:r>
          </a:p>
          <a:p>
            <a:endParaRPr lang="en-US" dirty="0"/>
          </a:p>
          <a:p>
            <a:r>
              <a:rPr lang="en-US" b="1" dirty="0" smtClean="0"/>
              <a:t>Inflation flip</a:t>
            </a:r>
          </a:p>
          <a:p>
            <a:r>
              <a:rPr lang="en-US" dirty="0"/>
              <a:t>Flip your group’s coin.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Heads: Prices change unexpectedly.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Tails: Prices remain stable.</a:t>
            </a:r>
          </a:p>
          <a:p>
            <a:endParaRPr lang="en-US" dirty="0"/>
          </a:p>
          <a:p>
            <a:r>
              <a:rPr lang="en-US" b="1" dirty="0" smtClean="0"/>
              <a:t>Evaluate</a:t>
            </a:r>
          </a:p>
          <a:p>
            <a:r>
              <a:rPr lang="en-US" dirty="0"/>
              <a:t>Based on your choice, </a:t>
            </a:r>
            <a:r>
              <a:rPr lang="en-US" dirty="0" smtClean="0"/>
              <a:t>were </a:t>
            </a:r>
            <a:r>
              <a:rPr lang="en-US" dirty="0"/>
              <a:t>you </a:t>
            </a:r>
            <a:r>
              <a:rPr lang="en-US" dirty="0" smtClean="0"/>
              <a:t>helped or hurt </a:t>
            </a:r>
            <a:r>
              <a:rPr lang="en-US" dirty="0"/>
              <a:t>by the </a:t>
            </a:r>
            <a:r>
              <a:rPr lang="en-US" dirty="0" smtClean="0"/>
              <a:t>inflation flip</a:t>
            </a:r>
            <a:r>
              <a:rPr lang="en-US" dirty="0"/>
              <a:t>?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73528" y="1219200"/>
            <a:ext cx="8229600" cy="65481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/>
              <a:t>Economic Decision 4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767525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04900" y="2209800"/>
            <a:ext cx="70866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Goal</a:t>
            </a:r>
            <a:r>
              <a:rPr lang="en-US" dirty="0" smtClean="0"/>
              <a:t> </a:t>
            </a:r>
          </a:p>
          <a:p>
            <a:r>
              <a:rPr lang="en-US" dirty="0"/>
              <a:t>You need a ride to school every day, and your friend normally drives you. However, your friend blew out a tire and does not have enough money to replace it.</a:t>
            </a:r>
          </a:p>
          <a:p>
            <a:endParaRPr lang="en-US" dirty="0"/>
          </a:p>
          <a:p>
            <a:r>
              <a:rPr lang="en-US" b="1" dirty="0" smtClean="0"/>
              <a:t>Evaluate</a:t>
            </a:r>
          </a:p>
          <a:p>
            <a:r>
              <a:rPr lang="en-US" dirty="0" smtClean="0"/>
              <a:t>Based on your choice, were you helped or hurt by the inflation flip?</a:t>
            </a:r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533400" y="1391563"/>
            <a:ext cx="8229600" cy="63976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/>
              <a:t>Results of Economic Decision 4</a:t>
            </a:r>
            <a:endParaRPr lang="en-US" sz="40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9182843"/>
              </p:ext>
            </p:extLst>
          </p:nvPr>
        </p:nvGraphicFramePr>
        <p:xfrm>
          <a:off x="1714500" y="4495800"/>
          <a:ext cx="6096000" cy="194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9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4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Choice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Inflation flip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Points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Loan your friend</a:t>
                      </a:r>
                      <a:r>
                        <a:rPr lang="en-US" baseline="0" dirty="0" smtClean="0"/>
                        <a:t> $100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Heads (unexpected</a:t>
                      </a:r>
                      <a:r>
                        <a:rPr lang="en-US" baseline="0" dirty="0" smtClean="0"/>
                        <a:t> inflation)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−1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Tails (price stability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Spend the $100</a:t>
                      </a:r>
                      <a:r>
                        <a:rPr lang="en-US" baseline="0" dirty="0" smtClean="0"/>
                        <a:t> on yourself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Heads (unexpected</a:t>
                      </a:r>
                      <a:r>
                        <a:rPr lang="en-US" baseline="0" dirty="0" smtClean="0"/>
                        <a:t> inflation)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Tails (price stability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6855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CD932BB-7731-4B6D-B598-C6859A333B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1CD2BA0-FC9F-404F-9C62-7D70BC9003B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9B010EC-370D-4461-B82E-5EF4874C193B}">
  <ds:schemaRefs>
    <ds:schemaRef ds:uri="http://purl.org/dc/elements/1.1/"/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1185</TotalTime>
  <Words>796</Words>
  <Application>Microsoft Office PowerPoint</Application>
  <PresentationFormat>On-screen Show (4:3)</PresentationFormat>
  <Paragraphs>139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The Economic Goal of Price Stability</vt:lpstr>
      <vt:lpstr>Economic Decision 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Federal Reserve System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Woodcox, Kevin</dc:creator>
  <cp:lastModifiedBy>Suiter, Mary C</cp:lastModifiedBy>
  <cp:revision>65</cp:revision>
  <cp:lastPrinted>2018-02-09T00:00:26Z</cp:lastPrinted>
  <dcterms:created xsi:type="dcterms:W3CDTF">2018-02-08T17:44:12Z</dcterms:created>
  <dcterms:modified xsi:type="dcterms:W3CDTF">2019-01-08T23:27:34Z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38df0679-423f-4d70-8938-7595a240c268</vt:lpwstr>
  </property>
</Properties>
</file>