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0160000" cy="7620000"/>
  <p:notesSz cx="6858000" cy="9144000"/>
  <p:embeddedFontLst>
    <p:embeddedFont>
      <p:font typeface="Calibri" pitchFamily="34" charset="0"/>
      <p:regular r:id="rId27"/>
      <p:bold r:id="rId28"/>
      <p:italic r:id="rId29"/>
      <p:boldItalic r:id="rId3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596" y="-84"/>
      </p:cViewPr>
      <p:guideLst>
        <p:guide orient="horz" pos="2400"/>
        <p:guide pos="32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367141"/>
            <a:ext cx="8636000" cy="16333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8000"/>
            <a:ext cx="7112000" cy="19473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D586-5063-4C0A-A528-43BC3AC07428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3D84-EC8B-431E-8B9D-7DE218E09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D586-5063-4C0A-A528-43BC3AC07428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3D84-EC8B-431E-8B9D-7DE218E09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05155"/>
            <a:ext cx="2286000" cy="65016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305155"/>
            <a:ext cx="6688667" cy="65016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D586-5063-4C0A-A528-43BC3AC07428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3D84-EC8B-431E-8B9D-7DE218E09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D586-5063-4C0A-A528-43BC3AC07428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3D84-EC8B-431E-8B9D-7DE218E09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4896557"/>
            <a:ext cx="8636000" cy="151341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229682"/>
            <a:ext cx="8636000" cy="16668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D586-5063-4C0A-A528-43BC3AC07428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3D84-EC8B-431E-8B9D-7DE218E09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778002"/>
            <a:ext cx="4487333" cy="50288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1778002"/>
            <a:ext cx="4487333" cy="50288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D586-5063-4C0A-A528-43BC3AC07428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3D84-EC8B-431E-8B9D-7DE218E09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5681"/>
            <a:ext cx="4489098" cy="71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528"/>
            <a:ext cx="4489098" cy="4390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41" y="1705681"/>
            <a:ext cx="4490861" cy="7108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1" y="2416528"/>
            <a:ext cx="4490861" cy="4390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D586-5063-4C0A-A528-43BC3AC07428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3D84-EC8B-431E-8B9D-7DE218E09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D586-5063-4C0A-A528-43BC3AC07428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3D84-EC8B-431E-8B9D-7DE218E09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D586-5063-4C0A-A528-43BC3AC07428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3D84-EC8B-431E-8B9D-7DE218E09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03389"/>
            <a:ext cx="3342570" cy="12911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8" y="303391"/>
            <a:ext cx="5679722" cy="650345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1594557"/>
            <a:ext cx="3342570" cy="52122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D586-5063-4C0A-A528-43BC3AC07428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3D84-EC8B-431E-8B9D-7DE218E09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5334000"/>
            <a:ext cx="6096000" cy="6297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680861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5963709"/>
            <a:ext cx="6096000" cy="8942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D586-5063-4C0A-A528-43BC3AC07428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3D84-EC8B-431E-8B9D-7DE218E09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05153"/>
            <a:ext cx="9144000" cy="127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78002"/>
            <a:ext cx="9144000" cy="5028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1" y="7062613"/>
            <a:ext cx="2370667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5D586-5063-4C0A-A528-43BC3AC07428}" type="datetimeFigureOut">
              <a:rPr lang="en-US" smtClean="0"/>
              <a:pPr/>
              <a:t>6/28/2013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1335" y="7062613"/>
            <a:ext cx="3217333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1334" y="7062613"/>
            <a:ext cx="2370667" cy="405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F3D84-EC8B-431E-8B9D-7DE218E094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18.xml"/><Relationship Id="rId3" Type="http://schemas.openxmlformats.org/officeDocument/2006/relationships/slide" Target="slide11.xml"/><Relationship Id="rId7" Type="http://schemas.openxmlformats.org/officeDocument/2006/relationships/slide" Target="slide24.xml"/><Relationship Id="rId12" Type="http://schemas.openxmlformats.org/officeDocument/2006/relationships/slide" Target="slide19.xml"/><Relationship Id="rId2" Type="http://schemas.openxmlformats.org/officeDocument/2006/relationships/slide" Target="slide12.xml"/><Relationship Id="rId16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11" Type="http://schemas.openxmlformats.org/officeDocument/2006/relationships/slide" Target="slide21.xml"/><Relationship Id="rId5" Type="http://schemas.openxmlformats.org/officeDocument/2006/relationships/slide" Target="slide15.xml"/><Relationship Id="rId15" Type="http://schemas.openxmlformats.org/officeDocument/2006/relationships/slide" Target="slide25.xml"/><Relationship Id="rId10" Type="http://schemas.openxmlformats.org/officeDocument/2006/relationships/slide" Target="slide20.xml"/><Relationship Id="rId4" Type="http://schemas.openxmlformats.org/officeDocument/2006/relationships/slide" Target="slide14.xml"/><Relationship Id="rId9" Type="http://schemas.openxmlformats.org/officeDocument/2006/relationships/slide" Target="slide23.xml"/><Relationship Id="rId14" Type="http://schemas.openxmlformats.org/officeDocument/2006/relationships/slide" Target="slide2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3163633" y="1905000"/>
            <a:ext cx="3832734" cy="4945255"/>
            <a:chOff x="2802254" y="1883536"/>
            <a:chExt cx="3832734" cy="4945255"/>
          </a:xfrm>
        </p:grpSpPr>
        <p:grpSp>
          <p:nvGrpSpPr>
            <p:cNvPr id="18" name="Group 17"/>
            <p:cNvGrpSpPr/>
            <p:nvPr/>
          </p:nvGrpSpPr>
          <p:grpSpPr>
            <a:xfrm>
              <a:off x="2802254" y="1883536"/>
              <a:ext cx="3801239" cy="4945255"/>
              <a:chOff x="2802254" y="1883536"/>
              <a:chExt cx="3801239" cy="4945255"/>
            </a:xfrm>
          </p:grpSpPr>
          <p:sp>
            <p:nvSpPr>
              <p:cNvPr id="2" name="Freeform 1"/>
              <p:cNvSpPr/>
              <p:nvPr/>
            </p:nvSpPr>
            <p:spPr>
              <a:xfrm>
                <a:off x="2996310" y="5327015"/>
                <a:ext cx="3407031" cy="1501776"/>
              </a:xfrm>
              <a:custGeom>
                <a:avLst/>
                <a:gdLst/>
                <a:ahLst/>
                <a:cxnLst/>
                <a:rect l="0" t="0" r="0" b="0"/>
                <a:pathLst>
                  <a:path w="3407031" h="1501776">
                    <a:moveTo>
                      <a:pt x="0" y="0"/>
                    </a:moveTo>
                    <a:lnTo>
                      <a:pt x="3406394" y="12700"/>
                    </a:lnTo>
                    <a:lnTo>
                      <a:pt x="3407030" y="142494"/>
                    </a:lnTo>
                    <a:lnTo>
                      <a:pt x="3393060" y="338581"/>
                    </a:lnTo>
                    <a:lnTo>
                      <a:pt x="3327909" y="606806"/>
                    </a:lnTo>
                    <a:lnTo>
                      <a:pt x="3260980" y="775969"/>
                    </a:lnTo>
                    <a:lnTo>
                      <a:pt x="3153537" y="985012"/>
                    </a:lnTo>
                    <a:lnTo>
                      <a:pt x="3088768" y="1090294"/>
                    </a:lnTo>
                    <a:lnTo>
                      <a:pt x="2992248" y="1212468"/>
                    </a:lnTo>
                    <a:lnTo>
                      <a:pt x="2946781" y="1250568"/>
                    </a:lnTo>
                    <a:lnTo>
                      <a:pt x="2854961" y="1312544"/>
                    </a:lnTo>
                    <a:lnTo>
                      <a:pt x="2760599" y="1356994"/>
                    </a:lnTo>
                    <a:lnTo>
                      <a:pt x="2579498" y="1419605"/>
                    </a:lnTo>
                    <a:lnTo>
                      <a:pt x="2215007" y="1482725"/>
                    </a:lnTo>
                    <a:lnTo>
                      <a:pt x="1882775" y="1501775"/>
                    </a:lnTo>
                    <a:lnTo>
                      <a:pt x="1623695" y="1500251"/>
                    </a:lnTo>
                    <a:lnTo>
                      <a:pt x="1143000" y="1467612"/>
                    </a:lnTo>
                    <a:lnTo>
                      <a:pt x="898399" y="1426717"/>
                    </a:lnTo>
                    <a:lnTo>
                      <a:pt x="697104" y="1371218"/>
                    </a:lnTo>
                    <a:lnTo>
                      <a:pt x="567691" y="1315212"/>
                    </a:lnTo>
                    <a:lnTo>
                      <a:pt x="487554" y="1266443"/>
                    </a:lnTo>
                    <a:lnTo>
                      <a:pt x="423673" y="1213230"/>
                    </a:lnTo>
                    <a:lnTo>
                      <a:pt x="390906" y="1174750"/>
                    </a:lnTo>
                    <a:lnTo>
                      <a:pt x="282830" y="985519"/>
                    </a:lnTo>
                    <a:lnTo>
                      <a:pt x="164466" y="721106"/>
                    </a:lnTo>
                    <a:lnTo>
                      <a:pt x="93854" y="512444"/>
                    </a:lnTo>
                    <a:lnTo>
                      <a:pt x="38863" y="295656"/>
                    </a:lnTo>
                    <a:close/>
                  </a:path>
                </a:pathLst>
              </a:custGeom>
              <a:solidFill>
                <a:srgbClr val="A3650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Freeform 2"/>
              <p:cNvSpPr/>
              <p:nvPr/>
            </p:nvSpPr>
            <p:spPr>
              <a:xfrm>
                <a:off x="2802254" y="4339971"/>
                <a:ext cx="3801239" cy="1434339"/>
              </a:xfrm>
              <a:custGeom>
                <a:avLst/>
                <a:gdLst/>
                <a:ahLst/>
                <a:cxnLst/>
                <a:rect l="0" t="0" r="0" b="0"/>
                <a:pathLst>
                  <a:path w="3801239" h="1434339">
                    <a:moveTo>
                      <a:pt x="573405" y="111887"/>
                    </a:moveTo>
                    <a:lnTo>
                      <a:pt x="867792" y="59308"/>
                    </a:lnTo>
                    <a:lnTo>
                      <a:pt x="1275080" y="14605"/>
                    </a:lnTo>
                    <a:lnTo>
                      <a:pt x="1591311" y="0"/>
                    </a:lnTo>
                    <a:lnTo>
                      <a:pt x="1916304" y="1143"/>
                    </a:lnTo>
                    <a:lnTo>
                      <a:pt x="2200149" y="6350"/>
                    </a:lnTo>
                    <a:lnTo>
                      <a:pt x="2456688" y="16763"/>
                    </a:lnTo>
                    <a:lnTo>
                      <a:pt x="2711450" y="40258"/>
                    </a:lnTo>
                    <a:lnTo>
                      <a:pt x="2961513" y="73532"/>
                    </a:lnTo>
                    <a:lnTo>
                      <a:pt x="3290443" y="137287"/>
                    </a:lnTo>
                    <a:lnTo>
                      <a:pt x="3445511" y="170814"/>
                    </a:lnTo>
                    <a:lnTo>
                      <a:pt x="3575305" y="217424"/>
                    </a:lnTo>
                    <a:lnTo>
                      <a:pt x="3657981" y="267969"/>
                    </a:lnTo>
                    <a:lnTo>
                      <a:pt x="3747898" y="354457"/>
                    </a:lnTo>
                    <a:lnTo>
                      <a:pt x="3801238" y="434720"/>
                    </a:lnTo>
                    <a:lnTo>
                      <a:pt x="3801238" y="787019"/>
                    </a:lnTo>
                    <a:lnTo>
                      <a:pt x="3766186" y="868425"/>
                    </a:lnTo>
                    <a:lnTo>
                      <a:pt x="3691636" y="964819"/>
                    </a:lnTo>
                    <a:lnTo>
                      <a:pt x="3609849" y="1037844"/>
                    </a:lnTo>
                    <a:lnTo>
                      <a:pt x="3505200" y="1108075"/>
                    </a:lnTo>
                    <a:lnTo>
                      <a:pt x="3361436" y="1181988"/>
                    </a:lnTo>
                    <a:lnTo>
                      <a:pt x="3232150" y="1235456"/>
                    </a:lnTo>
                    <a:lnTo>
                      <a:pt x="3063367" y="1293875"/>
                    </a:lnTo>
                    <a:lnTo>
                      <a:pt x="2924049" y="1335913"/>
                    </a:lnTo>
                    <a:lnTo>
                      <a:pt x="2544318" y="1395475"/>
                    </a:lnTo>
                    <a:lnTo>
                      <a:pt x="2290954" y="1419606"/>
                    </a:lnTo>
                    <a:lnTo>
                      <a:pt x="1909573" y="1434338"/>
                    </a:lnTo>
                    <a:lnTo>
                      <a:pt x="1654175" y="1427988"/>
                    </a:lnTo>
                    <a:lnTo>
                      <a:pt x="1429005" y="1411732"/>
                    </a:lnTo>
                    <a:lnTo>
                      <a:pt x="1268985" y="1395475"/>
                    </a:lnTo>
                    <a:lnTo>
                      <a:pt x="883667" y="1335913"/>
                    </a:lnTo>
                    <a:lnTo>
                      <a:pt x="752856" y="1305306"/>
                    </a:lnTo>
                    <a:lnTo>
                      <a:pt x="594361" y="1258569"/>
                    </a:lnTo>
                    <a:lnTo>
                      <a:pt x="453644" y="1203706"/>
                    </a:lnTo>
                    <a:lnTo>
                      <a:pt x="303022" y="1125982"/>
                    </a:lnTo>
                    <a:lnTo>
                      <a:pt x="200788" y="1053338"/>
                    </a:lnTo>
                    <a:lnTo>
                      <a:pt x="116841" y="975106"/>
                    </a:lnTo>
                    <a:lnTo>
                      <a:pt x="49657" y="887475"/>
                    </a:lnTo>
                    <a:lnTo>
                      <a:pt x="0" y="793369"/>
                    </a:lnTo>
                    <a:lnTo>
                      <a:pt x="5843" y="414019"/>
                    </a:lnTo>
                    <a:lnTo>
                      <a:pt x="19685" y="476250"/>
                    </a:lnTo>
                    <a:lnTo>
                      <a:pt x="58928" y="535813"/>
                    </a:lnTo>
                    <a:lnTo>
                      <a:pt x="175896" y="646683"/>
                    </a:lnTo>
                    <a:lnTo>
                      <a:pt x="252222" y="697483"/>
                    </a:lnTo>
                    <a:lnTo>
                      <a:pt x="339598" y="743712"/>
                    </a:lnTo>
                    <a:lnTo>
                      <a:pt x="439801" y="787781"/>
                    </a:lnTo>
                    <a:lnTo>
                      <a:pt x="551180" y="827150"/>
                    </a:lnTo>
                    <a:lnTo>
                      <a:pt x="674624" y="864488"/>
                    </a:lnTo>
                    <a:lnTo>
                      <a:pt x="810768" y="896619"/>
                    </a:lnTo>
                    <a:lnTo>
                      <a:pt x="959612" y="927988"/>
                    </a:lnTo>
                    <a:lnTo>
                      <a:pt x="1259586" y="972819"/>
                    </a:lnTo>
                    <a:lnTo>
                      <a:pt x="1570736" y="999744"/>
                    </a:lnTo>
                    <a:lnTo>
                      <a:pt x="1892174" y="1007363"/>
                    </a:lnTo>
                    <a:lnTo>
                      <a:pt x="2224405" y="998219"/>
                    </a:lnTo>
                    <a:lnTo>
                      <a:pt x="2564638" y="969644"/>
                    </a:lnTo>
                    <a:lnTo>
                      <a:pt x="2713229" y="952119"/>
                    </a:lnTo>
                    <a:lnTo>
                      <a:pt x="2776601" y="942975"/>
                    </a:lnTo>
                    <a:lnTo>
                      <a:pt x="2931542" y="917575"/>
                    </a:lnTo>
                    <a:lnTo>
                      <a:pt x="3048255" y="892556"/>
                    </a:lnTo>
                    <a:lnTo>
                      <a:pt x="3089656" y="881888"/>
                    </a:lnTo>
                    <a:lnTo>
                      <a:pt x="3213355" y="849375"/>
                    </a:lnTo>
                    <a:lnTo>
                      <a:pt x="3315462" y="815975"/>
                    </a:lnTo>
                    <a:lnTo>
                      <a:pt x="3436112" y="770636"/>
                    </a:lnTo>
                    <a:lnTo>
                      <a:pt x="3549016" y="720725"/>
                    </a:lnTo>
                    <a:lnTo>
                      <a:pt x="3436112" y="770636"/>
                    </a:lnTo>
                    <a:lnTo>
                      <a:pt x="3315462" y="815975"/>
                    </a:lnTo>
                    <a:lnTo>
                      <a:pt x="3213355" y="849375"/>
                    </a:lnTo>
                    <a:lnTo>
                      <a:pt x="3089656" y="881888"/>
                    </a:lnTo>
                    <a:lnTo>
                      <a:pt x="3048255" y="892556"/>
                    </a:lnTo>
                    <a:lnTo>
                      <a:pt x="2931542" y="917575"/>
                    </a:lnTo>
                    <a:lnTo>
                      <a:pt x="2776601" y="942975"/>
                    </a:lnTo>
                    <a:lnTo>
                      <a:pt x="2713229" y="952119"/>
                    </a:lnTo>
                    <a:lnTo>
                      <a:pt x="2564638" y="969644"/>
                    </a:lnTo>
                    <a:lnTo>
                      <a:pt x="2224405" y="998219"/>
                    </a:lnTo>
                    <a:lnTo>
                      <a:pt x="1892174" y="1007363"/>
                    </a:lnTo>
                    <a:lnTo>
                      <a:pt x="1570736" y="999744"/>
                    </a:lnTo>
                    <a:lnTo>
                      <a:pt x="1259586" y="972819"/>
                    </a:lnTo>
                    <a:lnTo>
                      <a:pt x="959612" y="927988"/>
                    </a:lnTo>
                    <a:lnTo>
                      <a:pt x="810768" y="896619"/>
                    </a:lnTo>
                    <a:lnTo>
                      <a:pt x="674624" y="864488"/>
                    </a:lnTo>
                    <a:lnTo>
                      <a:pt x="551180" y="827150"/>
                    </a:lnTo>
                    <a:lnTo>
                      <a:pt x="439801" y="787781"/>
                    </a:lnTo>
                    <a:lnTo>
                      <a:pt x="339598" y="743712"/>
                    </a:lnTo>
                    <a:lnTo>
                      <a:pt x="252222" y="697483"/>
                    </a:lnTo>
                    <a:lnTo>
                      <a:pt x="175896" y="646683"/>
                    </a:lnTo>
                    <a:lnTo>
                      <a:pt x="58928" y="535813"/>
                    </a:lnTo>
                    <a:lnTo>
                      <a:pt x="19685" y="476250"/>
                    </a:lnTo>
                    <a:lnTo>
                      <a:pt x="5843" y="414019"/>
                    </a:lnTo>
                    <a:lnTo>
                      <a:pt x="39497" y="355600"/>
                    </a:lnTo>
                    <a:lnTo>
                      <a:pt x="168656" y="248412"/>
                    </a:lnTo>
                    <a:close/>
                  </a:path>
                </a:pathLst>
              </a:custGeom>
              <a:solidFill>
                <a:srgbClr val="D3840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Freeform 3"/>
              <p:cNvSpPr/>
              <p:nvPr/>
            </p:nvSpPr>
            <p:spPr>
              <a:xfrm>
                <a:off x="3026282" y="4436745"/>
                <a:ext cx="3387726" cy="773177"/>
              </a:xfrm>
              <a:custGeom>
                <a:avLst/>
                <a:gdLst/>
                <a:ahLst/>
                <a:cxnLst/>
                <a:rect l="0" t="0" r="0" b="0"/>
                <a:pathLst>
                  <a:path w="3387726" h="773177">
                    <a:moveTo>
                      <a:pt x="81153" y="254634"/>
                    </a:moveTo>
                    <a:lnTo>
                      <a:pt x="249047" y="190626"/>
                    </a:lnTo>
                    <a:lnTo>
                      <a:pt x="382144" y="148970"/>
                    </a:lnTo>
                    <a:lnTo>
                      <a:pt x="569722" y="101600"/>
                    </a:lnTo>
                    <a:lnTo>
                      <a:pt x="871602" y="47751"/>
                    </a:lnTo>
                    <a:lnTo>
                      <a:pt x="1253871" y="10921"/>
                    </a:lnTo>
                    <a:lnTo>
                      <a:pt x="1607439" y="0"/>
                    </a:lnTo>
                    <a:lnTo>
                      <a:pt x="2038477" y="6476"/>
                    </a:lnTo>
                    <a:lnTo>
                      <a:pt x="2535683" y="59182"/>
                    </a:lnTo>
                    <a:lnTo>
                      <a:pt x="2916809" y="138938"/>
                    </a:lnTo>
                    <a:lnTo>
                      <a:pt x="3193796" y="221995"/>
                    </a:lnTo>
                    <a:lnTo>
                      <a:pt x="3330702" y="279400"/>
                    </a:lnTo>
                    <a:lnTo>
                      <a:pt x="3374771" y="318770"/>
                    </a:lnTo>
                    <a:lnTo>
                      <a:pt x="3387725" y="373126"/>
                    </a:lnTo>
                    <a:lnTo>
                      <a:pt x="3356737" y="423545"/>
                    </a:lnTo>
                    <a:lnTo>
                      <a:pt x="3243962" y="495808"/>
                    </a:lnTo>
                    <a:lnTo>
                      <a:pt x="3141346" y="541146"/>
                    </a:lnTo>
                    <a:lnTo>
                      <a:pt x="2990723" y="598932"/>
                    </a:lnTo>
                    <a:lnTo>
                      <a:pt x="2763521" y="666495"/>
                    </a:lnTo>
                    <a:lnTo>
                      <a:pt x="2521077" y="717676"/>
                    </a:lnTo>
                    <a:lnTo>
                      <a:pt x="2236978" y="754126"/>
                    </a:lnTo>
                    <a:lnTo>
                      <a:pt x="2033271" y="768095"/>
                    </a:lnTo>
                    <a:lnTo>
                      <a:pt x="1763014" y="773176"/>
                    </a:lnTo>
                    <a:lnTo>
                      <a:pt x="1354709" y="758951"/>
                    </a:lnTo>
                    <a:lnTo>
                      <a:pt x="982219" y="727583"/>
                    </a:lnTo>
                    <a:lnTo>
                      <a:pt x="661671" y="680212"/>
                    </a:lnTo>
                    <a:lnTo>
                      <a:pt x="390907" y="615695"/>
                    </a:lnTo>
                    <a:lnTo>
                      <a:pt x="139447" y="519938"/>
                    </a:lnTo>
                    <a:lnTo>
                      <a:pt x="30735" y="444245"/>
                    </a:lnTo>
                    <a:lnTo>
                      <a:pt x="0" y="356234"/>
                    </a:lnTo>
                    <a:lnTo>
                      <a:pt x="61469" y="269113"/>
                    </a:lnTo>
                    <a:close/>
                  </a:path>
                </a:pathLst>
              </a:custGeom>
              <a:solidFill>
                <a:srgbClr val="8D580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Freeform 4"/>
              <p:cNvSpPr/>
              <p:nvPr/>
            </p:nvSpPr>
            <p:spPr>
              <a:xfrm>
                <a:off x="3157727" y="1883536"/>
                <a:ext cx="3231135" cy="3086229"/>
              </a:xfrm>
              <a:custGeom>
                <a:avLst/>
                <a:gdLst/>
                <a:ahLst/>
                <a:cxnLst/>
                <a:rect l="0" t="0" r="0" b="0"/>
                <a:pathLst>
                  <a:path w="3231135" h="3086229">
                    <a:moveTo>
                      <a:pt x="0" y="2783079"/>
                    </a:moveTo>
                    <a:lnTo>
                      <a:pt x="11049" y="2673859"/>
                    </a:lnTo>
                    <a:lnTo>
                      <a:pt x="115444" y="2064512"/>
                    </a:lnTo>
                    <a:lnTo>
                      <a:pt x="177801" y="1786002"/>
                    </a:lnTo>
                    <a:lnTo>
                      <a:pt x="276988" y="1442848"/>
                    </a:lnTo>
                    <a:lnTo>
                      <a:pt x="428244" y="1058672"/>
                    </a:lnTo>
                    <a:lnTo>
                      <a:pt x="609093" y="723012"/>
                    </a:lnTo>
                    <a:lnTo>
                      <a:pt x="819786" y="436499"/>
                    </a:lnTo>
                    <a:lnTo>
                      <a:pt x="1046226" y="220346"/>
                    </a:lnTo>
                    <a:lnTo>
                      <a:pt x="1259840" y="90043"/>
                    </a:lnTo>
                    <a:lnTo>
                      <a:pt x="1430656" y="26671"/>
                    </a:lnTo>
                    <a:lnTo>
                      <a:pt x="1603121" y="0"/>
                    </a:lnTo>
                    <a:lnTo>
                      <a:pt x="1774190" y="8383"/>
                    </a:lnTo>
                    <a:lnTo>
                      <a:pt x="1945640" y="53975"/>
                    </a:lnTo>
                    <a:lnTo>
                      <a:pt x="2116456" y="135128"/>
                    </a:lnTo>
                    <a:lnTo>
                      <a:pt x="2332737" y="289180"/>
                    </a:lnTo>
                    <a:lnTo>
                      <a:pt x="2587626" y="584709"/>
                    </a:lnTo>
                    <a:lnTo>
                      <a:pt x="2780538" y="890016"/>
                    </a:lnTo>
                    <a:lnTo>
                      <a:pt x="2955037" y="1272921"/>
                    </a:lnTo>
                    <a:lnTo>
                      <a:pt x="3076194" y="1655699"/>
                    </a:lnTo>
                    <a:lnTo>
                      <a:pt x="3183509" y="2223009"/>
                    </a:lnTo>
                    <a:lnTo>
                      <a:pt x="3214878" y="2531365"/>
                    </a:lnTo>
                    <a:lnTo>
                      <a:pt x="3231134" y="2856104"/>
                    </a:lnTo>
                    <a:lnTo>
                      <a:pt x="3225801" y="2977642"/>
                    </a:lnTo>
                    <a:lnTo>
                      <a:pt x="3112644" y="3049779"/>
                    </a:lnTo>
                    <a:lnTo>
                      <a:pt x="3030982" y="3086228"/>
                    </a:lnTo>
                    <a:lnTo>
                      <a:pt x="3019171" y="2896743"/>
                    </a:lnTo>
                    <a:lnTo>
                      <a:pt x="3006090" y="2715134"/>
                    </a:lnTo>
                    <a:lnTo>
                      <a:pt x="2970276" y="2370455"/>
                    </a:lnTo>
                    <a:lnTo>
                      <a:pt x="2923668" y="2051559"/>
                    </a:lnTo>
                    <a:lnTo>
                      <a:pt x="2885568" y="1852549"/>
                    </a:lnTo>
                    <a:lnTo>
                      <a:pt x="2820798" y="1575943"/>
                    </a:lnTo>
                    <a:lnTo>
                      <a:pt x="2771140" y="1405891"/>
                    </a:lnTo>
                    <a:lnTo>
                      <a:pt x="2685415" y="1170687"/>
                    </a:lnTo>
                    <a:lnTo>
                      <a:pt x="2589912" y="962280"/>
                    </a:lnTo>
                    <a:lnTo>
                      <a:pt x="2445132" y="723012"/>
                    </a:lnTo>
                    <a:lnTo>
                      <a:pt x="2280032" y="530353"/>
                    </a:lnTo>
                    <a:lnTo>
                      <a:pt x="2191005" y="450850"/>
                    </a:lnTo>
                    <a:lnTo>
                      <a:pt x="2036445" y="336678"/>
                    </a:lnTo>
                    <a:lnTo>
                      <a:pt x="1923034" y="272162"/>
                    </a:lnTo>
                    <a:lnTo>
                      <a:pt x="1775588" y="214758"/>
                    </a:lnTo>
                    <a:lnTo>
                      <a:pt x="1633094" y="190500"/>
                    </a:lnTo>
                    <a:lnTo>
                      <a:pt x="1493013" y="199137"/>
                    </a:lnTo>
                    <a:lnTo>
                      <a:pt x="1357757" y="241046"/>
                    </a:lnTo>
                    <a:lnTo>
                      <a:pt x="1226439" y="316231"/>
                    </a:lnTo>
                    <a:lnTo>
                      <a:pt x="1098551" y="423291"/>
                    </a:lnTo>
                    <a:lnTo>
                      <a:pt x="1001269" y="529083"/>
                    </a:lnTo>
                    <a:lnTo>
                      <a:pt x="906526" y="655956"/>
                    </a:lnTo>
                    <a:lnTo>
                      <a:pt x="815087" y="804672"/>
                    </a:lnTo>
                    <a:lnTo>
                      <a:pt x="726949" y="972059"/>
                    </a:lnTo>
                    <a:lnTo>
                      <a:pt x="643637" y="1160399"/>
                    </a:lnTo>
                    <a:lnTo>
                      <a:pt x="563245" y="1368553"/>
                    </a:lnTo>
                    <a:lnTo>
                      <a:pt x="486664" y="1597660"/>
                    </a:lnTo>
                    <a:lnTo>
                      <a:pt x="413386" y="1845818"/>
                    </a:lnTo>
                    <a:lnTo>
                      <a:pt x="344170" y="2114423"/>
                    </a:lnTo>
                    <a:lnTo>
                      <a:pt x="278512" y="2403222"/>
                    </a:lnTo>
                    <a:lnTo>
                      <a:pt x="217932" y="2712721"/>
                    </a:lnTo>
                    <a:close/>
                  </a:path>
                </a:pathLst>
              </a:custGeom>
              <a:solidFill>
                <a:srgbClr val="BE770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Freeform 5"/>
              <p:cNvSpPr/>
              <p:nvPr/>
            </p:nvSpPr>
            <p:spPr>
              <a:xfrm>
                <a:off x="5461000" y="5904229"/>
                <a:ext cx="543560" cy="128272"/>
              </a:xfrm>
              <a:custGeom>
                <a:avLst/>
                <a:gdLst/>
                <a:ahLst/>
                <a:cxnLst/>
                <a:rect l="0" t="0" r="0" b="0"/>
                <a:pathLst>
                  <a:path w="543560" h="128272">
                    <a:moveTo>
                      <a:pt x="543559" y="0"/>
                    </a:moveTo>
                    <a:lnTo>
                      <a:pt x="388620" y="55880"/>
                    </a:lnTo>
                    <a:lnTo>
                      <a:pt x="270509" y="88900"/>
                    </a:lnTo>
                    <a:lnTo>
                      <a:pt x="135890" y="114300"/>
                    </a:lnTo>
                    <a:lnTo>
                      <a:pt x="0" y="128271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Freeform 6"/>
              <p:cNvSpPr/>
              <p:nvPr/>
            </p:nvSpPr>
            <p:spPr>
              <a:xfrm>
                <a:off x="3359150" y="5887720"/>
                <a:ext cx="542291" cy="128271"/>
              </a:xfrm>
              <a:custGeom>
                <a:avLst/>
                <a:gdLst/>
                <a:ahLst/>
                <a:cxnLst/>
                <a:rect l="0" t="0" r="0" b="0"/>
                <a:pathLst>
                  <a:path w="542291" h="128271">
                    <a:moveTo>
                      <a:pt x="0" y="0"/>
                    </a:moveTo>
                    <a:lnTo>
                      <a:pt x="67309" y="26670"/>
                    </a:lnTo>
                    <a:lnTo>
                      <a:pt x="205740" y="72389"/>
                    </a:lnTo>
                    <a:lnTo>
                      <a:pt x="407670" y="114300"/>
                    </a:lnTo>
                    <a:lnTo>
                      <a:pt x="542290" y="128270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>
                <a:off x="3359150" y="6045200"/>
                <a:ext cx="542291" cy="124460"/>
              </a:xfrm>
              <a:custGeom>
                <a:avLst/>
                <a:gdLst/>
                <a:ahLst/>
                <a:cxnLst/>
                <a:rect l="0" t="0" r="0" b="0"/>
                <a:pathLst>
                  <a:path w="542291" h="124460">
                    <a:moveTo>
                      <a:pt x="0" y="0"/>
                    </a:moveTo>
                    <a:lnTo>
                      <a:pt x="138429" y="49529"/>
                    </a:lnTo>
                    <a:lnTo>
                      <a:pt x="273050" y="88900"/>
                    </a:lnTo>
                    <a:lnTo>
                      <a:pt x="374650" y="107950"/>
                    </a:lnTo>
                    <a:lnTo>
                      <a:pt x="542290" y="124459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>
                <a:off x="3395979" y="6182359"/>
                <a:ext cx="505462" cy="115571"/>
              </a:xfrm>
              <a:custGeom>
                <a:avLst/>
                <a:gdLst/>
                <a:ahLst/>
                <a:cxnLst/>
                <a:rect l="0" t="0" r="0" b="0"/>
                <a:pathLst>
                  <a:path w="505462" h="115571">
                    <a:moveTo>
                      <a:pt x="0" y="0"/>
                    </a:moveTo>
                    <a:lnTo>
                      <a:pt x="134621" y="49531"/>
                    </a:lnTo>
                    <a:lnTo>
                      <a:pt x="303530" y="88900"/>
                    </a:lnTo>
                    <a:lnTo>
                      <a:pt x="505461" y="115570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5461000" y="6182359"/>
                <a:ext cx="543560" cy="128271"/>
              </a:xfrm>
              <a:custGeom>
                <a:avLst/>
                <a:gdLst/>
                <a:ahLst/>
                <a:cxnLst/>
                <a:rect l="0" t="0" r="0" b="0"/>
                <a:pathLst>
                  <a:path w="543560" h="128271">
                    <a:moveTo>
                      <a:pt x="543559" y="0"/>
                    </a:moveTo>
                    <a:lnTo>
                      <a:pt x="405129" y="53341"/>
                    </a:lnTo>
                    <a:lnTo>
                      <a:pt x="337820" y="72391"/>
                    </a:lnTo>
                    <a:lnTo>
                      <a:pt x="135890" y="115570"/>
                    </a:lnTo>
                    <a:lnTo>
                      <a:pt x="0" y="128270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5461000" y="6057900"/>
                <a:ext cx="543560" cy="128271"/>
              </a:xfrm>
              <a:custGeom>
                <a:avLst/>
                <a:gdLst/>
                <a:ahLst/>
                <a:cxnLst/>
                <a:rect l="0" t="0" r="0" b="0"/>
                <a:pathLst>
                  <a:path w="543560" h="128271">
                    <a:moveTo>
                      <a:pt x="543559" y="0"/>
                    </a:moveTo>
                    <a:lnTo>
                      <a:pt x="405129" y="53340"/>
                    </a:lnTo>
                    <a:lnTo>
                      <a:pt x="337820" y="72390"/>
                    </a:lnTo>
                    <a:lnTo>
                      <a:pt x="203200" y="105409"/>
                    </a:lnTo>
                    <a:lnTo>
                      <a:pt x="0" y="128270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>
                <a:off x="3359150" y="5734050"/>
                <a:ext cx="542291" cy="127001"/>
              </a:xfrm>
              <a:custGeom>
                <a:avLst/>
                <a:gdLst/>
                <a:ahLst/>
                <a:cxnLst/>
                <a:rect l="0" t="0" r="0" b="0"/>
                <a:pathLst>
                  <a:path w="542291" h="127001">
                    <a:moveTo>
                      <a:pt x="0" y="0"/>
                    </a:moveTo>
                    <a:lnTo>
                      <a:pt x="138429" y="52070"/>
                    </a:lnTo>
                    <a:lnTo>
                      <a:pt x="238759" y="81279"/>
                    </a:lnTo>
                    <a:lnTo>
                      <a:pt x="374650" y="107950"/>
                    </a:lnTo>
                    <a:lnTo>
                      <a:pt x="542290" y="127000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Freeform 12"/>
              <p:cNvSpPr/>
              <p:nvPr/>
            </p:nvSpPr>
            <p:spPr>
              <a:xfrm>
                <a:off x="5461000" y="5750559"/>
                <a:ext cx="543560" cy="127001"/>
              </a:xfrm>
              <a:custGeom>
                <a:avLst/>
                <a:gdLst/>
                <a:ahLst/>
                <a:cxnLst/>
                <a:rect l="0" t="0" r="0" b="0"/>
                <a:pathLst>
                  <a:path w="543560" h="127001">
                    <a:moveTo>
                      <a:pt x="543559" y="0"/>
                    </a:moveTo>
                    <a:lnTo>
                      <a:pt x="506729" y="12700"/>
                    </a:lnTo>
                    <a:lnTo>
                      <a:pt x="388620" y="52070"/>
                    </a:lnTo>
                    <a:lnTo>
                      <a:pt x="270509" y="87631"/>
                    </a:lnTo>
                    <a:lnTo>
                      <a:pt x="135890" y="114300"/>
                    </a:lnTo>
                    <a:lnTo>
                      <a:pt x="0" y="127000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4387850" y="6333490"/>
                <a:ext cx="621030" cy="20320"/>
              </a:xfrm>
              <a:custGeom>
                <a:avLst/>
                <a:gdLst/>
                <a:ahLst/>
                <a:cxnLst/>
                <a:rect l="0" t="0" r="0" b="0"/>
                <a:pathLst>
                  <a:path w="621030" h="20320">
                    <a:moveTo>
                      <a:pt x="0" y="0"/>
                    </a:moveTo>
                    <a:lnTo>
                      <a:pt x="154940" y="12700"/>
                    </a:lnTo>
                    <a:lnTo>
                      <a:pt x="311150" y="20319"/>
                    </a:lnTo>
                    <a:lnTo>
                      <a:pt x="384809" y="16510"/>
                    </a:lnTo>
                    <a:lnTo>
                      <a:pt x="621029" y="0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387850" y="6189979"/>
                <a:ext cx="621030" cy="15242"/>
              </a:xfrm>
              <a:custGeom>
                <a:avLst/>
                <a:gdLst/>
                <a:ahLst/>
                <a:cxnLst/>
                <a:rect l="0" t="0" r="0" b="0"/>
                <a:pathLst>
                  <a:path w="621030" h="15242">
                    <a:moveTo>
                      <a:pt x="0" y="0"/>
                    </a:moveTo>
                    <a:lnTo>
                      <a:pt x="233679" y="15241"/>
                    </a:lnTo>
                    <a:lnTo>
                      <a:pt x="384809" y="15241"/>
                    </a:lnTo>
                    <a:lnTo>
                      <a:pt x="621029" y="0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4387850" y="6051550"/>
                <a:ext cx="621030" cy="20321"/>
              </a:xfrm>
              <a:custGeom>
                <a:avLst/>
                <a:gdLst/>
                <a:ahLst/>
                <a:cxnLst/>
                <a:rect l="0" t="0" r="0" b="0"/>
                <a:pathLst>
                  <a:path w="621030" h="20321">
                    <a:moveTo>
                      <a:pt x="0" y="0"/>
                    </a:moveTo>
                    <a:lnTo>
                      <a:pt x="233679" y="20320"/>
                    </a:lnTo>
                    <a:lnTo>
                      <a:pt x="384809" y="20320"/>
                    </a:lnTo>
                    <a:lnTo>
                      <a:pt x="621029" y="0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4387850" y="5923279"/>
                <a:ext cx="621030" cy="20322"/>
              </a:xfrm>
              <a:custGeom>
                <a:avLst/>
                <a:gdLst/>
                <a:ahLst/>
                <a:cxnLst/>
                <a:rect l="0" t="0" r="0" b="0"/>
                <a:pathLst>
                  <a:path w="621030" h="20322">
                    <a:moveTo>
                      <a:pt x="0" y="0"/>
                    </a:moveTo>
                    <a:lnTo>
                      <a:pt x="154940" y="13971"/>
                    </a:lnTo>
                    <a:lnTo>
                      <a:pt x="311150" y="20321"/>
                    </a:lnTo>
                    <a:lnTo>
                      <a:pt x="384809" y="20321"/>
                    </a:lnTo>
                    <a:lnTo>
                      <a:pt x="621029" y="0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Oval 18"/>
            <p:cNvSpPr/>
            <p:nvPr/>
          </p:nvSpPr>
          <p:spPr>
            <a:xfrm rot="9118800">
              <a:off x="5314188" y="4211320"/>
              <a:ext cx="1320800" cy="787400"/>
            </a:xfrm>
            <a:prstGeom prst="ellipse">
              <a:avLst/>
            </a:prstGeom>
            <a:solidFill>
              <a:srgbClr val="FFFF00"/>
            </a:solidFill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543300" y="4368800"/>
              <a:ext cx="1320800" cy="787400"/>
            </a:xfrm>
            <a:prstGeom prst="ellipse">
              <a:avLst/>
            </a:prstGeom>
            <a:solidFill>
              <a:srgbClr val="7D9EC0"/>
            </a:solidFill>
            <a:ln w="38100" cap="flat" cmpd="sng" algn="ctr">
              <a:solidFill>
                <a:srgbClr val="7D9EC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746500" y="4053332"/>
              <a:ext cx="1320800" cy="787400"/>
            </a:xfrm>
            <a:prstGeom prst="ellipse">
              <a:avLst/>
            </a:prstGeom>
            <a:solidFill>
              <a:srgbClr val="FFAD5B"/>
            </a:solidFill>
            <a:ln w="38100" cap="flat" cmpd="sng" algn="ctr">
              <a:solidFill>
                <a:srgbClr val="FFAD5B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715509" y="4368800"/>
              <a:ext cx="1320800" cy="787400"/>
            </a:xfrm>
            <a:prstGeom prst="ellipse">
              <a:avLst/>
            </a:prstGeom>
            <a:solidFill>
              <a:srgbClr val="FFC0CB"/>
            </a:solidFill>
            <a:ln w="38100" cap="flat" cmpd="sng" algn="ctr">
              <a:solidFill>
                <a:srgbClr val="FFC0CB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4222750" y="4466082"/>
              <a:ext cx="1320800" cy="787400"/>
            </a:xfrm>
            <a:prstGeom prst="ellipse">
              <a:avLst/>
            </a:prstGeom>
            <a:solidFill>
              <a:srgbClr val="C0FFFF"/>
            </a:solidFill>
            <a:ln w="38100" cap="flat" cmpd="sng" algn="ctr">
              <a:solidFill>
                <a:srgbClr val="C0FF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 rot="4222800">
              <a:off x="2656204" y="3969130"/>
              <a:ext cx="1322324" cy="787400"/>
            </a:xfrm>
            <a:prstGeom prst="ellipse">
              <a:avLst/>
            </a:prstGeom>
            <a:solidFill>
              <a:srgbClr val="388E8E"/>
            </a:solidFill>
            <a:ln w="38100" cap="flat" cmpd="sng" algn="ctr">
              <a:solidFill>
                <a:srgbClr val="388E8E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 rot="1966200">
              <a:off x="4902200" y="4189984"/>
              <a:ext cx="1320800" cy="787400"/>
            </a:xfrm>
            <a:prstGeom prst="ellipse">
              <a:avLst/>
            </a:prstGeom>
            <a:solidFill>
              <a:srgbClr val="009300"/>
            </a:solidFill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067050" y="4283583"/>
              <a:ext cx="1320800" cy="787400"/>
            </a:xfrm>
            <a:prstGeom prst="ellipse">
              <a:avLst/>
            </a:prstGeom>
            <a:solidFill>
              <a:srgbClr val="FF6820"/>
            </a:solidFill>
            <a:ln w="38100" cap="flat" cmpd="sng" algn="ctr">
              <a:solidFill>
                <a:srgbClr val="FF68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727200" y="1054100"/>
            <a:ext cx="6477000" cy="8463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00"/>
                </a:solidFill>
                <a:latin typeface="Arial - 28"/>
              </a:rPr>
              <a:t>Don't Put all your Eggs in One Basket</a:t>
            </a:r>
          </a:p>
          <a:p>
            <a:endParaRPr lang="en-US" sz="2100" dirty="0">
              <a:solidFill>
                <a:srgbClr val="000000"/>
              </a:solidFill>
              <a:latin typeface="Arial - 28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2700" y="12700"/>
            <a:ext cx="10147301" cy="622301"/>
            <a:chOff x="12700" y="12700"/>
            <a:chExt cx="10147301" cy="622301"/>
          </a:xfrm>
        </p:grpSpPr>
        <p:sp>
          <p:nvSpPr>
            <p:cNvPr id="29" name="Freeform 28"/>
            <p:cNvSpPr/>
            <p:nvPr/>
          </p:nvSpPr>
          <p:spPr>
            <a:xfrm>
              <a:off x="12700" y="12700"/>
              <a:ext cx="10147301" cy="622301"/>
            </a:xfrm>
            <a:custGeom>
              <a:avLst/>
              <a:gdLst/>
              <a:ahLst/>
              <a:cxnLst/>
              <a:rect l="0" t="0" r="0" b="0"/>
              <a:pathLst>
                <a:path w="10147301" h="622301">
                  <a:moveTo>
                    <a:pt x="0" y="0"/>
                  </a:moveTo>
                  <a:lnTo>
                    <a:pt x="10147300" y="0"/>
                  </a:lnTo>
                  <a:lnTo>
                    <a:pt x="101473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AD5B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9588500" y="12700"/>
              <a:ext cx="558801" cy="279401"/>
            </a:xfrm>
            <a:custGeom>
              <a:avLst/>
              <a:gdLst/>
              <a:ahLst/>
              <a:cxnLst/>
              <a:rect l="0" t="0" r="0" b="0"/>
              <a:pathLst>
                <a:path w="558801" h="279401">
                  <a:moveTo>
                    <a:pt x="0" y="0"/>
                  </a:moveTo>
                  <a:lnTo>
                    <a:pt x="558800" y="0"/>
                  </a:lnTo>
                  <a:lnTo>
                    <a:pt x="558800" y="279400"/>
                  </a:lnTo>
                  <a:lnTo>
                    <a:pt x="0" y="279400"/>
                  </a:lnTo>
                  <a:close/>
                </a:path>
              </a:pathLst>
            </a:custGeom>
            <a:solidFill>
              <a:srgbClr val="A52A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9182100" y="12700"/>
              <a:ext cx="393701" cy="622301"/>
            </a:xfrm>
            <a:custGeom>
              <a:avLst/>
              <a:gdLst/>
              <a:ahLst/>
              <a:cxnLst/>
              <a:rect l="0" t="0" r="0" b="0"/>
              <a:pathLst>
                <a:path w="393701" h="622301">
                  <a:moveTo>
                    <a:pt x="0" y="0"/>
                  </a:moveTo>
                  <a:lnTo>
                    <a:pt x="393700" y="0"/>
                  </a:lnTo>
                  <a:lnTo>
                    <a:pt x="3937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D7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92100" y="38100"/>
              <a:ext cx="5308600" cy="50783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2700" smtClean="0">
                  <a:solidFill>
                    <a:srgbClr val="000000"/>
                  </a:solidFill>
                  <a:latin typeface="Arial - 36"/>
                </a:rPr>
                <a:t>Diversification and Risk</a:t>
              </a:r>
              <a:endParaRPr lang="en-US" sz="2700">
                <a:solidFill>
                  <a:srgbClr val="000000"/>
                </a:solidFill>
                <a:latin typeface="Arial - 36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hlinkClick r:id="rId2" action="ppaction://hlinksldjump"/>
          </p:cNvPr>
          <p:cNvSpPr/>
          <p:nvPr/>
        </p:nvSpPr>
        <p:spPr>
          <a:xfrm>
            <a:off x="114300" y="76200"/>
            <a:ext cx="1574800" cy="1536700"/>
          </a:xfrm>
          <a:prstGeom prst="ellipse">
            <a:avLst/>
          </a:prstGeom>
          <a:solidFill>
            <a:srgbClr val="800080"/>
          </a:solidFill>
          <a:ln w="38100" cap="flat" cmpd="sng" algn="ctr">
            <a:solidFill>
              <a:srgbClr val="80008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hlinkClick r:id="rId3" action="ppaction://hlinksldjump"/>
          </p:cNvPr>
          <p:cNvSpPr/>
          <p:nvPr/>
        </p:nvSpPr>
        <p:spPr>
          <a:xfrm>
            <a:off x="2108200" y="76200"/>
            <a:ext cx="1574800" cy="1536700"/>
          </a:xfrm>
          <a:prstGeom prst="ellipse">
            <a:avLst/>
          </a:prstGeom>
          <a:solidFill>
            <a:srgbClr val="FF6820"/>
          </a:solidFill>
          <a:ln w="38100" cap="flat" cmpd="sng" algn="ctr">
            <a:solidFill>
              <a:srgbClr val="FF682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hlinkClick r:id="rId4" action="ppaction://hlinksldjump"/>
          </p:cNvPr>
          <p:cNvSpPr/>
          <p:nvPr/>
        </p:nvSpPr>
        <p:spPr>
          <a:xfrm>
            <a:off x="6146800" y="76200"/>
            <a:ext cx="1574800" cy="1536700"/>
          </a:xfrm>
          <a:prstGeom prst="ellipse">
            <a:avLst/>
          </a:prstGeom>
          <a:solidFill>
            <a:srgbClr val="40E0D0"/>
          </a:solidFill>
          <a:ln w="38100" cap="flat" cmpd="sng" algn="ctr">
            <a:solidFill>
              <a:srgbClr val="40E0D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hlinkClick r:id="rId5" action="ppaction://hlinksldjump"/>
          </p:cNvPr>
          <p:cNvSpPr/>
          <p:nvPr/>
        </p:nvSpPr>
        <p:spPr>
          <a:xfrm>
            <a:off x="8255000" y="76200"/>
            <a:ext cx="1574800" cy="1536700"/>
          </a:xfrm>
          <a:prstGeom prst="ellipse">
            <a:avLst/>
          </a:prstGeom>
          <a:solidFill>
            <a:srgbClr val="FFFF00"/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hlinkClick r:id="rId6" action="ppaction://hlinksldjump"/>
          </p:cNvPr>
          <p:cNvSpPr/>
          <p:nvPr/>
        </p:nvSpPr>
        <p:spPr>
          <a:xfrm>
            <a:off x="114300" y="2495550"/>
            <a:ext cx="1574800" cy="15367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6201917" y="4908550"/>
            <a:ext cx="1545083" cy="1524000"/>
            <a:chOff x="6201917" y="4908550"/>
            <a:chExt cx="1545083" cy="1524000"/>
          </a:xfrm>
        </p:grpSpPr>
        <p:sp>
          <p:nvSpPr>
            <p:cNvPr id="7" name="Oval 6">
              <a:hlinkClick r:id="rId7" action="ppaction://hlinksldjump"/>
            </p:cNvPr>
            <p:cNvSpPr/>
            <p:nvPr/>
          </p:nvSpPr>
          <p:spPr>
            <a:xfrm>
              <a:off x="6201917" y="4908550"/>
              <a:ext cx="1545083" cy="1524000"/>
            </a:xfrm>
            <a:prstGeom prst="ellipse">
              <a:avLst/>
            </a:prstGeom>
            <a:solidFill>
              <a:srgbClr val="FF0000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hlinkClick r:id="rId7" action="ppaction://hlinksldjump"/>
            </p:cNvPr>
            <p:cNvSpPr txBox="1"/>
            <p:nvPr/>
          </p:nvSpPr>
          <p:spPr>
            <a:xfrm>
              <a:off x="6447434" y="5213350"/>
              <a:ext cx="1054049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FF0000"/>
                  </a:solidFill>
                  <a:latin typeface="Times New Roman - 16"/>
                </a:rPr>
                <a:t> </a:t>
              </a:r>
              <a:endParaRPr lang="en-US" sz="1200">
                <a:solidFill>
                  <a:srgbClr val="FF0000"/>
                </a:solidFill>
                <a:latin typeface="Times New Roman - 16"/>
              </a:endParaRPr>
            </a:p>
          </p:txBody>
        </p:sp>
      </p:grpSp>
      <p:sp>
        <p:nvSpPr>
          <p:cNvPr id="10" name="Oval 9">
            <a:hlinkClick r:id="rId8" action="ppaction://hlinksldjump"/>
          </p:cNvPr>
          <p:cNvSpPr/>
          <p:nvPr/>
        </p:nvSpPr>
        <p:spPr>
          <a:xfrm>
            <a:off x="4127500" y="76200"/>
            <a:ext cx="1574800" cy="1536700"/>
          </a:xfrm>
          <a:prstGeom prst="ellipse">
            <a:avLst/>
          </a:prstGeom>
          <a:solidFill>
            <a:srgbClr val="FF0080"/>
          </a:solidFill>
          <a:ln w="38100" cap="flat" cmpd="sng" algn="ctr">
            <a:solidFill>
              <a:srgbClr val="FF008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hlinkClick r:id="rId9" action="ppaction://hlinksldjump"/>
          </p:cNvPr>
          <p:cNvSpPr/>
          <p:nvPr/>
        </p:nvSpPr>
        <p:spPr>
          <a:xfrm>
            <a:off x="4127500" y="4921250"/>
            <a:ext cx="1574800" cy="1536700"/>
          </a:xfrm>
          <a:prstGeom prst="ellipse">
            <a:avLst/>
          </a:prstGeom>
          <a:solidFill>
            <a:srgbClr val="05A0FE"/>
          </a:solidFill>
          <a:ln w="38100" cap="flat" cmpd="sng" algn="ctr">
            <a:solidFill>
              <a:srgbClr val="05A0FE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hlinkClick r:id="rId10" action="ppaction://hlinksldjump"/>
          </p:cNvPr>
          <p:cNvSpPr/>
          <p:nvPr/>
        </p:nvSpPr>
        <p:spPr>
          <a:xfrm>
            <a:off x="8255000" y="2495550"/>
            <a:ext cx="1574800" cy="1536700"/>
          </a:xfrm>
          <a:prstGeom prst="ellipse">
            <a:avLst/>
          </a:prstGeom>
          <a:solidFill>
            <a:srgbClr val="0000FF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hlinkClick r:id="rId11" action="ppaction://hlinksldjump"/>
          </p:cNvPr>
          <p:cNvSpPr/>
          <p:nvPr/>
        </p:nvSpPr>
        <p:spPr>
          <a:xfrm>
            <a:off x="114300" y="4921250"/>
            <a:ext cx="1574800" cy="1536700"/>
          </a:xfrm>
          <a:prstGeom prst="ellipse">
            <a:avLst/>
          </a:prstGeom>
          <a:solidFill>
            <a:srgbClr val="FFD700"/>
          </a:solidFill>
          <a:ln w="38100" cap="flat" cmpd="sng" algn="ctr">
            <a:solidFill>
              <a:srgbClr val="FFD7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hlinkClick r:id="rId12" action="ppaction://hlinksldjump"/>
          </p:cNvPr>
          <p:cNvSpPr/>
          <p:nvPr/>
        </p:nvSpPr>
        <p:spPr>
          <a:xfrm>
            <a:off x="6146800" y="2495550"/>
            <a:ext cx="1574800" cy="1536700"/>
          </a:xfrm>
          <a:prstGeom prst="ellipse">
            <a:avLst/>
          </a:prstGeom>
          <a:solidFill>
            <a:srgbClr val="F84407"/>
          </a:solidFill>
          <a:ln w="38100" cap="flat" cmpd="sng" algn="ctr">
            <a:solidFill>
              <a:srgbClr val="F8440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hlinkClick r:id="rId13" action="ppaction://hlinksldjump"/>
          </p:cNvPr>
          <p:cNvSpPr/>
          <p:nvPr/>
        </p:nvSpPr>
        <p:spPr>
          <a:xfrm>
            <a:off x="4127500" y="2495550"/>
            <a:ext cx="1574800" cy="1536700"/>
          </a:xfrm>
          <a:prstGeom prst="ellipse">
            <a:avLst/>
          </a:prstGeom>
          <a:solidFill>
            <a:srgbClr val="009300"/>
          </a:solidFill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hlinkClick r:id="rId14" action="ppaction://hlinksldjump"/>
          </p:cNvPr>
          <p:cNvSpPr/>
          <p:nvPr/>
        </p:nvSpPr>
        <p:spPr>
          <a:xfrm>
            <a:off x="2108200" y="4921250"/>
            <a:ext cx="1574800" cy="15367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hlinkClick r:id="rId15" action="ppaction://hlinksldjump"/>
          </p:cNvPr>
          <p:cNvSpPr/>
          <p:nvPr/>
        </p:nvSpPr>
        <p:spPr>
          <a:xfrm>
            <a:off x="8255000" y="4870450"/>
            <a:ext cx="1577847" cy="1536700"/>
          </a:xfrm>
          <a:prstGeom prst="ellipse">
            <a:avLst/>
          </a:prstGeom>
          <a:solidFill>
            <a:srgbClr val="800040"/>
          </a:solidFill>
          <a:ln w="38100" cap="flat" cmpd="sng" algn="ctr">
            <a:solidFill>
              <a:srgbClr val="80004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hlinkClick r:id="rId16" action="ppaction://hlinksldjump"/>
          </p:cNvPr>
          <p:cNvSpPr/>
          <p:nvPr/>
        </p:nvSpPr>
        <p:spPr>
          <a:xfrm>
            <a:off x="2108200" y="2495550"/>
            <a:ext cx="1574800" cy="1536700"/>
          </a:xfrm>
          <a:prstGeom prst="ellipse">
            <a:avLst/>
          </a:prstGeom>
          <a:solidFill>
            <a:srgbClr val="0000FF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9800" y="1473200"/>
            <a:ext cx="78232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savings account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vs.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U.S. government bond</a:t>
            </a:r>
            <a:endParaRPr lang="en-US" sz="3600">
              <a:solidFill>
                <a:srgbClr val="000000"/>
              </a:solidFill>
              <a:latin typeface="Arial - 4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14800" y="3949700"/>
            <a:ext cx="1574800" cy="1536700"/>
            <a:chOff x="4114800" y="3949700"/>
            <a:chExt cx="1574800" cy="1536700"/>
          </a:xfrm>
        </p:grpSpPr>
        <p:sp>
          <p:nvSpPr>
            <p:cNvPr id="3" name="Oval 2">
              <a:hlinkClick r:id="rId2" action="ppaction://hlinksldjump"/>
            </p:cNvPr>
            <p:cNvSpPr/>
            <p:nvPr/>
          </p:nvSpPr>
          <p:spPr>
            <a:xfrm>
              <a:off x="4114800" y="3949700"/>
              <a:ext cx="1574800" cy="1536700"/>
            </a:xfrm>
            <a:prstGeom prst="ellipse">
              <a:avLst/>
            </a:prstGeom>
            <a:solidFill>
              <a:srgbClr val="FF6820"/>
            </a:solidFill>
            <a:ln w="38100" cap="flat" cmpd="sng" algn="ctr">
              <a:solidFill>
                <a:srgbClr val="FF68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127500" y="4584700"/>
              <a:ext cx="15494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Back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1000" y="1333500"/>
            <a:ext cx="66040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checking account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vs.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certificate of deposit</a:t>
            </a:r>
            <a:endParaRPr lang="en-US" sz="3600">
              <a:solidFill>
                <a:srgbClr val="000000"/>
              </a:solidFill>
              <a:latin typeface="Arial - 4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089400" y="3949700"/>
            <a:ext cx="1651000" cy="1536700"/>
            <a:chOff x="4089400" y="3949700"/>
            <a:chExt cx="1651000" cy="1536700"/>
          </a:xfrm>
        </p:grpSpPr>
        <p:sp>
          <p:nvSpPr>
            <p:cNvPr id="3" name="Oval 2">
              <a:hlinkClick r:id="rId2" action="ppaction://hlinksldjump"/>
            </p:cNvPr>
            <p:cNvSpPr/>
            <p:nvPr/>
          </p:nvSpPr>
          <p:spPr>
            <a:xfrm>
              <a:off x="4127500" y="3949700"/>
              <a:ext cx="1574800" cy="1536700"/>
            </a:xfrm>
            <a:prstGeom prst="ellipse">
              <a:avLst/>
            </a:prstGeom>
            <a:solidFill>
              <a:srgbClr val="800080"/>
            </a:solidFill>
            <a:ln w="38100" cap="flat" cmpd="sng" algn="ctr">
              <a:solidFill>
                <a:srgbClr val="80008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089400" y="4584700"/>
              <a:ext cx="16510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Back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5600" y="1485900"/>
            <a:ext cx="89662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certificate of deposit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vs.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U.S. government bond</a:t>
            </a:r>
            <a:endParaRPr lang="en-US" sz="3600">
              <a:solidFill>
                <a:srgbClr val="000000"/>
              </a:solidFill>
              <a:latin typeface="Arial - 4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02100" y="3949700"/>
            <a:ext cx="1600200" cy="1536700"/>
            <a:chOff x="4102100" y="3949700"/>
            <a:chExt cx="1600200" cy="1536700"/>
          </a:xfrm>
        </p:grpSpPr>
        <p:sp>
          <p:nvSpPr>
            <p:cNvPr id="3" name="Oval 2">
              <a:hlinkClick r:id="rId2" action="ppaction://hlinksldjump"/>
            </p:cNvPr>
            <p:cNvSpPr/>
            <p:nvPr/>
          </p:nvSpPr>
          <p:spPr>
            <a:xfrm>
              <a:off x="4102100" y="3949700"/>
              <a:ext cx="1574800" cy="1536700"/>
            </a:xfrm>
            <a:prstGeom prst="ellipse">
              <a:avLst/>
            </a:prstGeom>
            <a:solidFill>
              <a:srgbClr val="FF0080"/>
            </a:solidFill>
            <a:ln w="38100" cap="flat" cmpd="sng" algn="ctr">
              <a:solidFill>
                <a:srgbClr val="FF008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102100" y="4584700"/>
              <a:ext cx="1600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Back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0"/>
            <a:ext cx="98806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U.S. government bond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vs.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municipal bond</a:t>
            </a:r>
            <a:endParaRPr lang="en-US" sz="3600">
              <a:solidFill>
                <a:srgbClr val="000000"/>
              </a:solidFill>
              <a:latin typeface="Arial - 4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02100" y="3949700"/>
            <a:ext cx="1651000" cy="1536700"/>
            <a:chOff x="4102100" y="3949700"/>
            <a:chExt cx="1651000" cy="1536700"/>
          </a:xfrm>
        </p:grpSpPr>
        <p:sp>
          <p:nvSpPr>
            <p:cNvPr id="3" name="Oval 2">
              <a:hlinkClick r:id="rId2" action="ppaction://hlinksldjump"/>
            </p:cNvPr>
            <p:cNvSpPr/>
            <p:nvPr/>
          </p:nvSpPr>
          <p:spPr>
            <a:xfrm>
              <a:off x="4127500" y="3949700"/>
              <a:ext cx="1574800" cy="1536700"/>
            </a:xfrm>
            <a:prstGeom prst="ellipse">
              <a:avLst/>
            </a:prstGeom>
            <a:solidFill>
              <a:srgbClr val="40E0D0"/>
            </a:solidFill>
            <a:ln w="38100" cap="flat" cmpd="sng" algn="ctr">
              <a:solidFill>
                <a:srgbClr val="40E0D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102100" y="4584700"/>
              <a:ext cx="16510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Back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0000" y="1460500"/>
            <a:ext cx="71882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municipal bond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vs.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special purpose bond</a:t>
            </a:r>
            <a:endParaRPr lang="en-US" sz="3600">
              <a:solidFill>
                <a:srgbClr val="000000"/>
              </a:solidFill>
              <a:latin typeface="Arial - 4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089400" y="3949700"/>
            <a:ext cx="1651000" cy="1536700"/>
            <a:chOff x="4089400" y="3949700"/>
            <a:chExt cx="1651000" cy="1536700"/>
          </a:xfrm>
        </p:grpSpPr>
        <p:sp>
          <p:nvSpPr>
            <p:cNvPr id="3" name="Oval 2">
              <a:hlinkClick r:id="rId2" action="ppaction://hlinksldjump"/>
            </p:cNvPr>
            <p:cNvSpPr/>
            <p:nvPr/>
          </p:nvSpPr>
          <p:spPr>
            <a:xfrm>
              <a:off x="4127500" y="3949700"/>
              <a:ext cx="1574800" cy="1536700"/>
            </a:xfrm>
            <a:prstGeom prst="ellipse">
              <a:avLst/>
            </a:prstGeom>
            <a:solidFill>
              <a:srgbClr val="FFFF00"/>
            </a:solidFill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089400" y="4584700"/>
              <a:ext cx="16510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Back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62100"/>
            <a:ext cx="99060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special purpose bond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vs.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corporate bond</a:t>
            </a:r>
            <a:endParaRPr lang="en-US" sz="3600">
              <a:solidFill>
                <a:srgbClr val="000000"/>
              </a:solidFill>
              <a:latin typeface="Arial - 4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02100" y="3956050"/>
            <a:ext cx="1600200" cy="1536700"/>
            <a:chOff x="4102100" y="3956050"/>
            <a:chExt cx="1600200" cy="1536700"/>
          </a:xfrm>
        </p:grpSpPr>
        <p:sp>
          <p:nvSpPr>
            <p:cNvPr id="3" name="Oval 2">
              <a:hlinkClick r:id="rId2" action="ppaction://hlinksldjump"/>
            </p:cNvPr>
            <p:cNvSpPr/>
            <p:nvPr/>
          </p:nvSpPr>
          <p:spPr>
            <a:xfrm>
              <a:off x="4114800" y="3956050"/>
              <a:ext cx="1574800" cy="1536700"/>
            </a:xfrm>
            <a:prstGeom prst="ellipse">
              <a:avLst/>
            </a:prstGeom>
            <a:solidFill>
              <a:srgbClr val="FF0000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102100" y="4584700"/>
              <a:ext cx="1600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Back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3800" y="1549400"/>
            <a:ext cx="73914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corporate bond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vs.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growth mutual fund</a:t>
            </a:r>
            <a:endParaRPr lang="en-US" sz="3600">
              <a:solidFill>
                <a:srgbClr val="000000"/>
              </a:solidFill>
              <a:latin typeface="Arial - 4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27500" y="3956050"/>
            <a:ext cx="1600200" cy="1536700"/>
            <a:chOff x="4127500" y="3956050"/>
            <a:chExt cx="1600200" cy="1536700"/>
          </a:xfrm>
        </p:grpSpPr>
        <p:sp>
          <p:nvSpPr>
            <p:cNvPr id="3" name="Oval 2">
              <a:hlinkClick r:id="rId2" action="ppaction://hlinksldjump"/>
            </p:cNvPr>
            <p:cNvSpPr/>
            <p:nvPr/>
          </p:nvSpPr>
          <p:spPr>
            <a:xfrm>
              <a:off x="4127500" y="3956050"/>
              <a:ext cx="1574800" cy="1536700"/>
            </a:xfrm>
            <a:prstGeom prst="ellipse">
              <a:avLst/>
            </a:prstGeom>
            <a:solidFill>
              <a:srgbClr val="0000FF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127500" y="4584700"/>
              <a:ext cx="1600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FFFFFF"/>
                  </a:solidFill>
                  <a:latin typeface="Arial - 16"/>
                </a:rPr>
                <a:t>Back</a:t>
              </a:r>
              <a:endParaRPr lang="en-US" sz="1200">
                <a:solidFill>
                  <a:srgbClr val="FFFFFF"/>
                </a:solidFill>
                <a:latin typeface="Arial - 16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800" y="1511300"/>
            <a:ext cx="88138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growth mutual fund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vs. 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blue chip stock</a:t>
            </a:r>
            <a:endParaRPr lang="en-US" sz="3600">
              <a:solidFill>
                <a:srgbClr val="000000"/>
              </a:solidFill>
              <a:latin typeface="Arial - 4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14800" y="3956050"/>
            <a:ext cx="1600200" cy="1536700"/>
            <a:chOff x="4114800" y="3956050"/>
            <a:chExt cx="1600200" cy="1536700"/>
          </a:xfrm>
        </p:grpSpPr>
        <p:sp>
          <p:nvSpPr>
            <p:cNvPr id="3" name="Oval 2">
              <a:hlinkClick r:id="rId2" action="ppaction://hlinksldjump"/>
            </p:cNvPr>
            <p:cNvSpPr/>
            <p:nvPr/>
          </p:nvSpPr>
          <p:spPr>
            <a:xfrm>
              <a:off x="4114800" y="3956050"/>
              <a:ext cx="1574800" cy="1536700"/>
            </a:xfrm>
            <a:prstGeom prst="ellipse">
              <a:avLst/>
            </a:prstGeom>
            <a:solidFill>
              <a:srgbClr val="009300"/>
            </a:solidFill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114800" y="4584700"/>
              <a:ext cx="1600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Back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2700" y="1574800"/>
            <a:ext cx="72136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blue chip stock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vs.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real estate</a:t>
            </a:r>
            <a:endParaRPr lang="en-US" sz="3600">
              <a:solidFill>
                <a:srgbClr val="000000"/>
              </a:solidFill>
              <a:latin typeface="Arial - 4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089400" y="3956050"/>
            <a:ext cx="1651000" cy="1536700"/>
            <a:chOff x="4089400" y="3956050"/>
            <a:chExt cx="1651000" cy="1536700"/>
          </a:xfrm>
        </p:grpSpPr>
        <p:sp>
          <p:nvSpPr>
            <p:cNvPr id="3" name="Oval 2">
              <a:hlinkClick r:id="rId2" action="ppaction://hlinksldjump"/>
            </p:cNvPr>
            <p:cNvSpPr/>
            <p:nvPr/>
          </p:nvSpPr>
          <p:spPr>
            <a:xfrm>
              <a:off x="4114800" y="3956050"/>
              <a:ext cx="1574800" cy="1536700"/>
            </a:xfrm>
            <a:prstGeom prst="ellipse">
              <a:avLst/>
            </a:prstGeom>
            <a:solidFill>
              <a:srgbClr val="F84407"/>
            </a:solidFill>
            <a:ln w="38100" cap="flat" cmpd="sng" algn="ctr">
              <a:solidFill>
                <a:srgbClr val="F84407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089400" y="4584700"/>
              <a:ext cx="16510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Back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2700" y="12700"/>
            <a:ext cx="10147301" cy="622301"/>
            <a:chOff x="12700" y="12700"/>
            <a:chExt cx="10147301" cy="622301"/>
          </a:xfrm>
        </p:grpSpPr>
        <p:sp>
          <p:nvSpPr>
            <p:cNvPr id="2" name="Freeform 1"/>
            <p:cNvSpPr/>
            <p:nvPr/>
          </p:nvSpPr>
          <p:spPr>
            <a:xfrm>
              <a:off x="12700" y="12700"/>
              <a:ext cx="10147301" cy="622301"/>
            </a:xfrm>
            <a:custGeom>
              <a:avLst/>
              <a:gdLst/>
              <a:ahLst/>
              <a:cxnLst/>
              <a:rect l="0" t="0" r="0" b="0"/>
              <a:pathLst>
                <a:path w="10147301" h="622301">
                  <a:moveTo>
                    <a:pt x="0" y="0"/>
                  </a:moveTo>
                  <a:lnTo>
                    <a:pt x="10147300" y="0"/>
                  </a:lnTo>
                  <a:lnTo>
                    <a:pt x="101473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AD5B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reeform 2"/>
            <p:cNvSpPr/>
            <p:nvPr/>
          </p:nvSpPr>
          <p:spPr>
            <a:xfrm>
              <a:off x="9588500" y="12700"/>
              <a:ext cx="558801" cy="279401"/>
            </a:xfrm>
            <a:custGeom>
              <a:avLst/>
              <a:gdLst/>
              <a:ahLst/>
              <a:cxnLst/>
              <a:rect l="0" t="0" r="0" b="0"/>
              <a:pathLst>
                <a:path w="558801" h="279401">
                  <a:moveTo>
                    <a:pt x="0" y="0"/>
                  </a:moveTo>
                  <a:lnTo>
                    <a:pt x="558800" y="0"/>
                  </a:lnTo>
                  <a:lnTo>
                    <a:pt x="558800" y="279400"/>
                  </a:lnTo>
                  <a:lnTo>
                    <a:pt x="0" y="279400"/>
                  </a:lnTo>
                  <a:close/>
                </a:path>
              </a:pathLst>
            </a:custGeom>
            <a:solidFill>
              <a:srgbClr val="A52A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>
              <a:off x="9182100" y="12700"/>
              <a:ext cx="393701" cy="622301"/>
            </a:xfrm>
            <a:custGeom>
              <a:avLst/>
              <a:gdLst/>
              <a:ahLst/>
              <a:cxnLst/>
              <a:rect l="0" t="0" r="0" b="0"/>
              <a:pathLst>
                <a:path w="393701" h="622301">
                  <a:moveTo>
                    <a:pt x="0" y="0"/>
                  </a:moveTo>
                  <a:lnTo>
                    <a:pt x="393700" y="0"/>
                  </a:lnTo>
                  <a:lnTo>
                    <a:pt x="3937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D7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92100" y="38100"/>
              <a:ext cx="5308600" cy="50783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2700" smtClean="0">
                  <a:solidFill>
                    <a:srgbClr val="000000"/>
                  </a:solidFill>
                  <a:latin typeface="Arial - 36"/>
                </a:rPr>
                <a:t>Diversification and Risk</a:t>
              </a:r>
              <a:endParaRPr lang="en-US" sz="2700">
                <a:solidFill>
                  <a:srgbClr val="000000"/>
                </a:solidFill>
                <a:latin typeface="Arial - 36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1333500" y="1981200"/>
            <a:ext cx="7493000" cy="4117835"/>
            <a:chOff x="1291589" y="3127795"/>
            <a:chExt cx="7493000" cy="4117835"/>
          </a:xfrm>
        </p:grpSpPr>
        <p:grpSp>
          <p:nvGrpSpPr>
            <p:cNvPr id="23" name="Group 22"/>
            <p:cNvGrpSpPr/>
            <p:nvPr/>
          </p:nvGrpSpPr>
          <p:grpSpPr>
            <a:xfrm>
              <a:off x="4108372" y="3127795"/>
              <a:ext cx="4562047" cy="4117835"/>
              <a:chOff x="4108372" y="3127795"/>
              <a:chExt cx="4562047" cy="4117835"/>
            </a:xfrm>
          </p:grpSpPr>
          <p:sp>
            <p:nvSpPr>
              <p:cNvPr id="7" name="Freeform 6"/>
              <p:cNvSpPr/>
              <p:nvPr/>
            </p:nvSpPr>
            <p:spPr>
              <a:xfrm rot="17616148">
                <a:off x="6216016" y="4791227"/>
                <a:ext cx="3407030" cy="1501776"/>
              </a:xfrm>
              <a:custGeom>
                <a:avLst/>
                <a:gdLst/>
                <a:ahLst/>
                <a:cxnLst/>
                <a:rect l="0" t="0" r="0" b="0"/>
                <a:pathLst>
                  <a:path w="3407030" h="1501776">
                    <a:moveTo>
                      <a:pt x="0" y="0"/>
                    </a:moveTo>
                    <a:lnTo>
                      <a:pt x="3406394" y="12700"/>
                    </a:lnTo>
                    <a:lnTo>
                      <a:pt x="3407029" y="142494"/>
                    </a:lnTo>
                    <a:lnTo>
                      <a:pt x="3393187" y="338708"/>
                    </a:lnTo>
                    <a:lnTo>
                      <a:pt x="3328036" y="606806"/>
                    </a:lnTo>
                    <a:lnTo>
                      <a:pt x="3260979" y="776096"/>
                    </a:lnTo>
                    <a:lnTo>
                      <a:pt x="3153664" y="985012"/>
                    </a:lnTo>
                    <a:lnTo>
                      <a:pt x="3088767" y="1090421"/>
                    </a:lnTo>
                    <a:lnTo>
                      <a:pt x="2992248" y="1212469"/>
                    </a:lnTo>
                    <a:lnTo>
                      <a:pt x="2946781" y="1250696"/>
                    </a:lnTo>
                    <a:lnTo>
                      <a:pt x="2854961" y="1312545"/>
                    </a:lnTo>
                    <a:lnTo>
                      <a:pt x="2760727" y="1357121"/>
                    </a:lnTo>
                    <a:lnTo>
                      <a:pt x="2579498" y="1419606"/>
                    </a:lnTo>
                    <a:lnTo>
                      <a:pt x="2215007" y="1482725"/>
                    </a:lnTo>
                    <a:lnTo>
                      <a:pt x="1882902" y="1501775"/>
                    </a:lnTo>
                    <a:lnTo>
                      <a:pt x="1623696" y="1500377"/>
                    </a:lnTo>
                    <a:lnTo>
                      <a:pt x="1143128" y="1467612"/>
                    </a:lnTo>
                    <a:lnTo>
                      <a:pt x="898525" y="1426717"/>
                    </a:lnTo>
                    <a:lnTo>
                      <a:pt x="697104" y="1371219"/>
                    </a:lnTo>
                    <a:lnTo>
                      <a:pt x="567691" y="1315212"/>
                    </a:lnTo>
                    <a:lnTo>
                      <a:pt x="487554" y="1266444"/>
                    </a:lnTo>
                    <a:lnTo>
                      <a:pt x="423673" y="1213358"/>
                    </a:lnTo>
                    <a:lnTo>
                      <a:pt x="390906" y="1174750"/>
                    </a:lnTo>
                    <a:lnTo>
                      <a:pt x="282830" y="985520"/>
                    </a:lnTo>
                    <a:lnTo>
                      <a:pt x="164466" y="721106"/>
                    </a:lnTo>
                    <a:lnTo>
                      <a:pt x="93854" y="512445"/>
                    </a:lnTo>
                    <a:lnTo>
                      <a:pt x="38862" y="295783"/>
                    </a:lnTo>
                    <a:close/>
                  </a:path>
                </a:pathLst>
              </a:custGeom>
              <a:solidFill>
                <a:srgbClr val="A3650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Freeform 7"/>
              <p:cNvSpPr/>
              <p:nvPr/>
            </p:nvSpPr>
            <p:spPr>
              <a:xfrm rot="17206929">
                <a:off x="5198428" y="4380387"/>
                <a:ext cx="3801238" cy="1434466"/>
              </a:xfrm>
              <a:custGeom>
                <a:avLst/>
                <a:gdLst/>
                <a:ahLst/>
                <a:cxnLst/>
                <a:rect l="0" t="0" r="0" b="0"/>
                <a:pathLst>
                  <a:path w="3801238" h="1434466">
                    <a:moveTo>
                      <a:pt x="573405" y="111886"/>
                    </a:moveTo>
                    <a:lnTo>
                      <a:pt x="867792" y="59435"/>
                    </a:lnTo>
                    <a:lnTo>
                      <a:pt x="1275080" y="14604"/>
                    </a:lnTo>
                    <a:lnTo>
                      <a:pt x="1591311" y="0"/>
                    </a:lnTo>
                    <a:lnTo>
                      <a:pt x="1916304" y="1142"/>
                    </a:lnTo>
                    <a:lnTo>
                      <a:pt x="2200148" y="6350"/>
                    </a:lnTo>
                    <a:lnTo>
                      <a:pt x="2456688" y="16890"/>
                    </a:lnTo>
                    <a:lnTo>
                      <a:pt x="2711450" y="40259"/>
                    </a:lnTo>
                    <a:lnTo>
                      <a:pt x="2961513" y="73533"/>
                    </a:lnTo>
                    <a:lnTo>
                      <a:pt x="3290570" y="137414"/>
                    </a:lnTo>
                    <a:lnTo>
                      <a:pt x="3445510" y="170941"/>
                    </a:lnTo>
                    <a:lnTo>
                      <a:pt x="3575432" y="217423"/>
                    </a:lnTo>
                    <a:lnTo>
                      <a:pt x="3658108" y="267970"/>
                    </a:lnTo>
                    <a:lnTo>
                      <a:pt x="3747897" y="354457"/>
                    </a:lnTo>
                    <a:lnTo>
                      <a:pt x="3801237" y="434721"/>
                    </a:lnTo>
                    <a:lnTo>
                      <a:pt x="3801237" y="787019"/>
                    </a:lnTo>
                    <a:lnTo>
                      <a:pt x="3766185" y="868552"/>
                    </a:lnTo>
                    <a:lnTo>
                      <a:pt x="3691636" y="964946"/>
                    </a:lnTo>
                    <a:lnTo>
                      <a:pt x="3609848" y="1037971"/>
                    </a:lnTo>
                    <a:lnTo>
                      <a:pt x="3505328" y="1108075"/>
                    </a:lnTo>
                    <a:lnTo>
                      <a:pt x="3361563" y="1181989"/>
                    </a:lnTo>
                    <a:lnTo>
                      <a:pt x="3232278" y="1235583"/>
                    </a:lnTo>
                    <a:lnTo>
                      <a:pt x="3063495" y="1293876"/>
                    </a:lnTo>
                    <a:lnTo>
                      <a:pt x="2924048" y="1335913"/>
                    </a:lnTo>
                    <a:lnTo>
                      <a:pt x="2544445" y="1395476"/>
                    </a:lnTo>
                    <a:lnTo>
                      <a:pt x="2290954" y="1419606"/>
                    </a:lnTo>
                    <a:lnTo>
                      <a:pt x="1909572" y="1434465"/>
                    </a:lnTo>
                    <a:lnTo>
                      <a:pt x="1654175" y="1427988"/>
                    </a:lnTo>
                    <a:lnTo>
                      <a:pt x="1429005" y="1411732"/>
                    </a:lnTo>
                    <a:lnTo>
                      <a:pt x="1268985" y="1395476"/>
                    </a:lnTo>
                    <a:lnTo>
                      <a:pt x="883667" y="1335913"/>
                    </a:lnTo>
                    <a:lnTo>
                      <a:pt x="752984" y="1305433"/>
                    </a:lnTo>
                    <a:lnTo>
                      <a:pt x="594361" y="1258570"/>
                    </a:lnTo>
                    <a:lnTo>
                      <a:pt x="453644" y="1203833"/>
                    </a:lnTo>
                    <a:lnTo>
                      <a:pt x="303149" y="1125982"/>
                    </a:lnTo>
                    <a:lnTo>
                      <a:pt x="200915" y="1053338"/>
                    </a:lnTo>
                    <a:lnTo>
                      <a:pt x="116841" y="975106"/>
                    </a:lnTo>
                    <a:lnTo>
                      <a:pt x="49657" y="887602"/>
                    </a:lnTo>
                    <a:lnTo>
                      <a:pt x="0" y="793369"/>
                    </a:lnTo>
                    <a:lnTo>
                      <a:pt x="5842" y="414020"/>
                    </a:lnTo>
                    <a:lnTo>
                      <a:pt x="19686" y="476250"/>
                    </a:lnTo>
                    <a:lnTo>
                      <a:pt x="59055" y="535940"/>
                    </a:lnTo>
                    <a:lnTo>
                      <a:pt x="175896" y="646684"/>
                    </a:lnTo>
                    <a:lnTo>
                      <a:pt x="252223" y="697484"/>
                    </a:lnTo>
                    <a:lnTo>
                      <a:pt x="339598" y="743839"/>
                    </a:lnTo>
                    <a:lnTo>
                      <a:pt x="439802" y="787781"/>
                    </a:lnTo>
                    <a:lnTo>
                      <a:pt x="551180" y="827277"/>
                    </a:lnTo>
                    <a:lnTo>
                      <a:pt x="674752" y="864489"/>
                    </a:lnTo>
                    <a:lnTo>
                      <a:pt x="810768" y="896746"/>
                    </a:lnTo>
                    <a:lnTo>
                      <a:pt x="959612" y="927989"/>
                    </a:lnTo>
                    <a:lnTo>
                      <a:pt x="1259586" y="972820"/>
                    </a:lnTo>
                    <a:lnTo>
                      <a:pt x="1570736" y="999744"/>
                    </a:lnTo>
                    <a:lnTo>
                      <a:pt x="1892173" y="1007490"/>
                    </a:lnTo>
                    <a:lnTo>
                      <a:pt x="2224533" y="998346"/>
                    </a:lnTo>
                    <a:lnTo>
                      <a:pt x="2564638" y="969771"/>
                    </a:lnTo>
                    <a:lnTo>
                      <a:pt x="2713229" y="952119"/>
                    </a:lnTo>
                    <a:lnTo>
                      <a:pt x="2776602" y="942975"/>
                    </a:lnTo>
                    <a:lnTo>
                      <a:pt x="2931542" y="917575"/>
                    </a:lnTo>
                    <a:lnTo>
                      <a:pt x="3048255" y="892556"/>
                    </a:lnTo>
                    <a:lnTo>
                      <a:pt x="3089783" y="882015"/>
                    </a:lnTo>
                    <a:lnTo>
                      <a:pt x="3213355" y="849502"/>
                    </a:lnTo>
                    <a:lnTo>
                      <a:pt x="3315590" y="816102"/>
                    </a:lnTo>
                    <a:lnTo>
                      <a:pt x="3436112" y="770763"/>
                    </a:lnTo>
                    <a:lnTo>
                      <a:pt x="3549143" y="720725"/>
                    </a:lnTo>
                    <a:lnTo>
                      <a:pt x="3436112" y="770763"/>
                    </a:lnTo>
                    <a:lnTo>
                      <a:pt x="3315590" y="816102"/>
                    </a:lnTo>
                    <a:lnTo>
                      <a:pt x="3213355" y="849502"/>
                    </a:lnTo>
                    <a:lnTo>
                      <a:pt x="3089783" y="882015"/>
                    </a:lnTo>
                    <a:lnTo>
                      <a:pt x="3048255" y="892556"/>
                    </a:lnTo>
                    <a:lnTo>
                      <a:pt x="2931542" y="917575"/>
                    </a:lnTo>
                    <a:lnTo>
                      <a:pt x="2776602" y="942975"/>
                    </a:lnTo>
                    <a:lnTo>
                      <a:pt x="2713229" y="952119"/>
                    </a:lnTo>
                    <a:lnTo>
                      <a:pt x="2564638" y="969771"/>
                    </a:lnTo>
                    <a:lnTo>
                      <a:pt x="2224533" y="998346"/>
                    </a:lnTo>
                    <a:lnTo>
                      <a:pt x="1892173" y="1007490"/>
                    </a:lnTo>
                    <a:lnTo>
                      <a:pt x="1570736" y="999744"/>
                    </a:lnTo>
                    <a:lnTo>
                      <a:pt x="1259586" y="972820"/>
                    </a:lnTo>
                    <a:lnTo>
                      <a:pt x="959612" y="927989"/>
                    </a:lnTo>
                    <a:lnTo>
                      <a:pt x="810768" y="896746"/>
                    </a:lnTo>
                    <a:lnTo>
                      <a:pt x="674752" y="864489"/>
                    </a:lnTo>
                    <a:lnTo>
                      <a:pt x="551180" y="827277"/>
                    </a:lnTo>
                    <a:lnTo>
                      <a:pt x="439802" y="787781"/>
                    </a:lnTo>
                    <a:lnTo>
                      <a:pt x="339598" y="743839"/>
                    </a:lnTo>
                    <a:lnTo>
                      <a:pt x="252223" y="697484"/>
                    </a:lnTo>
                    <a:lnTo>
                      <a:pt x="175896" y="646684"/>
                    </a:lnTo>
                    <a:lnTo>
                      <a:pt x="59055" y="535940"/>
                    </a:lnTo>
                    <a:lnTo>
                      <a:pt x="19686" y="476250"/>
                    </a:lnTo>
                    <a:lnTo>
                      <a:pt x="5842" y="414020"/>
                    </a:lnTo>
                    <a:lnTo>
                      <a:pt x="39498" y="355727"/>
                    </a:lnTo>
                    <a:lnTo>
                      <a:pt x="168784" y="248539"/>
                    </a:lnTo>
                    <a:close/>
                  </a:path>
                </a:pathLst>
              </a:custGeom>
              <a:solidFill>
                <a:srgbClr val="D3840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 8"/>
              <p:cNvSpPr/>
              <p:nvPr/>
            </p:nvSpPr>
            <p:spPr>
              <a:xfrm rot="17330056">
                <a:off x="5158648" y="4640842"/>
                <a:ext cx="3387727" cy="773178"/>
              </a:xfrm>
              <a:custGeom>
                <a:avLst/>
                <a:gdLst/>
                <a:ahLst/>
                <a:cxnLst/>
                <a:rect l="0" t="0" r="0" b="0"/>
                <a:pathLst>
                  <a:path w="3387727" h="773178">
                    <a:moveTo>
                      <a:pt x="81026" y="254636"/>
                    </a:moveTo>
                    <a:lnTo>
                      <a:pt x="249048" y="190754"/>
                    </a:lnTo>
                    <a:lnTo>
                      <a:pt x="382017" y="149098"/>
                    </a:lnTo>
                    <a:lnTo>
                      <a:pt x="569723" y="101600"/>
                    </a:lnTo>
                    <a:lnTo>
                      <a:pt x="871475" y="47879"/>
                    </a:lnTo>
                    <a:lnTo>
                      <a:pt x="1253744" y="10923"/>
                    </a:lnTo>
                    <a:lnTo>
                      <a:pt x="1607440" y="0"/>
                    </a:lnTo>
                    <a:lnTo>
                      <a:pt x="2038478" y="6604"/>
                    </a:lnTo>
                    <a:lnTo>
                      <a:pt x="2535555" y="59183"/>
                    </a:lnTo>
                    <a:lnTo>
                      <a:pt x="2916682" y="139066"/>
                    </a:lnTo>
                    <a:lnTo>
                      <a:pt x="3193669" y="221997"/>
                    </a:lnTo>
                    <a:lnTo>
                      <a:pt x="3330703" y="279528"/>
                    </a:lnTo>
                    <a:lnTo>
                      <a:pt x="3374644" y="318771"/>
                    </a:lnTo>
                    <a:lnTo>
                      <a:pt x="3387726" y="373127"/>
                    </a:lnTo>
                    <a:lnTo>
                      <a:pt x="3356738" y="423546"/>
                    </a:lnTo>
                    <a:lnTo>
                      <a:pt x="3243962" y="495809"/>
                    </a:lnTo>
                    <a:lnTo>
                      <a:pt x="3141218" y="541148"/>
                    </a:lnTo>
                    <a:lnTo>
                      <a:pt x="2990597" y="598933"/>
                    </a:lnTo>
                    <a:lnTo>
                      <a:pt x="2763393" y="666623"/>
                    </a:lnTo>
                    <a:lnTo>
                      <a:pt x="2521078" y="717678"/>
                    </a:lnTo>
                    <a:lnTo>
                      <a:pt x="2236978" y="754127"/>
                    </a:lnTo>
                    <a:lnTo>
                      <a:pt x="2033143" y="768223"/>
                    </a:lnTo>
                    <a:lnTo>
                      <a:pt x="1763015" y="773177"/>
                    </a:lnTo>
                    <a:lnTo>
                      <a:pt x="1354710" y="758953"/>
                    </a:lnTo>
                    <a:lnTo>
                      <a:pt x="982092" y="727584"/>
                    </a:lnTo>
                    <a:lnTo>
                      <a:pt x="661543" y="680340"/>
                    </a:lnTo>
                    <a:lnTo>
                      <a:pt x="390780" y="615823"/>
                    </a:lnTo>
                    <a:lnTo>
                      <a:pt x="139447" y="520066"/>
                    </a:lnTo>
                    <a:lnTo>
                      <a:pt x="30735" y="444247"/>
                    </a:lnTo>
                    <a:lnTo>
                      <a:pt x="0" y="356236"/>
                    </a:lnTo>
                    <a:lnTo>
                      <a:pt x="61468" y="269241"/>
                    </a:lnTo>
                    <a:close/>
                  </a:path>
                </a:pathLst>
              </a:custGeom>
              <a:solidFill>
                <a:srgbClr val="8D580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 rot="16920023">
                <a:off x="4035918" y="3200249"/>
                <a:ext cx="3231136" cy="3086227"/>
              </a:xfrm>
              <a:custGeom>
                <a:avLst/>
                <a:gdLst/>
                <a:ahLst/>
                <a:cxnLst/>
                <a:rect l="0" t="0" r="0" b="0"/>
                <a:pathLst>
                  <a:path w="3231136" h="3086227">
                    <a:moveTo>
                      <a:pt x="0" y="2783078"/>
                    </a:moveTo>
                    <a:lnTo>
                      <a:pt x="11050" y="2673857"/>
                    </a:lnTo>
                    <a:lnTo>
                      <a:pt x="115444" y="2064512"/>
                    </a:lnTo>
                    <a:lnTo>
                      <a:pt x="177800" y="1786128"/>
                    </a:lnTo>
                    <a:lnTo>
                      <a:pt x="276988" y="1442973"/>
                    </a:lnTo>
                    <a:lnTo>
                      <a:pt x="428244" y="1058672"/>
                    </a:lnTo>
                    <a:lnTo>
                      <a:pt x="609093" y="723010"/>
                    </a:lnTo>
                    <a:lnTo>
                      <a:pt x="819786" y="436626"/>
                    </a:lnTo>
                    <a:lnTo>
                      <a:pt x="1046226" y="220345"/>
                    </a:lnTo>
                    <a:lnTo>
                      <a:pt x="1259840" y="90042"/>
                    </a:lnTo>
                    <a:lnTo>
                      <a:pt x="1430656" y="26670"/>
                    </a:lnTo>
                    <a:lnTo>
                      <a:pt x="1603122" y="0"/>
                    </a:lnTo>
                    <a:lnTo>
                      <a:pt x="1774190" y="8381"/>
                    </a:lnTo>
                    <a:lnTo>
                      <a:pt x="1945640" y="53975"/>
                    </a:lnTo>
                    <a:lnTo>
                      <a:pt x="2116456" y="135128"/>
                    </a:lnTo>
                    <a:lnTo>
                      <a:pt x="2332736" y="289178"/>
                    </a:lnTo>
                    <a:lnTo>
                      <a:pt x="2587625" y="584707"/>
                    </a:lnTo>
                    <a:lnTo>
                      <a:pt x="2780538" y="890016"/>
                    </a:lnTo>
                    <a:lnTo>
                      <a:pt x="2955036" y="1272920"/>
                    </a:lnTo>
                    <a:lnTo>
                      <a:pt x="3076195" y="1655825"/>
                    </a:lnTo>
                    <a:lnTo>
                      <a:pt x="3183510" y="2223007"/>
                    </a:lnTo>
                    <a:lnTo>
                      <a:pt x="3214879" y="2531363"/>
                    </a:lnTo>
                    <a:lnTo>
                      <a:pt x="3231135" y="2856103"/>
                    </a:lnTo>
                    <a:lnTo>
                      <a:pt x="3225800" y="2977768"/>
                    </a:lnTo>
                    <a:lnTo>
                      <a:pt x="3112644" y="3049778"/>
                    </a:lnTo>
                    <a:lnTo>
                      <a:pt x="3030983" y="3086226"/>
                    </a:lnTo>
                    <a:lnTo>
                      <a:pt x="3019172" y="2896869"/>
                    </a:lnTo>
                    <a:lnTo>
                      <a:pt x="3006090" y="2715260"/>
                    </a:lnTo>
                    <a:lnTo>
                      <a:pt x="2970276" y="2370581"/>
                    </a:lnTo>
                    <a:lnTo>
                      <a:pt x="2923668" y="2051557"/>
                    </a:lnTo>
                    <a:lnTo>
                      <a:pt x="2885568" y="1852675"/>
                    </a:lnTo>
                    <a:lnTo>
                      <a:pt x="2820797" y="1576069"/>
                    </a:lnTo>
                    <a:lnTo>
                      <a:pt x="2771140" y="1406016"/>
                    </a:lnTo>
                    <a:lnTo>
                      <a:pt x="2685415" y="1170685"/>
                    </a:lnTo>
                    <a:lnTo>
                      <a:pt x="2589911" y="962406"/>
                    </a:lnTo>
                    <a:lnTo>
                      <a:pt x="2445132" y="723010"/>
                    </a:lnTo>
                    <a:lnTo>
                      <a:pt x="2280032" y="530351"/>
                    </a:lnTo>
                    <a:lnTo>
                      <a:pt x="2191005" y="450850"/>
                    </a:lnTo>
                    <a:lnTo>
                      <a:pt x="2036446" y="336676"/>
                    </a:lnTo>
                    <a:lnTo>
                      <a:pt x="1923035" y="272161"/>
                    </a:lnTo>
                    <a:lnTo>
                      <a:pt x="1775587" y="214756"/>
                    </a:lnTo>
                    <a:lnTo>
                      <a:pt x="1633094" y="190500"/>
                    </a:lnTo>
                    <a:lnTo>
                      <a:pt x="1493012" y="199136"/>
                    </a:lnTo>
                    <a:lnTo>
                      <a:pt x="1357758" y="241045"/>
                    </a:lnTo>
                    <a:lnTo>
                      <a:pt x="1226439" y="316229"/>
                    </a:lnTo>
                    <a:lnTo>
                      <a:pt x="1098550" y="423290"/>
                    </a:lnTo>
                    <a:lnTo>
                      <a:pt x="1001269" y="529081"/>
                    </a:lnTo>
                    <a:lnTo>
                      <a:pt x="906526" y="655954"/>
                    </a:lnTo>
                    <a:lnTo>
                      <a:pt x="815087" y="804672"/>
                    </a:lnTo>
                    <a:lnTo>
                      <a:pt x="726949" y="972057"/>
                    </a:lnTo>
                    <a:lnTo>
                      <a:pt x="643637" y="1160525"/>
                    </a:lnTo>
                    <a:lnTo>
                      <a:pt x="563245" y="1368679"/>
                    </a:lnTo>
                    <a:lnTo>
                      <a:pt x="486664" y="1597787"/>
                    </a:lnTo>
                    <a:lnTo>
                      <a:pt x="413386" y="1845817"/>
                    </a:lnTo>
                    <a:lnTo>
                      <a:pt x="344170" y="2114550"/>
                    </a:lnTo>
                    <a:lnTo>
                      <a:pt x="278512" y="2403220"/>
                    </a:lnTo>
                    <a:lnTo>
                      <a:pt x="217932" y="2712847"/>
                    </a:lnTo>
                    <a:close/>
                  </a:path>
                </a:pathLst>
              </a:custGeom>
              <a:solidFill>
                <a:srgbClr val="BE7701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Freeform 11"/>
              <p:cNvSpPr/>
              <p:nvPr/>
            </p:nvSpPr>
            <p:spPr>
              <a:xfrm rot="16883459">
                <a:off x="7537667" y="6409397"/>
                <a:ext cx="542291" cy="128271"/>
              </a:xfrm>
              <a:custGeom>
                <a:avLst/>
                <a:gdLst/>
                <a:ahLst/>
                <a:cxnLst/>
                <a:rect l="0" t="0" r="0" b="0"/>
                <a:pathLst>
                  <a:path w="542291" h="128271">
                    <a:moveTo>
                      <a:pt x="0" y="0"/>
                    </a:moveTo>
                    <a:lnTo>
                      <a:pt x="67309" y="26670"/>
                    </a:lnTo>
                    <a:lnTo>
                      <a:pt x="205740" y="72390"/>
                    </a:lnTo>
                    <a:lnTo>
                      <a:pt x="407670" y="114300"/>
                    </a:lnTo>
                    <a:lnTo>
                      <a:pt x="542290" y="128270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 18"/>
              <p:cNvSpPr/>
              <p:nvPr/>
            </p:nvSpPr>
            <p:spPr>
              <a:xfrm rot="16570115">
                <a:off x="8187341" y="4589708"/>
                <a:ext cx="621031" cy="20321"/>
              </a:xfrm>
              <a:custGeom>
                <a:avLst/>
                <a:gdLst/>
                <a:ahLst/>
                <a:cxnLst/>
                <a:rect l="0" t="0" r="0" b="0"/>
                <a:pathLst>
                  <a:path w="621031" h="20321">
                    <a:moveTo>
                      <a:pt x="0" y="0"/>
                    </a:moveTo>
                    <a:lnTo>
                      <a:pt x="154940" y="12700"/>
                    </a:lnTo>
                    <a:lnTo>
                      <a:pt x="311150" y="20320"/>
                    </a:lnTo>
                    <a:lnTo>
                      <a:pt x="384809" y="16509"/>
                    </a:lnTo>
                    <a:lnTo>
                      <a:pt x="621030" y="0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 rot="16706375">
                <a:off x="7899538" y="4437306"/>
                <a:ext cx="621031" cy="15242"/>
              </a:xfrm>
              <a:custGeom>
                <a:avLst/>
                <a:gdLst/>
                <a:ahLst/>
                <a:cxnLst/>
                <a:rect l="0" t="0" r="0" b="0"/>
                <a:pathLst>
                  <a:path w="621031" h="15242">
                    <a:moveTo>
                      <a:pt x="0" y="0"/>
                    </a:moveTo>
                    <a:lnTo>
                      <a:pt x="233680" y="15241"/>
                    </a:lnTo>
                    <a:lnTo>
                      <a:pt x="384809" y="15241"/>
                    </a:lnTo>
                    <a:lnTo>
                      <a:pt x="621030" y="0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 rot="16611426">
                <a:off x="8038635" y="4513207"/>
                <a:ext cx="621031" cy="20322"/>
              </a:xfrm>
              <a:custGeom>
                <a:avLst/>
                <a:gdLst/>
                <a:ahLst/>
                <a:cxnLst/>
                <a:rect l="0" t="0" r="0" b="0"/>
                <a:pathLst>
                  <a:path w="621031" h="20322">
                    <a:moveTo>
                      <a:pt x="0" y="0"/>
                    </a:moveTo>
                    <a:lnTo>
                      <a:pt x="233680" y="20321"/>
                    </a:lnTo>
                    <a:lnTo>
                      <a:pt x="384809" y="20321"/>
                    </a:lnTo>
                    <a:lnTo>
                      <a:pt x="621030" y="0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 21"/>
              <p:cNvSpPr/>
              <p:nvPr/>
            </p:nvSpPr>
            <p:spPr>
              <a:xfrm rot="16568098">
                <a:off x="8297864" y="4661328"/>
                <a:ext cx="621031" cy="20321"/>
              </a:xfrm>
              <a:custGeom>
                <a:avLst/>
                <a:gdLst/>
                <a:ahLst/>
                <a:cxnLst/>
                <a:rect l="0" t="0" r="0" b="0"/>
                <a:pathLst>
                  <a:path w="621031" h="20321">
                    <a:moveTo>
                      <a:pt x="0" y="0"/>
                    </a:moveTo>
                    <a:lnTo>
                      <a:pt x="154940" y="13970"/>
                    </a:lnTo>
                    <a:lnTo>
                      <a:pt x="311150" y="20320"/>
                    </a:lnTo>
                    <a:lnTo>
                      <a:pt x="384809" y="20320"/>
                    </a:lnTo>
                    <a:lnTo>
                      <a:pt x="621030" y="0"/>
                    </a:lnTo>
                  </a:path>
                </a:pathLst>
              </a:custGeom>
              <a:ln w="3276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Oval 23"/>
            <p:cNvSpPr/>
            <p:nvPr/>
          </p:nvSpPr>
          <p:spPr>
            <a:xfrm>
              <a:off x="4568189" y="6195060"/>
              <a:ext cx="1320800" cy="787400"/>
            </a:xfrm>
            <a:prstGeom prst="ellipse">
              <a:avLst/>
            </a:prstGeom>
            <a:solidFill>
              <a:srgbClr val="FFFF00"/>
            </a:solidFill>
            <a:ln w="381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473189" y="6195060"/>
              <a:ext cx="1320800" cy="787400"/>
            </a:xfrm>
            <a:prstGeom prst="ellipse">
              <a:avLst/>
            </a:prstGeom>
            <a:solidFill>
              <a:srgbClr val="7D9EC0"/>
            </a:solidFill>
            <a:ln w="38100" cap="flat" cmpd="sng" algn="ctr">
              <a:solidFill>
                <a:srgbClr val="7D9EC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5482589" y="6195060"/>
              <a:ext cx="1320800" cy="787400"/>
            </a:xfrm>
            <a:prstGeom prst="ellipse">
              <a:avLst/>
            </a:prstGeom>
            <a:solidFill>
              <a:srgbClr val="FFAD5B"/>
            </a:solidFill>
            <a:ln w="38100" cap="flat" cmpd="sng" algn="ctr">
              <a:solidFill>
                <a:srgbClr val="FFAD5B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 rot="2689800">
              <a:off x="2824907" y="5860358"/>
              <a:ext cx="1320800" cy="787400"/>
            </a:xfrm>
            <a:prstGeom prst="ellipse">
              <a:avLst/>
            </a:prstGeom>
            <a:solidFill>
              <a:srgbClr val="FFC0CB"/>
            </a:solidFill>
            <a:ln w="38100" cap="flat" cmpd="sng" algn="ctr">
              <a:solidFill>
                <a:srgbClr val="FFC0CB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7463789" y="6195060"/>
              <a:ext cx="1320800" cy="787400"/>
            </a:xfrm>
            <a:prstGeom prst="ellipse">
              <a:avLst/>
            </a:prstGeom>
            <a:solidFill>
              <a:srgbClr val="C0FFFF"/>
            </a:solidFill>
            <a:ln w="38100" cap="flat" cmpd="sng" algn="ctr">
              <a:solidFill>
                <a:srgbClr val="C0FF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 rot="194400">
              <a:off x="3522583" y="6155599"/>
              <a:ext cx="1322324" cy="787400"/>
            </a:xfrm>
            <a:prstGeom prst="ellipse">
              <a:avLst/>
            </a:prstGeom>
            <a:solidFill>
              <a:srgbClr val="388E8E"/>
            </a:solidFill>
            <a:ln w="38100" cap="flat" cmpd="sng" algn="ctr">
              <a:solidFill>
                <a:srgbClr val="388E8E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4644389" y="5814060"/>
              <a:ext cx="1320800" cy="787400"/>
            </a:xfrm>
            <a:prstGeom prst="ellipse">
              <a:avLst/>
            </a:prstGeom>
            <a:solidFill>
              <a:srgbClr val="009300"/>
            </a:solidFill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 rot="12873000">
              <a:off x="2084193" y="5966753"/>
              <a:ext cx="1320800" cy="787400"/>
            </a:xfrm>
            <a:prstGeom prst="ellipse">
              <a:avLst/>
            </a:prstGeom>
            <a:solidFill>
              <a:srgbClr val="FF6820"/>
            </a:solidFill>
            <a:ln w="38100" cap="flat" cmpd="sng" algn="ctr">
              <a:solidFill>
                <a:srgbClr val="FF682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291589" y="6042660"/>
              <a:ext cx="1320801" cy="787400"/>
            </a:xfrm>
            <a:prstGeom prst="ellipse">
              <a:avLst/>
            </a:prstGeom>
            <a:solidFill>
              <a:srgbClr val="FF0080"/>
            </a:solidFill>
            <a:ln w="38100" cap="flat" cmpd="sng" algn="ctr">
              <a:solidFill>
                <a:srgbClr val="FF008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 rot="5400000">
              <a:off x="3082289" y="6385560"/>
              <a:ext cx="228600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0800000" flipV="1">
              <a:off x="2891789" y="6499860"/>
              <a:ext cx="304800" cy="889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2815589" y="6576060"/>
              <a:ext cx="50800" cy="2540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577589" y="6499860"/>
              <a:ext cx="190500" cy="1905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3729989" y="6499860"/>
              <a:ext cx="152400" cy="508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4644389" y="6195060"/>
              <a:ext cx="279400" cy="889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4872989" y="6042660"/>
              <a:ext cx="228600" cy="1524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101589" y="6042660"/>
              <a:ext cx="101600" cy="381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1291589" y="6423660"/>
              <a:ext cx="241300" cy="381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 flipV="1">
              <a:off x="1501139" y="6214110"/>
              <a:ext cx="228600" cy="1905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672589" y="6195060"/>
              <a:ext cx="254000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6206489" y="6233160"/>
              <a:ext cx="152400" cy="762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6244589" y="6347460"/>
              <a:ext cx="76200" cy="1651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6015989" y="6499860"/>
              <a:ext cx="317500" cy="2413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015989" y="6728460"/>
              <a:ext cx="266700" cy="2159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6854189" y="6804660"/>
              <a:ext cx="228600" cy="1651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6892289" y="6614160"/>
              <a:ext cx="381000" cy="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7082789" y="6271260"/>
              <a:ext cx="215900" cy="1651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7748904" y="6595746"/>
              <a:ext cx="403860" cy="59689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7844789" y="6804660"/>
              <a:ext cx="139700" cy="1143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7920989" y="6423660"/>
              <a:ext cx="127000" cy="12700"/>
            </a:xfrm>
            <a:prstGeom prst="line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sm"/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TextBox 75"/>
          <p:cNvSpPr txBox="1"/>
          <p:nvPr/>
        </p:nvSpPr>
        <p:spPr>
          <a:xfrm>
            <a:off x="279400" y="1778000"/>
            <a:ext cx="3886200" cy="255454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Arial - 22"/>
              </a:rPr>
              <a:t>If you place all of your savings in a single savings or investment instrument, such as a single company's stocks or  bonds, and that company fails, you could lose everything, much like dropping the basket that holds all of your eggs. </a:t>
            </a:r>
            <a:endParaRPr lang="en-US" sz="2000" dirty="0">
              <a:solidFill>
                <a:srgbClr val="000000"/>
              </a:solidFill>
              <a:latin typeface="Arial - 22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727200" y="1054100"/>
            <a:ext cx="6477000" cy="8463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00"/>
                </a:solidFill>
                <a:latin typeface="Arial - 28"/>
              </a:rPr>
              <a:t>Don't Put all your Eggs in One Basket</a:t>
            </a:r>
          </a:p>
          <a:p>
            <a:endParaRPr lang="en-US" sz="2100" dirty="0">
              <a:solidFill>
                <a:srgbClr val="000000"/>
              </a:solidFill>
              <a:latin typeface="Arial - 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47900" y="1562100"/>
            <a:ext cx="53340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real estate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vs.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gold and silver</a:t>
            </a:r>
            <a:endParaRPr lang="en-US" sz="3600">
              <a:solidFill>
                <a:srgbClr val="000000"/>
              </a:solidFill>
              <a:latin typeface="Arial - 4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089400" y="3956050"/>
            <a:ext cx="1651000" cy="1536700"/>
            <a:chOff x="4089400" y="3956050"/>
            <a:chExt cx="1651000" cy="1536700"/>
          </a:xfrm>
        </p:grpSpPr>
        <p:sp>
          <p:nvSpPr>
            <p:cNvPr id="3" name="Oval 2">
              <a:hlinkClick r:id="rId2" action="ppaction://hlinksldjump"/>
            </p:cNvPr>
            <p:cNvSpPr/>
            <p:nvPr/>
          </p:nvSpPr>
          <p:spPr>
            <a:xfrm>
              <a:off x="4127500" y="3956050"/>
              <a:ext cx="1574800" cy="1536700"/>
            </a:xfrm>
            <a:prstGeom prst="ellipse">
              <a:avLst/>
            </a:prstGeom>
            <a:solidFill>
              <a:srgbClr val="0000FF"/>
            </a:solidFill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089400" y="4584700"/>
              <a:ext cx="16510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FFFFFF"/>
                  </a:solidFill>
                  <a:latin typeface="Arial - 16"/>
                </a:rPr>
                <a:t>Back</a:t>
              </a:r>
              <a:endParaRPr lang="en-US" sz="1200">
                <a:solidFill>
                  <a:srgbClr val="FFFFFF"/>
                </a:solidFill>
                <a:latin typeface="Arial - 16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6900" y="1587500"/>
            <a:ext cx="60706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art collection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vs.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income mutual fund</a:t>
            </a:r>
            <a:endParaRPr lang="en-US" sz="3600">
              <a:solidFill>
                <a:srgbClr val="000000"/>
              </a:solidFill>
              <a:latin typeface="Arial - 4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02100" y="3968750"/>
            <a:ext cx="1651000" cy="1536700"/>
            <a:chOff x="4102100" y="3968750"/>
            <a:chExt cx="1651000" cy="1536700"/>
          </a:xfrm>
        </p:grpSpPr>
        <p:sp>
          <p:nvSpPr>
            <p:cNvPr id="3" name="Oval 2">
              <a:hlinkClick r:id="rId2" action="ppaction://hlinksldjump"/>
            </p:cNvPr>
            <p:cNvSpPr/>
            <p:nvPr/>
          </p:nvSpPr>
          <p:spPr>
            <a:xfrm>
              <a:off x="4127500" y="3968750"/>
              <a:ext cx="1574800" cy="1536700"/>
            </a:xfrm>
            <a:prstGeom prst="ellipse">
              <a:avLst/>
            </a:prstGeom>
            <a:solidFill>
              <a:srgbClr val="FFD700"/>
            </a:solidFill>
            <a:ln w="38100" cap="flat" cmpd="sng" algn="ctr">
              <a:solidFill>
                <a:srgbClr val="FFD7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102100" y="4597400"/>
              <a:ext cx="16510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Back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625600"/>
            <a:ext cx="75692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stuffed animal collection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vs.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gold and silver</a:t>
            </a:r>
            <a:endParaRPr lang="en-US" sz="3600">
              <a:solidFill>
                <a:srgbClr val="000000"/>
              </a:solidFill>
              <a:latin typeface="Arial - 4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076700" y="4009516"/>
            <a:ext cx="1676400" cy="1536700"/>
            <a:chOff x="4076700" y="4009516"/>
            <a:chExt cx="1676400" cy="1536700"/>
          </a:xfrm>
        </p:grpSpPr>
        <p:sp>
          <p:nvSpPr>
            <p:cNvPr id="3" name="Oval 2">
              <a:hlinkClick r:id="rId2" action="ppaction://hlinksldjump"/>
            </p:cNvPr>
            <p:cNvSpPr/>
            <p:nvPr/>
          </p:nvSpPr>
          <p:spPr>
            <a:xfrm>
              <a:off x="4114800" y="4009516"/>
              <a:ext cx="1574800" cy="1536700"/>
            </a:xfrm>
            <a:prstGeom prst="ellipse">
              <a:avLst/>
            </a:prstGeom>
            <a:solidFill>
              <a:srgbClr val="00FF00"/>
            </a:solidFill>
            <a:ln w="38100" cap="flat" cmpd="sng" algn="ctr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076700" y="4635500"/>
              <a:ext cx="16764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Back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8100" y="1562100"/>
            <a:ext cx="71882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gold and silver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vs.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savings account</a:t>
            </a:r>
            <a:endParaRPr lang="en-US" sz="3600">
              <a:solidFill>
                <a:srgbClr val="000000"/>
              </a:solidFill>
              <a:latin typeface="Arial - 4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02100" y="3956050"/>
            <a:ext cx="1600200" cy="1536700"/>
            <a:chOff x="4102100" y="3956050"/>
            <a:chExt cx="1600200" cy="1536700"/>
          </a:xfrm>
        </p:grpSpPr>
        <p:sp>
          <p:nvSpPr>
            <p:cNvPr id="3" name="Oval 2">
              <a:hlinkClick r:id="rId2" action="ppaction://hlinksldjump"/>
            </p:cNvPr>
            <p:cNvSpPr/>
            <p:nvPr/>
          </p:nvSpPr>
          <p:spPr>
            <a:xfrm>
              <a:off x="4114800" y="3956050"/>
              <a:ext cx="1574800" cy="1536700"/>
            </a:xfrm>
            <a:prstGeom prst="ellipse">
              <a:avLst/>
            </a:prstGeom>
            <a:solidFill>
              <a:srgbClr val="05A0FE"/>
            </a:solidFill>
            <a:ln w="38100" cap="flat" cmpd="sng" algn="ctr">
              <a:solidFill>
                <a:srgbClr val="05A0FE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102100" y="4584700"/>
              <a:ext cx="1600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Back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" y="1612900"/>
            <a:ext cx="91186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income mutual fund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vs.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growth mutual fund</a:t>
            </a:r>
            <a:endParaRPr lang="en-US" sz="3600">
              <a:solidFill>
                <a:srgbClr val="000000"/>
              </a:solidFill>
              <a:latin typeface="Arial - 4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089400" y="3968750"/>
            <a:ext cx="1600200" cy="1524000"/>
            <a:chOff x="4089400" y="3968750"/>
            <a:chExt cx="1600200" cy="1524000"/>
          </a:xfrm>
        </p:grpSpPr>
        <p:sp>
          <p:nvSpPr>
            <p:cNvPr id="3" name="Oval 2">
              <a:hlinkClick r:id="rId2" action="ppaction://hlinksldjump"/>
            </p:cNvPr>
            <p:cNvSpPr/>
            <p:nvPr/>
          </p:nvSpPr>
          <p:spPr>
            <a:xfrm>
              <a:off x="4106417" y="3968750"/>
              <a:ext cx="1547622" cy="1524000"/>
            </a:xfrm>
            <a:prstGeom prst="ellipse">
              <a:avLst/>
            </a:prstGeom>
            <a:solidFill>
              <a:srgbClr val="FF0000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089400" y="4597400"/>
              <a:ext cx="1600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Back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4200" y="1549400"/>
            <a:ext cx="5969000" cy="175432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penny stock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vs.</a:t>
            </a:r>
          </a:p>
          <a:p>
            <a:pPr algn="ctr"/>
            <a:r>
              <a:rPr lang="en-US" sz="3600" smtClean="0">
                <a:solidFill>
                  <a:srgbClr val="000000"/>
                </a:solidFill>
                <a:latin typeface="Arial - 48"/>
              </a:rPr>
              <a:t>blue chip stock</a:t>
            </a:r>
            <a:endParaRPr lang="en-US" sz="3600">
              <a:solidFill>
                <a:srgbClr val="000000"/>
              </a:solidFill>
              <a:latin typeface="Arial - 4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02100" y="3949700"/>
            <a:ext cx="1600200" cy="1536700"/>
            <a:chOff x="4102100" y="3949700"/>
            <a:chExt cx="1600200" cy="1536700"/>
          </a:xfrm>
        </p:grpSpPr>
        <p:sp>
          <p:nvSpPr>
            <p:cNvPr id="3" name="Oval 2">
              <a:hlinkClick r:id="rId2" action="ppaction://hlinksldjump"/>
            </p:cNvPr>
            <p:cNvSpPr/>
            <p:nvPr/>
          </p:nvSpPr>
          <p:spPr>
            <a:xfrm>
              <a:off x="4114800" y="3949700"/>
              <a:ext cx="1577847" cy="1536700"/>
            </a:xfrm>
            <a:prstGeom prst="ellipse">
              <a:avLst/>
            </a:prstGeom>
            <a:solidFill>
              <a:srgbClr val="800040"/>
            </a:solidFill>
            <a:ln w="38100" cap="flat" cmpd="sng" algn="ctr">
              <a:solidFill>
                <a:srgbClr val="80004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hlinkClick r:id="rId2" action="ppaction://hlinksldjump"/>
            </p:cNvPr>
            <p:cNvSpPr txBox="1"/>
            <p:nvPr/>
          </p:nvSpPr>
          <p:spPr>
            <a:xfrm>
              <a:off x="4102100" y="4584700"/>
              <a:ext cx="1600200" cy="276999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200" smtClean="0">
                  <a:solidFill>
                    <a:srgbClr val="000000"/>
                  </a:solidFill>
                  <a:latin typeface="Arial - 16"/>
                </a:rPr>
                <a:t>Back</a:t>
              </a:r>
              <a:endParaRPr lang="en-US" sz="1200">
                <a:solidFill>
                  <a:srgbClr val="000000"/>
                </a:solidFill>
                <a:latin typeface="Arial - 16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2700" y="12700"/>
            <a:ext cx="10147301" cy="622301"/>
            <a:chOff x="12700" y="12700"/>
            <a:chExt cx="10147301" cy="622301"/>
          </a:xfrm>
        </p:grpSpPr>
        <p:sp>
          <p:nvSpPr>
            <p:cNvPr id="2" name="Freeform 1"/>
            <p:cNvSpPr/>
            <p:nvPr/>
          </p:nvSpPr>
          <p:spPr>
            <a:xfrm>
              <a:off x="12700" y="12700"/>
              <a:ext cx="10147301" cy="622301"/>
            </a:xfrm>
            <a:custGeom>
              <a:avLst/>
              <a:gdLst/>
              <a:ahLst/>
              <a:cxnLst/>
              <a:rect l="0" t="0" r="0" b="0"/>
              <a:pathLst>
                <a:path w="10147301" h="622301">
                  <a:moveTo>
                    <a:pt x="0" y="0"/>
                  </a:moveTo>
                  <a:lnTo>
                    <a:pt x="10147300" y="0"/>
                  </a:lnTo>
                  <a:lnTo>
                    <a:pt x="101473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AD5B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reeform 2"/>
            <p:cNvSpPr/>
            <p:nvPr/>
          </p:nvSpPr>
          <p:spPr>
            <a:xfrm>
              <a:off x="9588500" y="12700"/>
              <a:ext cx="558801" cy="279401"/>
            </a:xfrm>
            <a:custGeom>
              <a:avLst/>
              <a:gdLst/>
              <a:ahLst/>
              <a:cxnLst/>
              <a:rect l="0" t="0" r="0" b="0"/>
              <a:pathLst>
                <a:path w="558801" h="279401">
                  <a:moveTo>
                    <a:pt x="0" y="0"/>
                  </a:moveTo>
                  <a:lnTo>
                    <a:pt x="558800" y="0"/>
                  </a:lnTo>
                  <a:lnTo>
                    <a:pt x="558800" y="279400"/>
                  </a:lnTo>
                  <a:lnTo>
                    <a:pt x="0" y="279400"/>
                  </a:lnTo>
                  <a:close/>
                </a:path>
              </a:pathLst>
            </a:custGeom>
            <a:solidFill>
              <a:srgbClr val="A52A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>
              <a:off x="9182100" y="12700"/>
              <a:ext cx="393701" cy="622301"/>
            </a:xfrm>
            <a:custGeom>
              <a:avLst/>
              <a:gdLst/>
              <a:ahLst/>
              <a:cxnLst/>
              <a:rect l="0" t="0" r="0" b="0"/>
              <a:pathLst>
                <a:path w="393701" h="622301">
                  <a:moveTo>
                    <a:pt x="0" y="0"/>
                  </a:moveTo>
                  <a:lnTo>
                    <a:pt x="393700" y="0"/>
                  </a:lnTo>
                  <a:lnTo>
                    <a:pt x="3937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D7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92100" y="38100"/>
              <a:ext cx="5308600" cy="50783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2700" smtClean="0">
                  <a:solidFill>
                    <a:srgbClr val="000000"/>
                  </a:solidFill>
                  <a:latin typeface="Arial - 36"/>
                </a:rPr>
                <a:t>Diversification and Risk</a:t>
              </a:r>
              <a:endParaRPr lang="en-US" sz="2700">
                <a:solidFill>
                  <a:srgbClr val="000000"/>
                </a:solidFill>
                <a:latin typeface="Arial - 36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49300" y="1041400"/>
            <a:ext cx="8305800" cy="378565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Arial - 28"/>
              </a:rPr>
              <a:t>Portfolio</a:t>
            </a:r>
          </a:p>
          <a:p>
            <a:endParaRPr lang="en-US" sz="2400" dirty="0" smtClean="0">
              <a:solidFill>
                <a:srgbClr val="000000"/>
              </a:solidFill>
              <a:latin typeface="Arial - 28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 - 28"/>
              </a:rPr>
              <a:t>a collection of financial investments held by an individual or financial organization</a:t>
            </a:r>
          </a:p>
          <a:p>
            <a:endParaRPr lang="en-US" sz="2400" dirty="0" smtClean="0">
              <a:solidFill>
                <a:srgbClr val="000000"/>
              </a:solidFill>
              <a:latin typeface="Arial - 28"/>
            </a:endParaRPr>
          </a:p>
          <a:p>
            <a:endParaRPr lang="en-US" sz="2400" dirty="0" smtClean="0">
              <a:solidFill>
                <a:srgbClr val="000000"/>
              </a:solidFill>
              <a:latin typeface="Arial - 28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 - 28"/>
              </a:rPr>
              <a:t>Diversification</a:t>
            </a:r>
          </a:p>
          <a:p>
            <a:endParaRPr lang="en-US" sz="2400" dirty="0" smtClean="0">
              <a:solidFill>
                <a:srgbClr val="000000"/>
              </a:solidFill>
              <a:latin typeface="Arial - 28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 - 28"/>
              </a:rPr>
              <a:t>investing in various financial instruments in order to reduce risk</a:t>
            </a:r>
            <a:endParaRPr lang="en-US" sz="2400" dirty="0">
              <a:solidFill>
                <a:srgbClr val="000000"/>
              </a:solidFill>
              <a:latin typeface="Arial - 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2700" y="12700"/>
            <a:ext cx="10147301" cy="622301"/>
            <a:chOff x="12700" y="12700"/>
            <a:chExt cx="10147301" cy="622301"/>
          </a:xfrm>
        </p:grpSpPr>
        <p:sp>
          <p:nvSpPr>
            <p:cNvPr id="2" name="Freeform 1"/>
            <p:cNvSpPr/>
            <p:nvPr/>
          </p:nvSpPr>
          <p:spPr>
            <a:xfrm>
              <a:off x="12700" y="12700"/>
              <a:ext cx="10147301" cy="622301"/>
            </a:xfrm>
            <a:custGeom>
              <a:avLst/>
              <a:gdLst/>
              <a:ahLst/>
              <a:cxnLst/>
              <a:rect l="0" t="0" r="0" b="0"/>
              <a:pathLst>
                <a:path w="10147301" h="622301">
                  <a:moveTo>
                    <a:pt x="0" y="0"/>
                  </a:moveTo>
                  <a:lnTo>
                    <a:pt x="10147300" y="0"/>
                  </a:lnTo>
                  <a:lnTo>
                    <a:pt x="101473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AD5B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reeform 2"/>
            <p:cNvSpPr/>
            <p:nvPr/>
          </p:nvSpPr>
          <p:spPr>
            <a:xfrm>
              <a:off x="9588500" y="12700"/>
              <a:ext cx="558801" cy="279401"/>
            </a:xfrm>
            <a:custGeom>
              <a:avLst/>
              <a:gdLst/>
              <a:ahLst/>
              <a:cxnLst/>
              <a:rect l="0" t="0" r="0" b="0"/>
              <a:pathLst>
                <a:path w="558801" h="279401">
                  <a:moveTo>
                    <a:pt x="0" y="0"/>
                  </a:moveTo>
                  <a:lnTo>
                    <a:pt x="558800" y="0"/>
                  </a:lnTo>
                  <a:lnTo>
                    <a:pt x="558800" y="279400"/>
                  </a:lnTo>
                  <a:lnTo>
                    <a:pt x="0" y="279400"/>
                  </a:lnTo>
                  <a:close/>
                </a:path>
              </a:pathLst>
            </a:custGeom>
            <a:solidFill>
              <a:srgbClr val="A52A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>
              <a:off x="9182100" y="12700"/>
              <a:ext cx="393701" cy="622301"/>
            </a:xfrm>
            <a:custGeom>
              <a:avLst/>
              <a:gdLst/>
              <a:ahLst/>
              <a:cxnLst/>
              <a:rect l="0" t="0" r="0" b="0"/>
              <a:pathLst>
                <a:path w="393701" h="622301">
                  <a:moveTo>
                    <a:pt x="0" y="0"/>
                  </a:moveTo>
                  <a:lnTo>
                    <a:pt x="393700" y="0"/>
                  </a:lnTo>
                  <a:lnTo>
                    <a:pt x="3937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D7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92100" y="38100"/>
              <a:ext cx="5308600" cy="50783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2700" smtClean="0">
                  <a:solidFill>
                    <a:srgbClr val="000000"/>
                  </a:solidFill>
                  <a:latin typeface="Arial - 36"/>
                </a:rPr>
                <a:t>Diversification and Risk</a:t>
              </a:r>
              <a:endParaRPr lang="en-US" sz="2700">
                <a:solidFill>
                  <a:srgbClr val="000000"/>
                </a:solidFill>
                <a:latin typeface="Arial - 36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84200" y="850900"/>
            <a:ext cx="9067800" cy="444737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Arial - 26"/>
              </a:rPr>
              <a:t>Would you bet $100 on a coin flip if the deal were that you keep your $100 and receive an additional $5.00 for </a:t>
            </a:r>
            <a:r>
              <a:rPr lang="en-US" sz="2400" dirty="0" smtClean="0">
                <a:solidFill>
                  <a:srgbClr val="000000"/>
                </a:solidFill>
                <a:latin typeface="Arial - 26"/>
              </a:rPr>
              <a:t>heads, but lose $100 for tails?</a:t>
            </a:r>
            <a:endParaRPr lang="en-US" sz="2400" dirty="0" smtClean="0">
              <a:solidFill>
                <a:srgbClr val="000000"/>
              </a:solidFill>
              <a:latin typeface="Arial - 26"/>
            </a:endParaRPr>
          </a:p>
          <a:p>
            <a:endParaRPr lang="en-US" sz="2400" dirty="0" smtClean="0">
              <a:solidFill>
                <a:srgbClr val="000000"/>
              </a:solidFill>
              <a:latin typeface="Arial - 26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 - 26"/>
              </a:rPr>
              <a:t>Would you bet $100 on a coin flip if the deal were that you keep your $100 and receive an additional $100 for </a:t>
            </a:r>
            <a:r>
              <a:rPr lang="en-US" sz="2400" dirty="0" smtClean="0">
                <a:solidFill>
                  <a:srgbClr val="000000"/>
                </a:solidFill>
                <a:latin typeface="Arial - 26"/>
              </a:rPr>
              <a:t>heads, but lose $100 for tails?</a:t>
            </a:r>
            <a:endParaRPr lang="en-US" sz="2400" dirty="0" smtClean="0">
              <a:solidFill>
                <a:srgbClr val="000000"/>
              </a:solidFill>
              <a:latin typeface="Arial - 26"/>
            </a:endParaRPr>
          </a:p>
          <a:p>
            <a:endParaRPr lang="en-US" sz="2400" dirty="0" smtClean="0">
              <a:solidFill>
                <a:srgbClr val="000000"/>
              </a:solidFill>
              <a:latin typeface="Arial - 26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Arial - 26"/>
              </a:rPr>
              <a:t>Would you bet $100 on a coin flip if the deal were that you keep your $100 and receive an additional $400 for </a:t>
            </a:r>
            <a:r>
              <a:rPr lang="en-US" sz="2400" dirty="0" smtClean="0">
                <a:solidFill>
                  <a:srgbClr val="000000"/>
                </a:solidFill>
                <a:latin typeface="Arial - 26"/>
              </a:rPr>
              <a:t>heads, but lose $100 for tails?</a:t>
            </a:r>
            <a:endParaRPr lang="en-US" sz="2400" dirty="0" smtClean="0">
              <a:solidFill>
                <a:srgbClr val="000000"/>
              </a:solidFill>
              <a:latin typeface="Arial - 26"/>
            </a:endParaRPr>
          </a:p>
          <a:p>
            <a:endParaRPr lang="en-US" sz="1900" dirty="0">
              <a:solidFill>
                <a:srgbClr val="000000"/>
              </a:solidFill>
              <a:latin typeface="Arial - 26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6" name="ShockwaveFlash1" r:id="rId2" imgW="3682791" imgH="1968304"/>
        </mc:Choice>
        <mc:Fallback>
          <p:control name="ShockwaveFlash1" r:id="rId2" imgW="3682791" imgH="1968304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27400" y="5105400"/>
                  <a:ext cx="3683000" cy="1968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2700" y="12700"/>
            <a:ext cx="10147301" cy="622301"/>
            <a:chOff x="12700" y="12700"/>
            <a:chExt cx="10147301" cy="622301"/>
          </a:xfrm>
        </p:grpSpPr>
        <p:sp>
          <p:nvSpPr>
            <p:cNvPr id="2" name="Freeform 1"/>
            <p:cNvSpPr/>
            <p:nvPr/>
          </p:nvSpPr>
          <p:spPr>
            <a:xfrm>
              <a:off x="12700" y="12700"/>
              <a:ext cx="10147301" cy="622301"/>
            </a:xfrm>
            <a:custGeom>
              <a:avLst/>
              <a:gdLst/>
              <a:ahLst/>
              <a:cxnLst/>
              <a:rect l="0" t="0" r="0" b="0"/>
              <a:pathLst>
                <a:path w="10147301" h="622301">
                  <a:moveTo>
                    <a:pt x="0" y="0"/>
                  </a:moveTo>
                  <a:lnTo>
                    <a:pt x="10147300" y="0"/>
                  </a:lnTo>
                  <a:lnTo>
                    <a:pt x="101473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AD5B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reeform 2"/>
            <p:cNvSpPr/>
            <p:nvPr/>
          </p:nvSpPr>
          <p:spPr>
            <a:xfrm>
              <a:off x="9588500" y="12700"/>
              <a:ext cx="558801" cy="279401"/>
            </a:xfrm>
            <a:custGeom>
              <a:avLst/>
              <a:gdLst/>
              <a:ahLst/>
              <a:cxnLst/>
              <a:rect l="0" t="0" r="0" b="0"/>
              <a:pathLst>
                <a:path w="558801" h="279401">
                  <a:moveTo>
                    <a:pt x="0" y="0"/>
                  </a:moveTo>
                  <a:lnTo>
                    <a:pt x="558800" y="0"/>
                  </a:lnTo>
                  <a:lnTo>
                    <a:pt x="558800" y="279400"/>
                  </a:lnTo>
                  <a:lnTo>
                    <a:pt x="0" y="279400"/>
                  </a:lnTo>
                  <a:close/>
                </a:path>
              </a:pathLst>
            </a:custGeom>
            <a:solidFill>
              <a:srgbClr val="A52A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>
              <a:off x="9182100" y="12700"/>
              <a:ext cx="393701" cy="622301"/>
            </a:xfrm>
            <a:custGeom>
              <a:avLst/>
              <a:gdLst/>
              <a:ahLst/>
              <a:cxnLst/>
              <a:rect l="0" t="0" r="0" b="0"/>
              <a:pathLst>
                <a:path w="393701" h="622301">
                  <a:moveTo>
                    <a:pt x="0" y="0"/>
                  </a:moveTo>
                  <a:lnTo>
                    <a:pt x="393700" y="0"/>
                  </a:lnTo>
                  <a:lnTo>
                    <a:pt x="3937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D7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92100" y="38100"/>
              <a:ext cx="5308600" cy="50783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2700" smtClean="0">
                  <a:solidFill>
                    <a:srgbClr val="000000"/>
                  </a:solidFill>
                  <a:latin typeface="Arial - 36"/>
                </a:rPr>
                <a:t>Diversification and Risk</a:t>
              </a:r>
              <a:endParaRPr lang="en-US" sz="2700">
                <a:solidFill>
                  <a:srgbClr val="000000"/>
                </a:solidFill>
                <a:latin typeface="Arial - 36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31800" y="838200"/>
            <a:ext cx="9271000" cy="490903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Arial - 28"/>
              </a:rPr>
              <a:t>Forms of Saving and Investing: Some Benefits and Costs</a:t>
            </a:r>
          </a:p>
          <a:p>
            <a:endParaRPr lang="en-US" sz="2100" dirty="0" smtClean="0">
              <a:solidFill>
                <a:srgbClr val="000000"/>
              </a:solidFill>
              <a:latin typeface="Arial - 28"/>
            </a:endParaRPr>
          </a:p>
          <a:p>
            <a:r>
              <a:rPr lang="en-US" sz="2100" dirty="0" smtClean="0">
                <a:solidFill>
                  <a:srgbClr val="000000"/>
                </a:solidFill>
                <a:latin typeface="Arial - 28"/>
              </a:rPr>
              <a:t>·</a:t>
            </a:r>
            <a:r>
              <a:rPr lang="en-US" sz="2400" dirty="0" smtClean="0">
                <a:solidFill>
                  <a:srgbClr val="000000"/>
                </a:solidFill>
                <a:latin typeface="Arial - 28"/>
              </a:rPr>
              <a:t>Checking accounts 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 - 28"/>
              </a:rPr>
              <a:t>·Savings accounts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 - 28"/>
              </a:rPr>
              <a:t>·Certificates of Deposit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 - 28"/>
              </a:rPr>
              <a:t>·U.S. Government Bonds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 - 28"/>
              </a:rPr>
              <a:t>·Municipal Bonds and Special Purpose Bonds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 - 28"/>
              </a:rPr>
              <a:t>·Corporate Bonds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 - 28"/>
              </a:rPr>
              <a:t>·Mutual Funds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 - 28"/>
              </a:rPr>
              <a:t>·Stocks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 - 28"/>
              </a:rPr>
              <a:t>·Real Estate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 - 28"/>
              </a:rPr>
              <a:t>·Collectibles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Arial - 28"/>
              </a:rPr>
              <a:t>·Commodities</a:t>
            </a:r>
            <a:endParaRPr lang="en-US" sz="2400" dirty="0">
              <a:solidFill>
                <a:srgbClr val="000000"/>
              </a:solidFill>
              <a:latin typeface="Arial - 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2700" y="12700"/>
            <a:ext cx="10147301" cy="622301"/>
            <a:chOff x="12700" y="12700"/>
            <a:chExt cx="10147301" cy="622301"/>
          </a:xfrm>
        </p:grpSpPr>
        <p:sp>
          <p:nvSpPr>
            <p:cNvPr id="2" name="Freeform 1"/>
            <p:cNvSpPr/>
            <p:nvPr/>
          </p:nvSpPr>
          <p:spPr>
            <a:xfrm>
              <a:off x="12700" y="12700"/>
              <a:ext cx="10147301" cy="622301"/>
            </a:xfrm>
            <a:custGeom>
              <a:avLst/>
              <a:gdLst/>
              <a:ahLst/>
              <a:cxnLst/>
              <a:rect l="0" t="0" r="0" b="0"/>
              <a:pathLst>
                <a:path w="10147301" h="622301">
                  <a:moveTo>
                    <a:pt x="0" y="0"/>
                  </a:moveTo>
                  <a:lnTo>
                    <a:pt x="10147300" y="0"/>
                  </a:lnTo>
                  <a:lnTo>
                    <a:pt x="101473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AD5B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reeform 2"/>
            <p:cNvSpPr/>
            <p:nvPr/>
          </p:nvSpPr>
          <p:spPr>
            <a:xfrm>
              <a:off x="9588500" y="12700"/>
              <a:ext cx="558801" cy="279401"/>
            </a:xfrm>
            <a:custGeom>
              <a:avLst/>
              <a:gdLst/>
              <a:ahLst/>
              <a:cxnLst/>
              <a:rect l="0" t="0" r="0" b="0"/>
              <a:pathLst>
                <a:path w="558801" h="279401">
                  <a:moveTo>
                    <a:pt x="0" y="0"/>
                  </a:moveTo>
                  <a:lnTo>
                    <a:pt x="558800" y="0"/>
                  </a:lnTo>
                  <a:lnTo>
                    <a:pt x="558800" y="279400"/>
                  </a:lnTo>
                  <a:lnTo>
                    <a:pt x="0" y="279400"/>
                  </a:lnTo>
                  <a:close/>
                </a:path>
              </a:pathLst>
            </a:custGeom>
            <a:solidFill>
              <a:srgbClr val="A52A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>
              <a:off x="9182100" y="12700"/>
              <a:ext cx="393701" cy="622301"/>
            </a:xfrm>
            <a:custGeom>
              <a:avLst/>
              <a:gdLst/>
              <a:ahLst/>
              <a:cxnLst/>
              <a:rect l="0" t="0" r="0" b="0"/>
              <a:pathLst>
                <a:path w="393701" h="622301">
                  <a:moveTo>
                    <a:pt x="0" y="0"/>
                  </a:moveTo>
                  <a:lnTo>
                    <a:pt x="393700" y="0"/>
                  </a:lnTo>
                  <a:lnTo>
                    <a:pt x="3937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D7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92100" y="38100"/>
              <a:ext cx="5308600" cy="50783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2700" smtClean="0">
                  <a:solidFill>
                    <a:srgbClr val="000000"/>
                  </a:solidFill>
                  <a:latin typeface="Arial - 36"/>
                </a:rPr>
                <a:t>Diversification and Risk</a:t>
              </a:r>
              <a:endParaRPr lang="en-US" sz="2700">
                <a:solidFill>
                  <a:srgbClr val="000000"/>
                </a:solidFill>
                <a:latin typeface="Arial - 36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39700" y="660400"/>
            <a:ext cx="9855200" cy="235449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0000"/>
                </a:solidFill>
                <a:latin typeface="Arial - 28"/>
              </a:rPr>
              <a:t>The Pyramid of Risks and Reward</a:t>
            </a:r>
          </a:p>
          <a:p>
            <a:endParaRPr lang="en-US" sz="2800" dirty="0" smtClean="0">
              <a:solidFill>
                <a:srgbClr val="000000"/>
              </a:solidFill>
              <a:latin typeface="Arial - 28"/>
            </a:endParaRPr>
          </a:p>
          <a:p>
            <a:pPr algn="ctr"/>
            <a:r>
              <a:rPr lang="en-US" sz="2800" dirty="0" smtClean="0">
                <a:solidFill>
                  <a:srgbClr val="000000"/>
                </a:solidFill>
                <a:latin typeface="Arial - 28"/>
              </a:rPr>
              <a:t>Highest Risk - Highest Potential Return or Loss</a:t>
            </a:r>
          </a:p>
          <a:p>
            <a:endParaRPr lang="en-US" sz="2100" dirty="0" smtClean="0">
              <a:solidFill>
                <a:srgbClr val="000000"/>
              </a:solidFill>
              <a:latin typeface="Arial - 28"/>
            </a:endParaRPr>
          </a:p>
          <a:p>
            <a:endParaRPr lang="en-US" sz="2100" dirty="0" smtClean="0">
              <a:solidFill>
                <a:srgbClr val="000000"/>
              </a:solidFill>
              <a:latin typeface="Arial - 28"/>
            </a:endParaRPr>
          </a:p>
          <a:p>
            <a:r>
              <a:rPr lang="en-US" sz="2100" dirty="0" smtClean="0">
                <a:solidFill>
                  <a:srgbClr val="000000"/>
                </a:solidFill>
                <a:latin typeface="Arial - 28"/>
              </a:rPr>
              <a:t> </a:t>
            </a:r>
            <a:endParaRPr lang="en-US" sz="2100" dirty="0">
              <a:solidFill>
                <a:srgbClr val="000000"/>
              </a:solidFill>
              <a:latin typeface="Arial - 28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220986" y="2895600"/>
            <a:ext cx="3718028" cy="3081755"/>
            <a:chOff x="3530600" y="2733066"/>
            <a:chExt cx="3098800" cy="2813169"/>
          </a:xfrm>
        </p:grpSpPr>
        <p:sp>
          <p:nvSpPr>
            <p:cNvPr id="8" name="TextBox 7"/>
            <p:cNvSpPr txBox="1"/>
            <p:nvPr/>
          </p:nvSpPr>
          <p:spPr>
            <a:xfrm>
              <a:off x="3975099" y="4402480"/>
              <a:ext cx="2209800" cy="309048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latin typeface="Arial - 16"/>
                </a:rPr>
                <a:t>4. government bonds</a:t>
              </a:r>
              <a:endParaRPr lang="en-US" sz="1600" dirty="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22700" y="4680715"/>
              <a:ext cx="2514600" cy="309048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latin typeface="Arial - 16"/>
                </a:rPr>
                <a:t>3. certificates of deposit</a:t>
              </a:r>
              <a:endParaRPr lang="en-US" sz="1600" dirty="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51300" y="4124244"/>
              <a:ext cx="2057400" cy="309048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latin typeface="Arial - 16"/>
                </a:rPr>
                <a:t>5. corporate bonds</a:t>
              </a:r>
              <a:endParaRPr lang="en-US" sz="1600" dirty="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229100" y="3846009"/>
              <a:ext cx="1701800" cy="309048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latin typeface="Arial - 16"/>
                </a:rPr>
                <a:t>6. mutual funds</a:t>
              </a:r>
              <a:endParaRPr lang="en-US" sz="1600" dirty="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08500" y="3567773"/>
              <a:ext cx="1143000" cy="309048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latin typeface="Arial - 16"/>
                </a:rPr>
                <a:t>7. stocks</a:t>
              </a:r>
              <a:endParaRPr lang="en-US" sz="1600" dirty="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95609" y="3258725"/>
              <a:ext cx="1968782" cy="309048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latin typeface="Arial - 16"/>
                </a:rPr>
                <a:t>8. real estate</a:t>
              </a:r>
              <a:endParaRPr lang="en-US" sz="1600" dirty="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92600" y="3011302"/>
              <a:ext cx="1574800" cy="309048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latin typeface="Arial - 16"/>
                </a:rPr>
                <a:t>9. collectibles</a:t>
              </a:r>
              <a:endParaRPr lang="en-US" sz="1600" dirty="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30600" y="5237187"/>
              <a:ext cx="3098800" cy="309048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latin typeface="Arial - 16"/>
                </a:rPr>
                <a:t>1. cash and checking accounts</a:t>
              </a:r>
              <a:endParaRPr lang="en-US" sz="1600" dirty="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025900" y="4958951"/>
              <a:ext cx="2108200" cy="309048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rgbClr val="000000"/>
                  </a:solidFill>
                  <a:latin typeface="Arial - 16"/>
                </a:rPr>
                <a:t>2. savings accounts</a:t>
              </a:r>
              <a:endParaRPr lang="en-US" sz="1600" dirty="0">
                <a:solidFill>
                  <a:srgbClr val="000000"/>
                </a:solidFill>
                <a:latin typeface="Arial - 16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381400" y="2733066"/>
              <a:ext cx="1600200" cy="307777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  <a:latin typeface="Arial - 16"/>
                </a:rPr>
                <a:t>10. commodities</a:t>
              </a:r>
              <a:endParaRPr lang="en-US" sz="1600" dirty="0">
                <a:solidFill>
                  <a:srgbClr val="000000"/>
                </a:solidFill>
                <a:latin typeface="Arial - 16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574800" y="6477000"/>
            <a:ext cx="70104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Arial - 26"/>
              </a:rPr>
              <a:t>Lowest Risk - Lowest Potential Return or Loss</a:t>
            </a:r>
            <a:endParaRPr lang="en-US" sz="2400" dirty="0">
              <a:solidFill>
                <a:srgbClr val="000000"/>
              </a:solidFill>
              <a:latin typeface="Arial - 26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422400" y="2438400"/>
            <a:ext cx="3962400" cy="3352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4775200" y="2438400"/>
            <a:ext cx="3962400" cy="3352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1727200" y="6096000"/>
            <a:ext cx="6705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2700" y="12700"/>
            <a:ext cx="10147301" cy="622301"/>
            <a:chOff x="12700" y="12700"/>
            <a:chExt cx="10147301" cy="622301"/>
          </a:xfrm>
        </p:grpSpPr>
        <p:sp>
          <p:nvSpPr>
            <p:cNvPr id="2" name="Freeform 1"/>
            <p:cNvSpPr/>
            <p:nvPr/>
          </p:nvSpPr>
          <p:spPr>
            <a:xfrm>
              <a:off x="12700" y="12700"/>
              <a:ext cx="10147301" cy="622301"/>
            </a:xfrm>
            <a:custGeom>
              <a:avLst/>
              <a:gdLst/>
              <a:ahLst/>
              <a:cxnLst/>
              <a:rect l="0" t="0" r="0" b="0"/>
              <a:pathLst>
                <a:path w="10147301" h="622301">
                  <a:moveTo>
                    <a:pt x="0" y="0"/>
                  </a:moveTo>
                  <a:lnTo>
                    <a:pt x="10147300" y="0"/>
                  </a:lnTo>
                  <a:lnTo>
                    <a:pt x="101473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AD5B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reeform 2"/>
            <p:cNvSpPr/>
            <p:nvPr/>
          </p:nvSpPr>
          <p:spPr>
            <a:xfrm>
              <a:off x="9588500" y="12700"/>
              <a:ext cx="558801" cy="279401"/>
            </a:xfrm>
            <a:custGeom>
              <a:avLst/>
              <a:gdLst/>
              <a:ahLst/>
              <a:cxnLst/>
              <a:rect l="0" t="0" r="0" b="0"/>
              <a:pathLst>
                <a:path w="558801" h="279401">
                  <a:moveTo>
                    <a:pt x="0" y="0"/>
                  </a:moveTo>
                  <a:lnTo>
                    <a:pt x="558800" y="0"/>
                  </a:lnTo>
                  <a:lnTo>
                    <a:pt x="558800" y="279400"/>
                  </a:lnTo>
                  <a:lnTo>
                    <a:pt x="0" y="279400"/>
                  </a:lnTo>
                  <a:close/>
                </a:path>
              </a:pathLst>
            </a:custGeom>
            <a:solidFill>
              <a:srgbClr val="A52A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>
              <a:off x="9182100" y="12700"/>
              <a:ext cx="393701" cy="622301"/>
            </a:xfrm>
            <a:custGeom>
              <a:avLst/>
              <a:gdLst/>
              <a:ahLst/>
              <a:cxnLst/>
              <a:rect l="0" t="0" r="0" b="0"/>
              <a:pathLst>
                <a:path w="393701" h="622301">
                  <a:moveTo>
                    <a:pt x="0" y="0"/>
                  </a:moveTo>
                  <a:lnTo>
                    <a:pt x="393700" y="0"/>
                  </a:lnTo>
                  <a:lnTo>
                    <a:pt x="3937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D7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92100" y="38100"/>
              <a:ext cx="5308600" cy="50783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2700" smtClean="0">
                  <a:solidFill>
                    <a:srgbClr val="000000"/>
                  </a:solidFill>
                  <a:latin typeface="Arial - 36"/>
                </a:rPr>
                <a:t>Diversification and Risk</a:t>
              </a:r>
              <a:endParaRPr lang="en-US" sz="2700">
                <a:solidFill>
                  <a:srgbClr val="000000"/>
                </a:solidFill>
                <a:latin typeface="Arial - 36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270000" y="1549400"/>
            <a:ext cx="7543800" cy="31085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Arial - 26"/>
              </a:rPr>
              <a:t>Invest only what you can afford to lose.</a:t>
            </a:r>
          </a:p>
          <a:p>
            <a:endParaRPr lang="en-US" sz="2800" dirty="0" smtClean="0">
              <a:solidFill>
                <a:srgbClr val="000000"/>
              </a:solidFill>
              <a:latin typeface="Arial - 26"/>
            </a:endParaRPr>
          </a:p>
          <a:p>
            <a:endParaRPr lang="en-US" sz="2800" dirty="0" smtClean="0">
              <a:solidFill>
                <a:srgbClr val="000000"/>
              </a:solidFill>
              <a:latin typeface="Arial - 26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 - 26"/>
              </a:rPr>
              <a:t>Invest at your comfort level.</a:t>
            </a:r>
          </a:p>
          <a:p>
            <a:endParaRPr lang="en-US" sz="2800" dirty="0" smtClean="0">
              <a:solidFill>
                <a:srgbClr val="000000"/>
              </a:solidFill>
              <a:latin typeface="Arial - 26"/>
            </a:endParaRPr>
          </a:p>
          <a:p>
            <a:endParaRPr lang="en-US" sz="2800" dirty="0" smtClean="0">
              <a:solidFill>
                <a:srgbClr val="000000"/>
              </a:solidFill>
              <a:latin typeface="Arial - 26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 - 26"/>
              </a:rPr>
              <a:t>Invest according to your age.</a:t>
            </a:r>
            <a:endParaRPr lang="en-US" sz="2800" dirty="0">
              <a:solidFill>
                <a:srgbClr val="000000"/>
              </a:solidFill>
              <a:latin typeface="Arial - 26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2700" y="12700"/>
            <a:ext cx="10147301" cy="622301"/>
            <a:chOff x="12700" y="12700"/>
            <a:chExt cx="10147301" cy="622301"/>
          </a:xfrm>
        </p:grpSpPr>
        <p:sp>
          <p:nvSpPr>
            <p:cNvPr id="2" name="Freeform 1"/>
            <p:cNvSpPr/>
            <p:nvPr/>
          </p:nvSpPr>
          <p:spPr>
            <a:xfrm>
              <a:off x="12700" y="12700"/>
              <a:ext cx="10147301" cy="622301"/>
            </a:xfrm>
            <a:custGeom>
              <a:avLst/>
              <a:gdLst/>
              <a:ahLst/>
              <a:cxnLst/>
              <a:rect l="0" t="0" r="0" b="0"/>
              <a:pathLst>
                <a:path w="10147301" h="622301">
                  <a:moveTo>
                    <a:pt x="0" y="0"/>
                  </a:moveTo>
                  <a:lnTo>
                    <a:pt x="10147300" y="0"/>
                  </a:lnTo>
                  <a:lnTo>
                    <a:pt x="101473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AD5B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reeform 2"/>
            <p:cNvSpPr/>
            <p:nvPr/>
          </p:nvSpPr>
          <p:spPr>
            <a:xfrm>
              <a:off x="9588500" y="12700"/>
              <a:ext cx="558801" cy="279401"/>
            </a:xfrm>
            <a:custGeom>
              <a:avLst/>
              <a:gdLst/>
              <a:ahLst/>
              <a:cxnLst/>
              <a:rect l="0" t="0" r="0" b="0"/>
              <a:pathLst>
                <a:path w="558801" h="279401">
                  <a:moveTo>
                    <a:pt x="0" y="0"/>
                  </a:moveTo>
                  <a:lnTo>
                    <a:pt x="558800" y="0"/>
                  </a:lnTo>
                  <a:lnTo>
                    <a:pt x="558800" y="279400"/>
                  </a:lnTo>
                  <a:lnTo>
                    <a:pt x="0" y="279400"/>
                  </a:lnTo>
                  <a:close/>
                </a:path>
              </a:pathLst>
            </a:custGeom>
            <a:solidFill>
              <a:srgbClr val="A52A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>
              <a:off x="9182100" y="12700"/>
              <a:ext cx="393701" cy="622301"/>
            </a:xfrm>
            <a:custGeom>
              <a:avLst/>
              <a:gdLst/>
              <a:ahLst/>
              <a:cxnLst/>
              <a:rect l="0" t="0" r="0" b="0"/>
              <a:pathLst>
                <a:path w="393701" h="622301">
                  <a:moveTo>
                    <a:pt x="0" y="0"/>
                  </a:moveTo>
                  <a:lnTo>
                    <a:pt x="393700" y="0"/>
                  </a:lnTo>
                  <a:lnTo>
                    <a:pt x="3937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D7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92100" y="38100"/>
              <a:ext cx="5308600" cy="50783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2700" smtClean="0">
                  <a:solidFill>
                    <a:srgbClr val="000000"/>
                  </a:solidFill>
                  <a:latin typeface="Arial - 36"/>
                </a:rPr>
                <a:t>Diversification and Risk</a:t>
              </a:r>
              <a:endParaRPr lang="en-US" sz="2700">
                <a:solidFill>
                  <a:srgbClr val="000000"/>
                </a:solidFill>
                <a:latin typeface="Arial - 36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93700" y="711200"/>
            <a:ext cx="9677400" cy="60170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Arial - 28"/>
              </a:rPr>
              <a:t>Mutual Funds</a:t>
            </a:r>
          </a:p>
          <a:p>
            <a:endParaRPr lang="en-US" sz="2800" dirty="0" smtClean="0">
              <a:solidFill>
                <a:srgbClr val="000000"/>
              </a:solidFill>
              <a:latin typeface="Arial - 28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0000"/>
                </a:solidFill>
                <a:latin typeface="Arial - 28"/>
              </a:rPr>
              <a:t>  A mutual fund pools investors' money.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0000"/>
              </a:solidFill>
              <a:latin typeface="Arial - 28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0000"/>
                </a:solidFill>
                <a:latin typeface="Arial - 28"/>
              </a:rPr>
              <a:t>  The fund puts its investors' money into the market on 	 their behalf.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0000"/>
              </a:solidFill>
              <a:latin typeface="Arial - 28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0000"/>
                </a:solidFill>
                <a:latin typeface="Arial - 28"/>
              </a:rPr>
              <a:t>  In effect, investors own small amounts of many 	 	different assets.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solidFill>
                <a:srgbClr val="000000"/>
              </a:solidFill>
              <a:latin typeface="Arial - 28"/>
            </a:endParaRPr>
          </a:p>
          <a:p>
            <a:pPr lvl="1"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0000"/>
                </a:solidFill>
                <a:latin typeface="Arial - 28"/>
              </a:rPr>
              <a:t>  Mutual funds enable investors to avoid the risk that 	comes from owning any one asset.  In other words, 	mutual funds make it easy to diversify.</a:t>
            </a:r>
          </a:p>
          <a:p>
            <a:r>
              <a:rPr lang="en-US" sz="2100" dirty="0" smtClean="0">
                <a:solidFill>
                  <a:srgbClr val="000000"/>
                </a:solidFill>
                <a:latin typeface="Arial - 28"/>
              </a:rPr>
              <a:t> </a:t>
            </a:r>
            <a:endParaRPr lang="en-US" sz="2100" dirty="0">
              <a:solidFill>
                <a:srgbClr val="000000"/>
              </a:solidFill>
              <a:latin typeface="Arial - 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2700" y="12700"/>
            <a:ext cx="10147301" cy="622301"/>
            <a:chOff x="12700" y="12700"/>
            <a:chExt cx="10147301" cy="622301"/>
          </a:xfrm>
        </p:grpSpPr>
        <p:sp>
          <p:nvSpPr>
            <p:cNvPr id="2" name="Freeform 1"/>
            <p:cNvSpPr/>
            <p:nvPr/>
          </p:nvSpPr>
          <p:spPr>
            <a:xfrm>
              <a:off x="12700" y="12700"/>
              <a:ext cx="10147301" cy="622301"/>
            </a:xfrm>
            <a:custGeom>
              <a:avLst/>
              <a:gdLst/>
              <a:ahLst/>
              <a:cxnLst/>
              <a:rect l="0" t="0" r="0" b="0"/>
              <a:pathLst>
                <a:path w="10147301" h="622301">
                  <a:moveTo>
                    <a:pt x="0" y="0"/>
                  </a:moveTo>
                  <a:lnTo>
                    <a:pt x="10147300" y="0"/>
                  </a:lnTo>
                  <a:lnTo>
                    <a:pt x="101473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AD5B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reeform 2"/>
            <p:cNvSpPr/>
            <p:nvPr/>
          </p:nvSpPr>
          <p:spPr>
            <a:xfrm>
              <a:off x="9588500" y="12700"/>
              <a:ext cx="558801" cy="279401"/>
            </a:xfrm>
            <a:custGeom>
              <a:avLst/>
              <a:gdLst/>
              <a:ahLst/>
              <a:cxnLst/>
              <a:rect l="0" t="0" r="0" b="0"/>
              <a:pathLst>
                <a:path w="558801" h="279401">
                  <a:moveTo>
                    <a:pt x="0" y="0"/>
                  </a:moveTo>
                  <a:lnTo>
                    <a:pt x="558800" y="0"/>
                  </a:lnTo>
                  <a:lnTo>
                    <a:pt x="558800" y="279400"/>
                  </a:lnTo>
                  <a:lnTo>
                    <a:pt x="0" y="279400"/>
                  </a:lnTo>
                  <a:close/>
                </a:path>
              </a:pathLst>
            </a:custGeom>
            <a:solidFill>
              <a:srgbClr val="A52A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>
              <a:off x="9182100" y="12700"/>
              <a:ext cx="393701" cy="622301"/>
            </a:xfrm>
            <a:custGeom>
              <a:avLst/>
              <a:gdLst/>
              <a:ahLst/>
              <a:cxnLst/>
              <a:rect l="0" t="0" r="0" b="0"/>
              <a:pathLst>
                <a:path w="393701" h="622301">
                  <a:moveTo>
                    <a:pt x="0" y="0"/>
                  </a:moveTo>
                  <a:lnTo>
                    <a:pt x="393700" y="0"/>
                  </a:lnTo>
                  <a:lnTo>
                    <a:pt x="393700" y="622300"/>
                  </a:lnTo>
                  <a:lnTo>
                    <a:pt x="0" y="622300"/>
                  </a:lnTo>
                  <a:close/>
                </a:path>
              </a:pathLst>
            </a:custGeom>
            <a:solidFill>
              <a:srgbClr val="FFD700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92100" y="38100"/>
              <a:ext cx="5308600" cy="507831"/>
            </a:xfrm>
            <a:prstGeom prst="rect">
              <a:avLst/>
            </a:prstGeom>
            <a:noFill/>
          </p:spPr>
          <p:txBody>
            <a:bodyPr vert="horz" rtlCol="0">
              <a:spAutoFit/>
            </a:bodyPr>
            <a:lstStyle/>
            <a:p>
              <a:r>
                <a:rPr lang="en-US" sz="2700" smtClean="0">
                  <a:solidFill>
                    <a:srgbClr val="000000"/>
                  </a:solidFill>
                  <a:latin typeface="Arial - 36"/>
                </a:rPr>
                <a:t>Diversification and Risk</a:t>
              </a:r>
              <a:endParaRPr lang="en-US" sz="2700">
                <a:solidFill>
                  <a:srgbClr val="000000"/>
                </a:solidFill>
                <a:latin typeface="Arial - 36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95300" y="876300"/>
            <a:ext cx="8851900" cy="62324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Arial - 28"/>
              </a:rPr>
              <a:t>Investment Situations</a:t>
            </a:r>
          </a:p>
          <a:p>
            <a:endParaRPr lang="en-US" sz="2800" dirty="0" smtClean="0">
              <a:solidFill>
                <a:srgbClr val="000000"/>
              </a:solidFill>
              <a:latin typeface="Arial - 28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 - 28"/>
              </a:rPr>
              <a:t>You received $1,000 in gift money for your 8th-grade graduation.  You have no need for this money anytime soon.</a:t>
            </a:r>
          </a:p>
          <a:p>
            <a:endParaRPr lang="en-US" sz="2800" dirty="0" smtClean="0">
              <a:solidFill>
                <a:srgbClr val="000000"/>
              </a:solidFill>
              <a:latin typeface="Arial - 28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 - 28"/>
              </a:rPr>
              <a:t>You have $18,000 that you'll need for college next year.  </a:t>
            </a:r>
          </a:p>
          <a:p>
            <a:endParaRPr lang="en-US" sz="2800" dirty="0" smtClean="0">
              <a:solidFill>
                <a:srgbClr val="000000"/>
              </a:solidFill>
              <a:latin typeface="Arial - 28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Arial - 28"/>
              </a:rPr>
              <a:t>You inherited $10,000 from your great aunt that you would like to use as a down payment on a house you plan to buy next year.  </a:t>
            </a:r>
          </a:p>
          <a:p>
            <a:endParaRPr lang="en-US" sz="2100" dirty="0" smtClean="0">
              <a:solidFill>
                <a:srgbClr val="000000"/>
              </a:solidFill>
              <a:latin typeface="Arial - 28"/>
            </a:endParaRPr>
          </a:p>
          <a:p>
            <a:endParaRPr lang="en-US" sz="2100" dirty="0" smtClean="0">
              <a:solidFill>
                <a:srgbClr val="000000"/>
              </a:solidFill>
              <a:latin typeface="Arial - 28"/>
            </a:endParaRPr>
          </a:p>
          <a:p>
            <a:r>
              <a:rPr lang="en-US" sz="2100" dirty="0" smtClean="0">
                <a:solidFill>
                  <a:srgbClr val="000000"/>
                </a:solidFill>
                <a:latin typeface="Arial - 28"/>
              </a:rPr>
              <a:t> </a:t>
            </a:r>
            <a:endParaRPr lang="en-US" sz="2100" dirty="0">
              <a:solidFill>
                <a:srgbClr val="000000"/>
              </a:solidFill>
              <a:latin typeface="Arial - 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565</Words>
  <Application>Microsoft Office PowerPoint</Application>
  <PresentationFormat>Custom</PresentationFormat>
  <Paragraphs>143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</vt:lpstr>
      <vt:lpstr>Arial - 36</vt:lpstr>
      <vt:lpstr>Arial - 48</vt:lpstr>
      <vt:lpstr>Times New Roman - 16</vt:lpstr>
      <vt:lpstr>Calibri</vt:lpstr>
      <vt:lpstr>Wingdings</vt:lpstr>
      <vt:lpstr>Arial - 26</vt:lpstr>
      <vt:lpstr>Arial - 28</vt:lpstr>
      <vt:lpstr>Arial - 16</vt:lpstr>
      <vt:lpstr>Arial - 22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Federal Reserve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h1bxf01</dc:creator>
  <cp:lastModifiedBy>Flowers, Barbara</cp:lastModifiedBy>
  <cp:revision>12</cp:revision>
  <dcterms:created xsi:type="dcterms:W3CDTF">2011-05-13T20:54:01Z</dcterms:created>
  <dcterms:modified xsi:type="dcterms:W3CDTF">2013-06-28T14:15:34Z</dcterms:modified>
</cp:coreProperties>
</file>