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331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5143500" type="screen16x9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ＭＳ Ｐゴシック"/>
        <a:cs typeface="ＭＳ Ｐゴシック"/>
      </a:defRPr>
    </a:lvl9pPr>
  </p:defaultTextStyle>
  <p:extLst>
    <p:ext uri="{521415D9-36F7-43E2-AB2F-B90AF26B5E84}">
      <p14:sectionLst xmlns:p14="http://schemas.microsoft.com/office/powerpoint/2010/main">
        <p14:section name="Slide Layouts" id="{947F2704-BC63-F74C-A13A-1C1A68406046}">
          <p14:sldIdLst>
            <p14:sldId id="331"/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4" pos="2880">
          <p15:clr>
            <a:srgbClr val="A4A3A4"/>
          </p15:clr>
        </p15:guide>
        <p15:guide id="5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4086D5"/>
    <a:srgbClr val="236BC6"/>
    <a:srgbClr val="A0BCE4"/>
    <a:srgbClr val="C07C00"/>
    <a:srgbClr val="02245A"/>
    <a:srgbClr val="021C5A"/>
    <a:srgbClr val="021C6E"/>
    <a:srgbClr val="C07C1A"/>
    <a:srgbClr val="021C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12329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4" y="3"/>
            <a:ext cx="3012329" cy="462120"/>
          </a:xfrm>
          <a:prstGeom prst="rect">
            <a:avLst/>
          </a:prstGeom>
        </p:spPr>
        <p:txBody>
          <a:bodyPr vert="horz" lIns="91269" tIns="45634" rIns="91269" bIns="45634" rtlCol="0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CBBB9AC9-F41F-4916-B5CB-4BAC3B071E9E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79"/>
            <a:ext cx="3012329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4" y="8772379"/>
            <a:ext cx="3012329" cy="462120"/>
          </a:xfrm>
          <a:prstGeom prst="rect">
            <a:avLst/>
          </a:prstGeom>
        </p:spPr>
        <p:txBody>
          <a:bodyPr vert="horz" lIns="91269" tIns="45634" rIns="91269" bIns="45634" rtlCol="0" anchor="b"/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74AC060-BAD6-47CC-AF30-254C9B2BD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39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909" userDrawn="1">
          <p15:clr>
            <a:srgbClr val="F26B43"/>
          </p15:clr>
        </p15:guide>
        <p15:guide id="2" pos="218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3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36174" y="3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90A359AC-4EDB-4AA1-9AD2-B6BF0735A59F}" type="datetimeFigureOut">
              <a:rPr lang="en-US"/>
              <a:pPr>
                <a:defRPr/>
              </a:pPr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9" tIns="45634" rIns="91269" bIns="4563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5638" y="4387769"/>
            <a:ext cx="5558801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2" y="8772379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36174" y="8772379"/>
            <a:ext cx="3012329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02" tIns="46502" rIns="93002" bIns="46502" numCol="1" anchor="b" anchorCtr="0" compatLnSpc="1">
            <a:prstTxWarp prst="textNoShape">
              <a:avLst/>
            </a:prstTxWarp>
          </a:bodyPr>
          <a:lstStyle>
            <a:lvl1pPr algn="r" defTabSz="930115" eaLnBrk="0" hangingPunct="0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FB4525BD-1B22-4CBE-A35B-96886ED63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603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ertic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72001"/>
            <a:ext cx="9144000" cy="571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6D62C6F0-EFF1-732B-1581-8379BBAA99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8E5B62-7320-7915-C1B2-46E8F87319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09878" y="211710"/>
            <a:ext cx="1818643" cy="609601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36C63-16C0-6F8E-2D75-A3C914E76AE3}"/>
              </a:ext>
            </a:extLst>
          </p:cNvPr>
          <p:cNvCxnSpPr/>
          <p:nvPr userDrawn="1"/>
        </p:nvCxnSpPr>
        <p:spPr bwMode="auto">
          <a:xfrm>
            <a:off x="4699000" y="4781550"/>
            <a:ext cx="4097338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6AE55D5-BF4A-82D0-0D80-EB576C1FF62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99000" y="-1"/>
            <a:ext cx="4097338" cy="4748981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insert image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ECC06022-1BCD-1931-2561-1987663CD578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5" y="1571652"/>
            <a:ext cx="4038600" cy="2066897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Name Goes Here Lorem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638550"/>
            <a:ext cx="41148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Subtitle of Presentation Goes Here Lorem Ipsum Dolor Sit Amet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97C4B9FE-B526-3664-8BF4-E67331C9AC5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0248" y="1251966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XX/20XX</a:t>
            </a:r>
          </a:p>
        </p:txBody>
      </p:sp>
    </p:spTree>
    <p:extLst>
      <p:ext uri="{BB962C8B-B14F-4D97-AF65-F5344CB8AC3E}">
        <p14:creationId xmlns:p14="http://schemas.microsoft.com/office/powerpoint/2010/main" val="33277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B71BC4-27DD-0D47-8289-378CE57FEBD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0" y="0"/>
            <a:ext cx="5943600" cy="4781550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3C346-46C6-994F-D796-F474B650A4F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248400" y="514350"/>
            <a:ext cx="2590800" cy="4114800"/>
          </a:xfrm>
        </p:spPr>
        <p:txBody>
          <a:bodyPr anchor="ctr"/>
          <a:lstStyle>
            <a:lvl1pPr marL="0" indent="0">
              <a:buNone/>
              <a:defRPr sz="1600" b="1"/>
            </a:lvl1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9033FBB-B5D6-49D7-A4E5-2484A87950F8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5956853" y="-2485"/>
            <a:ext cx="0" cy="478403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5653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act -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464D70-1034-2743-38D2-E42A8B85B611}"/>
              </a:ext>
            </a:extLst>
          </p:cNvPr>
          <p:cNvSpPr/>
          <p:nvPr userDrawn="1"/>
        </p:nvSpPr>
        <p:spPr bwMode="auto">
          <a:xfrm>
            <a:off x="6781800" y="57150"/>
            <a:ext cx="2014538" cy="3048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Background pattern&#10;&#10;AI-generated content may be incorrect.">
            <a:extLst>
              <a:ext uri="{FF2B5EF4-FFF2-40B4-BE49-F238E27FC236}">
                <a16:creationId xmlns:a16="http://schemas.microsoft.com/office/drawing/2014/main" id="{48B36076-8F52-054A-BD44-113A2FBE6F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BDB1AE9-ACB9-2C78-CDE7-3DED11876B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09700" y="828675"/>
            <a:ext cx="6438900" cy="3124200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b="1">
                <a:solidFill>
                  <a:schemeClr val="tx2"/>
                </a:solidFill>
              </a:defRPr>
            </a:lvl1pPr>
            <a:lvl2pPr marL="365760" indent="0">
              <a:buNone/>
              <a:defRPr sz="2400" b="1">
                <a:solidFill>
                  <a:schemeClr val="bg1"/>
                </a:solidFill>
              </a:defRPr>
            </a:lvl2pPr>
            <a:lvl3pPr marL="914400" indent="0">
              <a:buNone/>
              <a:defRPr sz="2400" b="1">
                <a:solidFill>
                  <a:schemeClr val="bg1"/>
                </a:solidFill>
              </a:defRPr>
            </a:lvl3pPr>
            <a:lvl4pPr marL="1371600" indent="0">
              <a:buNone/>
              <a:defRPr sz="24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47A5E-DBA9-EF24-0935-45D857580E34}"/>
              </a:ext>
            </a:extLst>
          </p:cNvPr>
          <p:cNvSpPr/>
          <p:nvPr userDrawn="1"/>
        </p:nvSpPr>
        <p:spPr bwMode="auto">
          <a:xfrm>
            <a:off x="0" y="0"/>
            <a:ext cx="1066800" cy="478155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 descr="Arrow Right with solid fill">
            <a:extLst>
              <a:ext uri="{FF2B5EF4-FFF2-40B4-BE49-F238E27FC236}">
                <a16:creationId xmlns:a16="http://schemas.microsoft.com/office/drawing/2014/main" id="{1008D261-24FD-3E8C-CADC-03E260A07D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7153"/>
          <a:stretch/>
        </p:blipFill>
        <p:spPr>
          <a:xfrm>
            <a:off x="228599" y="1933575"/>
            <a:ext cx="5746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40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av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3F1FBF-C64D-6251-6C7E-E6B12E915B5E}"/>
              </a:ext>
            </a:extLst>
          </p:cNvPr>
          <p:cNvSpPr/>
          <p:nvPr userDrawn="1"/>
        </p:nvSpPr>
        <p:spPr bwMode="auto">
          <a:xfrm>
            <a:off x="6553200" y="0"/>
            <a:ext cx="2362200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C8B0E9E3-0F93-9594-B978-9DD3835B2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45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44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AI-generated content may be incorrect.">
            <a:extLst>
              <a:ext uri="{FF2B5EF4-FFF2-40B4-BE49-F238E27FC236}">
                <a16:creationId xmlns:a16="http://schemas.microsoft.com/office/drawing/2014/main" id="{E03D8724-A0AF-FCBE-8FF6-62A40C6383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7037"/>
          <a:stretch/>
        </p:blipFill>
        <p:spPr>
          <a:xfrm>
            <a:off x="0" y="0"/>
            <a:ext cx="9144000" cy="47815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AAF937E-9FCF-223A-7AEE-594774F615A2}"/>
              </a:ext>
            </a:extLst>
          </p:cNvPr>
          <p:cNvSpPr/>
          <p:nvPr userDrawn="1"/>
        </p:nvSpPr>
        <p:spPr bwMode="auto">
          <a:xfrm>
            <a:off x="6324600" y="0"/>
            <a:ext cx="2471738" cy="35718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B4B15B-D00E-D633-F159-3E5796A070DD}"/>
              </a:ext>
            </a:extLst>
          </p:cNvPr>
          <p:cNvSpPr/>
          <p:nvPr userDrawn="1"/>
        </p:nvSpPr>
        <p:spPr bwMode="auto">
          <a:xfrm>
            <a:off x="0" y="1047750"/>
            <a:ext cx="9144000" cy="28194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75C500-4FF5-5059-C70C-B6E5EE367938}"/>
              </a:ext>
            </a:extLst>
          </p:cNvPr>
          <p:cNvSpPr txBox="1"/>
          <p:nvPr userDrawn="1"/>
        </p:nvSpPr>
        <p:spPr>
          <a:xfrm>
            <a:off x="733425" y="1657350"/>
            <a:ext cx="4572000" cy="168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80000"/>
              </a:lnSpc>
              <a:spcAft>
                <a:spcPts val="1200"/>
              </a:spcAft>
            </a:pPr>
            <a:r>
              <a:rPr lang="en-US" sz="3200" b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Check out </a:t>
            </a:r>
            <a:r>
              <a:rPr lang="en-US" sz="3200" b="1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FRE.org</a:t>
            </a:r>
            <a:r>
              <a:rPr lang="en-US" sz="3200" b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for free, ready-to-use economics and personal finance resources!</a:t>
            </a: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040CEB8-48D6-E73F-790E-B3D793A4EE7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22344" y="1258726"/>
            <a:ext cx="2381250" cy="239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580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FC08E9-865C-6D35-FA3D-B9387660B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D356-3BAE-4FCB-AF59-C8EA73582F3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AF1D66-4517-D376-8410-E7442B4B3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BA8C29-1F02-5F59-2133-7792F11AC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7B52-057E-406C-818C-EFFE8B101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orizontal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780192D-ABD9-431B-41D6-2FF6DEDB3667}"/>
              </a:ext>
            </a:extLst>
          </p:cNvPr>
          <p:cNvSpPr/>
          <p:nvPr userDrawn="1"/>
        </p:nvSpPr>
        <p:spPr bwMode="auto">
          <a:xfrm>
            <a:off x="152400" y="4781550"/>
            <a:ext cx="8763000" cy="36195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Background pattern&#10;&#10;AI-generated content may be incorrect.">
            <a:extLst>
              <a:ext uri="{FF2B5EF4-FFF2-40B4-BE49-F238E27FC236}">
                <a16:creationId xmlns:a16="http://schemas.microsoft.com/office/drawing/2014/main" id="{21F0161D-3AB6-DE1C-E323-67511842B2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EEB5A3D8-3358-75FC-D9C2-7C9F6394DC5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46075" y="1"/>
            <a:ext cx="8450263" cy="324921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insert image</a:t>
            </a:r>
            <a:br>
              <a:rPr lang="en-US"/>
            </a:br>
            <a:br>
              <a:rPr lang="en-US"/>
            </a:br>
            <a:br>
              <a:rPr lang="en-US"/>
            </a:br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41B54A-20B5-4156-5E9A-FAE8AE71A0A8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346074" y="3267048"/>
            <a:ext cx="8450264" cy="0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22" name="Rectangle 3">
            <a:extLst>
              <a:ext uri="{FF2B5EF4-FFF2-40B4-BE49-F238E27FC236}">
                <a16:creationId xmlns:a16="http://schemas.microsoft.com/office/drawing/2014/main" id="{54179C72-0A64-790D-9936-51359BF6952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6074" y="3499692"/>
            <a:ext cx="8450263" cy="708294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Name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D9314CF-22F9-727D-6CB7-1037CC55A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4252250"/>
            <a:ext cx="7620000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Subtitle of Presentation Goes Here Lorem Ipsum Dolor Sit Amet</a:t>
            </a:r>
          </a:p>
        </p:txBody>
      </p:sp>
      <p:sp>
        <p:nvSpPr>
          <p:cNvPr id="24" name="Content Placeholder 20">
            <a:extLst>
              <a:ext uri="{FF2B5EF4-FFF2-40B4-BE49-F238E27FC236}">
                <a16:creationId xmlns:a16="http://schemas.microsoft.com/office/drawing/2014/main" id="{A2DFD650-0886-9D04-AC8E-AAA13BE3CD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57200" y="47264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XX/20XX</a:t>
            </a:r>
          </a:p>
        </p:txBody>
      </p:sp>
      <p:pic>
        <p:nvPicPr>
          <p:cNvPr id="25" name="Picture 13">
            <a:extLst>
              <a:ext uri="{FF2B5EF4-FFF2-40B4-BE49-F238E27FC236}">
                <a16:creationId xmlns:a16="http://schemas.microsoft.com/office/drawing/2014/main" id="{5FD50168-8AEB-D256-20E2-EF639A1B9A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57200" y="52387"/>
            <a:ext cx="1818643" cy="60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9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No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14C5D2A-800E-515B-EC05-B3293AEE63AF}"/>
              </a:ext>
            </a:extLst>
          </p:cNvPr>
          <p:cNvSpPr/>
          <p:nvPr userDrawn="1"/>
        </p:nvSpPr>
        <p:spPr bwMode="auto">
          <a:xfrm>
            <a:off x="6705600" y="0"/>
            <a:ext cx="2286000" cy="282179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572000"/>
            <a:ext cx="9144000" cy="58304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>
            <a:off x="-747713" y="282179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4" name="Picture 3" descr="Background pattern&#10;&#10;AI-generated content may be incorrect.">
            <a:extLst>
              <a:ext uri="{FF2B5EF4-FFF2-40B4-BE49-F238E27FC236}">
                <a16:creationId xmlns:a16="http://schemas.microsoft.com/office/drawing/2014/main" id="{CC63C1E0-A075-7BE1-FB4F-5AC6AB179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6FF2AB5-F1A2-CDAA-4296-B243EF9E9321}"/>
              </a:ext>
            </a:extLst>
          </p:cNvPr>
          <p:cNvSpPr/>
          <p:nvPr userDrawn="1"/>
        </p:nvSpPr>
        <p:spPr bwMode="auto">
          <a:xfrm>
            <a:off x="838199" y="838200"/>
            <a:ext cx="7459579" cy="35015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6E7C8A-EEF1-E1AC-E5E5-4B8A253E9F64}"/>
              </a:ext>
            </a:extLst>
          </p:cNvPr>
          <p:cNvSpPr/>
          <p:nvPr userDrawn="1"/>
        </p:nvSpPr>
        <p:spPr bwMode="auto">
          <a:xfrm rot="5400000">
            <a:off x="4523125" y="565075"/>
            <a:ext cx="97750" cy="745155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58C687C6-1A65-C6C6-2C6B-702036339BCB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7982" y="1769743"/>
            <a:ext cx="6181017" cy="1354040"/>
          </a:xfrm>
        </p:spPr>
        <p:txBody>
          <a:bodyPr/>
          <a:lstStyle>
            <a:lvl1pPr algn="l">
              <a:lnSpc>
                <a:spcPct val="80000"/>
              </a:lnSpc>
              <a:defRPr sz="5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Name Goes Here Lorem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7591B6C8-D8FF-9307-6BA6-34CEC9C440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6182" y="3257551"/>
            <a:ext cx="5447018" cy="685799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000" baseline="0">
                <a:solidFill>
                  <a:schemeClr val="accent4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Subtitle of Presentation Goes Here Lorem Ipsum Dolor Sit Amet</a:t>
            </a:r>
          </a:p>
        </p:txBody>
      </p:sp>
      <p:sp>
        <p:nvSpPr>
          <p:cNvPr id="19" name="Content Placeholder 20">
            <a:extLst>
              <a:ext uri="{FF2B5EF4-FFF2-40B4-BE49-F238E27FC236}">
                <a16:creationId xmlns:a16="http://schemas.microsoft.com/office/drawing/2014/main" id="{5E3289B7-F33B-CE13-80DE-B658C01D99F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38199" y="637032"/>
            <a:ext cx="758952" cy="201168"/>
          </a:xfrm>
          <a:solidFill>
            <a:schemeClr val="accent4"/>
          </a:solidFill>
        </p:spPr>
        <p:txBody>
          <a:bodyPr lIns="91440" tIns="0" rIns="0" bIns="0" anchor="ctr"/>
          <a:lstStyle>
            <a:lvl1pPr marL="0" indent="0">
              <a:buNone/>
              <a:defRPr sz="1200" b="1">
                <a:solidFill>
                  <a:schemeClr val="bg1"/>
                </a:solidFill>
                <a:latin typeface="+mj-lt"/>
              </a:defRPr>
            </a:lvl1pPr>
            <a:lvl2pPr marL="365760" indent="0">
              <a:buNone/>
              <a:defRPr sz="1200" b="1">
                <a:solidFill>
                  <a:schemeClr val="bg1"/>
                </a:solidFill>
              </a:defRPr>
            </a:lvl2pPr>
            <a:lvl3pPr marL="914400" indent="0">
              <a:buNone/>
              <a:defRPr sz="1200" b="1">
                <a:solidFill>
                  <a:schemeClr val="bg1"/>
                </a:solidFill>
              </a:defRPr>
            </a:lvl3pPr>
            <a:lvl4pPr marL="1371600" indent="0">
              <a:buNone/>
              <a:defRPr sz="1200" b="1"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 sz="12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XX/20XX</a:t>
            </a:r>
          </a:p>
        </p:txBody>
      </p:sp>
      <p:pic>
        <p:nvPicPr>
          <p:cNvPr id="21" name="Picture 13">
            <a:extLst>
              <a:ext uri="{FF2B5EF4-FFF2-40B4-BE49-F238E27FC236}">
                <a16:creationId xmlns:a16="http://schemas.microsoft.com/office/drawing/2014/main" id="{3C9EFEA1-B894-A11E-1373-B63794B462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46678" y="990278"/>
            <a:ext cx="1818643" cy="60960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63666D2-8D96-BA66-AD17-EE0B605E5258}"/>
              </a:ext>
            </a:extLst>
          </p:cNvPr>
          <p:cNvSpPr/>
          <p:nvPr userDrawn="1"/>
        </p:nvSpPr>
        <p:spPr bwMode="auto">
          <a:xfrm>
            <a:off x="6705600" y="133350"/>
            <a:ext cx="2209800" cy="223838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pic>
        <p:nvPicPr>
          <p:cNvPr id="2" name="Picture 1" descr="Background pattern&#10;&#10;AI-generated content may be incorrect.">
            <a:extLst>
              <a:ext uri="{FF2B5EF4-FFF2-40B4-BE49-F238E27FC236}">
                <a16:creationId xmlns:a16="http://schemas.microsoft.com/office/drawing/2014/main" id="{F669360A-3F0C-D48D-FDF5-6855C425E8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707" b="5555"/>
          <a:stretch/>
        </p:blipFill>
        <p:spPr>
          <a:xfrm>
            <a:off x="0" y="-1"/>
            <a:ext cx="9144000" cy="4821417"/>
          </a:xfrm>
          <a:prstGeom prst="rect">
            <a:avLst/>
          </a:prstGeom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886CC1B-643C-9F43-B67D-115A83AD2A8A}"/>
              </a:ext>
            </a:extLst>
          </p:cNvPr>
          <p:cNvSpPr/>
          <p:nvPr userDrawn="1"/>
        </p:nvSpPr>
        <p:spPr bwMode="auto">
          <a:xfrm>
            <a:off x="1889049" y="1352550"/>
            <a:ext cx="5888370" cy="2438400"/>
          </a:xfrm>
          <a:prstGeom prst="roundRect">
            <a:avLst/>
          </a:prstGeom>
          <a:solidFill>
            <a:schemeClr val="tx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3342EB5-647E-DBDA-EECC-E62D59DDB4BB}"/>
              </a:ext>
            </a:extLst>
          </p:cNvPr>
          <p:cNvSpPr/>
          <p:nvPr userDrawn="1"/>
        </p:nvSpPr>
        <p:spPr bwMode="auto">
          <a:xfrm>
            <a:off x="1780215" y="1204913"/>
            <a:ext cx="5888370" cy="2438400"/>
          </a:xfrm>
          <a:prstGeom prst="roundRect">
            <a:avLst/>
          </a:prstGeom>
          <a:solidFill>
            <a:schemeClr val="bg2"/>
          </a:solidFill>
          <a:ln w="857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2719E6-61DE-BFBD-4BF9-DAE333E7EF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80213" y="1479053"/>
            <a:ext cx="5888369" cy="457200"/>
          </a:xfrm>
        </p:spPr>
        <p:txBody>
          <a:bodyPr/>
          <a:lstStyle>
            <a:lvl1pPr marL="0" indent="0" algn="ctr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/>
              <a:t>SECTION NUMBER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1780212" y="1843342"/>
            <a:ext cx="5888369" cy="1344792"/>
          </a:xfrm>
        </p:spPr>
        <p:txBody>
          <a:bodyPr anchor="ctr"/>
          <a:lstStyle>
            <a:lvl1pPr marL="0" indent="0" algn="ctr">
              <a:lnSpc>
                <a:spcPct val="90000"/>
              </a:lnSpc>
              <a:buNone/>
              <a:defRPr sz="3600" b="1" spc="-15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Title of Section Goes Here Lorem Ipsum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1365" y="369154"/>
            <a:ext cx="8554973" cy="990600"/>
          </a:xfrm>
        </p:spPr>
        <p:txBody>
          <a:bodyPr/>
          <a:lstStyle>
            <a:lvl1pPr>
              <a:defRPr sz="2800" b="1" spc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35DF70F6-E422-24C9-5D82-C883A41DF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054548" y="1158558"/>
            <a:ext cx="5741790" cy="347059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5D2CA44-6038-DC26-ED9C-FAF8B9FF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0" y="1158558"/>
            <a:ext cx="2651165" cy="3470592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3813" y="656035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-528638" y="-4048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613025" y="-1812131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5305425" y="-178355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8" name="Rectangle 20"/>
          <p:cNvSpPr>
            <a:spLocks noChangeArrowheads="1"/>
          </p:cNvSpPr>
          <p:nvPr userDrawn="1"/>
        </p:nvSpPr>
        <p:spPr bwMode="auto">
          <a:xfrm>
            <a:off x="9056688" y="2022872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>
              <a:latin typeface="Times" pitchFamily="-65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766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EF507-A857-C367-F020-0CE20A99E8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6074" y="366464"/>
            <a:ext cx="8468551" cy="8572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Presenters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0064CF5-6FDC-7798-EB01-7806E586A13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auto">
          <a:xfrm>
            <a:off x="88241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259C629-65D6-C3D7-18D6-683DACB0C9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666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28" name="Text Placeholder 19">
            <a:extLst>
              <a:ext uri="{FF2B5EF4-FFF2-40B4-BE49-F238E27FC236}">
                <a16:creationId xmlns:a16="http://schemas.microsoft.com/office/drawing/2014/main" id="{6EEDB123-1FE3-A022-D5DC-352D27076D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666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94A9993A-194A-CB62-BE57-2D486C0076EF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 bwMode="auto">
          <a:xfrm>
            <a:off x="7120658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6" name="Text Placeholder 19">
            <a:extLst>
              <a:ext uri="{FF2B5EF4-FFF2-40B4-BE49-F238E27FC236}">
                <a16:creationId xmlns:a16="http://schemas.microsoft.com/office/drawing/2014/main" id="{F01EA638-ACC6-2FC4-EECF-78EC40161AB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34908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67" name="Text Placeholder 19">
            <a:extLst>
              <a:ext uri="{FF2B5EF4-FFF2-40B4-BE49-F238E27FC236}">
                <a16:creationId xmlns:a16="http://schemas.microsoft.com/office/drawing/2014/main" id="{C08F75EA-EEE6-FD45-2895-1A09EA03B50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834908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698FE9EB-AD2D-AE82-D3EE-6CBF1BB58822}"/>
              </a:ext>
            </a:extLst>
          </p:cNvPr>
          <p:cNvSpPr>
            <a:spLocks noGrp="1" noChangeAspect="1"/>
          </p:cNvSpPr>
          <p:nvPr>
            <p:ph type="pic" sz="quarter" idx="28"/>
          </p:nvPr>
        </p:nvSpPr>
        <p:spPr bwMode="auto">
          <a:xfrm>
            <a:off x="2961831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9" name="Text Placeholder 19">
            <a:extLst>
              <a:ext uri="{FF2B5EF4-FFF2-40B4-BE49-F238E27FC236}">
                <a16:creationId xmlns:a16="http://schemas.microsoft.com/office/drawing/2014/main" id="{A37EA42F-E1B7-7FBE-6216-8690ACF5D9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78003" y="2341245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70" name="Text Placeholder 19">
            <a:extLst>
              <a:ext uri="{FF2B5EF4-FFF2-40B4-BE49-F238E27FC236}">
                <a16:creationId xmlns:a16="http://schemas.microsoft.com/office/drawing/2014/main" id="{87416122-E04B-1FA2-ABEA-C762D67070A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678003" y="2536356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71" name="Picture Placeholder 70">
            <a:extLst>
              <a:ext uri="{FF2B5EF4-FFF2-40B4-BE49-F238E27FC236}">
                <a16:creationId xmlns:a16="http://schemas.microsoft.com/office/drawing/2014/main" id="{0E5F4919-468F-98CA-AAB7-9CE2C790DC57}"/>
              </a:ext>
            </a:extLst>
          </p:cNvPr>
          <p:cNvSpPr>
            <a:spLocks noGrp="1" noChangeAspect="1"/>
          </p:cNvSpPr>
          <p:nvPr>
            <p:ph type="pic" sz="quarter" idx="31"/>
          </p:nvPr>
        </p:nvSpPr>
        <p:spPr bwMode="auto">
          <a:xfrm>
            <a:off x="5041244" y="1123950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2" name="Text Placeholder 19">
            <a:extLst>
              <a:ext uri="{FF2B5EF4-FFF2-40B4-BE49-F238E27FC236}">
                <a16:creationId xmlns:a16="http://schemas.microsoft.com/office/drawing/2014/main" id="{AD3112C0-A309-C510-AA44-9BADFF260F9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751499" y="2341756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73" name="Text Placeholder 19">
            <a:extLst>
              <a:ext uri="{FF2B5EF4-FFF2-40B4-BE49-F238E27FC236}">
                <a16:creationId xmlns:a16="http://schemas.microsoft.com/office/drawing/2014/main" id="{D563EE1D-C4B6-152A-AE82-AF534718013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751499" y="253686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83" name="Picture Placeholder 82">
            <a:extLst>
              <a:ext uri="{FF2B5EF4-FFF2-40B4-BE49-F238E27FC236}">
                <a16:creationId xmlns:a16="http://schemas.microsoft.com/office/drawing/2014/main" id="{11CFF06D-D48B-0FB3-EB1E-903173488758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 bwMode="auto">
          <a:xfrm>
            <a:off x="1921087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4" name="Text Placeholder 19">
            <a:extLst>
              <a:ext uri="{FF2B5EF4-FFF2-40B4-BE49-F238E27FC236}">
                <a16:creationId xmlns:a16="http://schemas.microsoft.com/office/drawing/2014/main" id="{51425358-852D-D75E-3948-A1AD63DBC4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635337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5" name="Text Placeholder 19">
            <a:extLst>
              <a:ext uri="{FF2B5EF4-FFF2-40B4-BE49-F238E27FC236}">
                <a16:creationId xmlns:a16="http://schemas.microsoft.com/office/drawing/2014/main" id="{B7E57BE3-E3F1-08D4-F601-0853D2C0FCF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35337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EB4F2AF4-6A8F-53E3-26E7-51BD25531A45}"/>
              </a:ext>
            </a:extLst>
          </p:cNvPr>
          <p:cNvSpPr>
            <a:spLocks noGrp="1" noChangeAspect="1"/>
          </p:cNvSpPr>
          <p:nvPr>
            <p:ph type="pic" sz="quarter" idx="37"/>
          </p:nvPr>
        </p:nvSpPr>
        <p:spPr bwMode="auto">
          <a:xfrm>
            <a:off x="4000500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7" name="Text Placeholder 19">
            <a:extLst>
              <a:ext uri="{FF2B5EF4-FFF2-40B4-BE49-F238E27FC236}">
                <a16:creationId xmlns:a16="http://schemas.microsoft.com/office/drawing/2014/main" id="{6DA11B9D-5468-210B-A35E-6A6C6D29C7DD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716672" y="4038987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88" name="Text Placeholder 19">
            <a:extLst>
              <a:ext uri="{FF2B5EF4-FFF2-40B4-BE49-F238E27FC236}">
                <a16:creationId xmlns:a16="http://schemas.microsoft.com/office/drawing/2014/main" id="{4E071D86-A813-2F89-DDC8-469CD8A09C3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716672" y="4253617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  <p:sp>
        <p:nvSpPr>
          <p:cNvPr id="89" name="Picture Placeholder 88">
            <a:extLst>
              <a:ext uri="{FF2B5EF4-FFF2-40B4-BE49-F238E27FC236}">
                <a16:creationId xmlns:a16="http://schemas.microsoft.com/office/drawing/2014/main" id="{DD4E3896-F5CB-0DDC-147F-8413B37AEBDE}"/>
              </a:ext>
            </a:extLst>
          </p:cNvPr>
          <p:cNvSpPr>
            <a:spLocks noGrp="1" noChangeAspect="1"/>
          </p:cNvSpPr>
          <p:nvPr>
            <p:ph type="pic" sz="quarter" idx="40"/>
          </p:nvPr>
        </p:nvSpPr>
        <p:spPr bwMode="auto">
          <a:xfrm>
            <a:off x="6079913" y="2821692"/>
            <a:ext cx="1143000" cy="1143000"/>
          </a:xfrm>
          <a:custGeom>
            <a:avLst/>
            <a:gdLst>
              <a:gd name="connsiteX0" fmla="*/ 647700 w 1295400"/>
              <a:gd name="connsiteY0" fmla="*/ 0 h 1295400"/>
              <a:gd name="connsiteX1" fmla="*/ 1295400 w 1295400"/>
              <a:gd name="connsiteY1" fmla="*/ 647700 h 1295400"/>
              <a:gd name="connsiteX2" fmla="*/ 647700 w 1295400"/>
              <a:gd name="connsiteY2" fmla="*/ 1295400 h 1295400"/>
              <a:gd name="connsiteX3" fmla="*/ 0 w 1295400"/>
              <a:gd name="connsiteY3" fmla="*/ 647700 h 1295400"/>
              <a:gd name="connsiteX4" fmla="*/ 647700 w 1295400"/>
              <a:gd name="connsiteY4" fmla="*/ 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5400" h="1295400">
                <a:moveTo>
                  <a:pt x="647700" y="0"/>
                </a:moveTo>
                <a:cubicBezTo>
                  <a:pt x="1005415" y="0"/>
                  <a:pt x="1295400" y="289985"/>
                  <a:pt x="1295400" y="647700"/>
                </a:cubicBezTo>
                <a:cubicBezTo>
                  <a:pt x="1295400" y="1005415"/>
                  <a:pt x="1005415" y="1295400"/>
                  <a:pt x="647700" y="1295400"/>
                </a:cubicBezTo>
                <a:cubicBezTo>
                  <a:pt x="289985" y="1295400"/>
                  <a:pt x="0" y="1005415"/>
                  <a:pt x="0" y="647700"/>
                </a:cubicBezTo>
                <a:cubicBezTo>
                  <a:pt x="0" y="289985"/>
                  <a:pt x="289985" y="0"/>
                  <a:pt x="64770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0" name="Text Placeholder 19">
            <a:extLst>
              <a:ext uri="{FF2B5EF4-FFF2-40B4-BE49-F238E27FC236}">
                <a16:creationId xmlns:a16="http://schemas.microsoft.com/office/drawing/2014/main" id="{D436C02D-3840-D024-CA59-EF132A8BCFD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790168" y="4039498"/>
            <a:ext cx="1714500" cy="1905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91" name="Text Placeholder 19">
            <a:extLst>
              <a:ext uri="{FF2B5EF4-FFF2-40B4-BE49-F238E27FC236}">
                <a16:creationId xmlns:a16="http://schemas.microsoft.com/office/drawing/2014/main" id="{F820EDE1-5CFF-1F91-A8DD-9234B299B14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790168" y="4254128"/>
            <a:ext cx="1714500" cy="190500"/>
          </a:xfrm>
        </p:spPr>
        <p:txBody>
          <a:bodyPr anchor="ctr"/>
          <a:lstStyle>
            <a:lvl1pPr marL="0" indent="0" algn="ctr">
              <a:buNone/>
              <a:defRPr sz="9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327812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heck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7661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77DE43E-8FF4-CFB9-5BEF-DDB384FB3CF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583484" y="320675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ECF1D8DF-ACA9-C2CB-F039-E2DA668600F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45884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23440809-2B16-74D2-8B69-49AFC42886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08119" y="2552887"/>
            <a:ext cx="2111811" cy="2230438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21378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1378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7B0DC689-0264-A427-F70B-C57A1C5E46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053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2CA0C95-D45B-E2C0-B0D1-A41289D1C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7053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61394B1-E65F-9083-51B6-05A829D76B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40451" y="59055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9365670A-9CC0-253A-13EE-56961738BB9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40451" y="97663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DE6E2C7E-2A1F-EFD0-7A56-6CDB492652A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46126" y="2795270"/>
            <a:ext cx="1600200" cy="381000"/>
          </a:xfrm>
        </p:spPr>
        <p:txBody>
          <a:bodyPr/>
          <a:lstStyle>
            <a:lvl1pPr marL="0" indent="0" algn="ctr">
              <a:buNone/>
              <a:defRPr sz="1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6A1B7159-5F66-5564-1DC7-70C7ECC3E30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846126" y="3181350"/>
            <a:ext cx="1600200" cy="1366520"/>
          </a:xfrm>
        </p:spPr>
        <p:txBody>
          <a:bodyPr/>
          <a:lstStyle>
            <a:lvl1pPr marL="0" indent="0" algn="ctr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539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15F70D-4E2D-693C-E5A2-6904BEDD6D90}"/>
              </a:ext>
            </a:extLst>
          </p:cNvPr>
          <p:cNvSpPr/>
          <p:nvPr userDrawn="1"/>
        </p:nvSpPr>
        <p:spPr bwMode="auto">
          <a:xfrm>
            <a:off x="0" y="1121465"/>
            <a:ext cx="9144000" cy="3507685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Background pattern&#10;&#10;AI-generated content may be incorrect.">
            <a:extLst>
              <a:ext uri="{FF2B5EF4-FFF2-40B4-BE49-F238E27FC236}">
                <a16:creationId xmlns:a16="http://schemas.microsoft.com/office/drawing/2014/main" id="{4458804E-152F-5627-5370-05F6FA8428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1" t="21803" r="-1" b="10000"/>
          <a:stretch/>
        </p:blipFill>
        <p:spPr>
          <a:xfrm>
            <a:off x="0" y="1121465"/>
            <a:ext cx="9144000" cy="350768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066790F-5766-5443-520A-C89936D5202B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1335778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6C2660E3-84B0-7295-EFE1-BD639A77D02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6074" y="1335777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9B9D245-1EC7-DD7B-166E-97FDAE33083E}"/>
              </a:ext>
            </a:extLst>
          </p:cNvPr>
          <p:cNvCxnSpPr>
            <a:cxnSpLocks/>
          </p:cNvCxnSpPr>
          <p:nvPr userDrawn="1"/>
        </p:nvCxnSpPr>
        <p:spPr bwMode="auto">
          <a:xfrm flipV="1">
            <a:off x="4104560" y="2999686"/>
            <a:ext cx="0" cy="1450285"/>
          </a:xfrm>
          <a:prstGeom prst="line">
            <a:avLst/>
          </a:prstGeom>
          <a:solidFill>
            <a:schemeClr val="accent1"/>
          </a:solidFill>
          <a:ln w="1016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lg" len="sm"/>
          </a:ln>
          <a:effectLst/>
        </p:spPr>
      </p:cxn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15A61527-4862-08B6-EE14-5812D156D1F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46074" y="2999685"/>
            <a:ext cx="3703320" cy="1450285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r>
              <a:rPr lang="en-US"/>
              <a:t>Click icon to insert image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FF6F7-0F81-1A12-41BC-3BEA55EAA4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5800" y="157607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827EA400-C9AD-4C61-DE18-FC198B53F0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95800" y="196215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60326F6C-CA30-5A40-CF17-52752544E0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495800" y="3257550"/>
            <a:ext cx="4219856" cy="381000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B4A33BF-AE46-9B52-DE9B-463C2D4B7A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95800" y="3643630"/>
            <a:ext cx="4219856" cy="609600"/>
          </a:xfrm>
        </p:spPr>
        <p:txBody>
          <a:bodyPr/>
          <a:lstStyle>
            <a:lvl1pPr marL="0" indent="0" algn="l">
              <a:buNone/>
              <a:defRPr sz="10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36DD5C0C-7F0A-6562-4C3F-34AF6291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4" y="366464"/>
            <a:ext cx="8468551" cy="59339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6700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88" y="1276350"/>
            <a:ext cx="8567738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88" y="371475"/>
            <a:ext cx="856773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 txBox="1">
            <a:spLocks/>
          </p:cNvSpPr>
          <p:nvPr userDrawn="1"/>
        </p:nvSpPr>
        <p:spPr>
          <a:xfrm>
            <a:off x="7665396" y="4812506"/>
            <a:ext cx="12500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bg1"/>
                </a:solidFill>
                <a:latin typeface="Times"/>
                <a:ea typeface="ＭＳ Ｐゴシック"/>
                <a:cs typeface="ＭＳ Ｐゴシック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ＭＳ Ｐゴシック"/>
                <a:cs typeface="ＭＳ Ｐゴシック"/>
              </a:defRPr>
            </a:lvl9pPr>
          </a:lstStyle>
          <a:p>
            <a:pPr algn="r"/>
            <a:r>
              <a:rPr lang="en-US" sz="1000" b="1" dirty="0">
                <a:solidFill>
                  <a:schemeClr val="tx2"/>
                </a:solidFill>
                <a:latin typeface="+mn-lt"/>
                <a:cs typeface="Arial"/>
              </a:rPr>
              <a:t>Crowding Out   </a:t>
            </a:r>
            <a:fld id="{51221C86-548F-ED48-B57A-2AF14FA05D94}" type="slidenum">
              <a:rPr lang="en-US" sz="800" smtClean="0">
                <a:solidFill>
                  <a:schemeClr val="tx2"/>
                </a:solidFill>
                <a:latin typeface="+mn-lt"/>
                <a:cs typeface="Arial"/>
              </a:rPr>
              <a:pPr algn="r"/>
              <a:t>‹#›</a:t>
            </a:fld>
            <a:endParaRPr lang="en-US" sz="80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3F8817-2190-D4C9-9888-6BA4D12C0234}"/>
              </a:ext>
            </a:extLst>
          </p:cNvPr>
          <p:cNvSpPr txBox="1"/>
          <p:nvPr userDrawn="1"/>
        </p:nvSpPr>
        <p:spPr>
          <a:xfrm>
            <a:off x="254594" y="4847621"/>
            <a:ext cx="4114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FEDERAL RESERVE EDUCATION   </a:t>
            </a:r>
            <a:r>
              <a:rPr lang="en-US" sz="1000" b="1" dirty="0">
                <a:solidFill>
                  <a:schemeClr val="accent1"/>
                </a:solidFill>
                <a:latin typeface="+mn-lt"/>
                <a:cs typeface="Arial" panose="020B0604020202020204" pitchFamily="34" charset="0"/>
              </a:rPr>
              <a:t>|</a:t>
            </a:r>
            <a:r>
              <a:rPr lang="en-US" sz="1000" b="1" dirty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   FRE.ORG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6" r:id="rId2"/>
    <p:sldLayoutId id="2147483925" r:id="rId3"/>
    <p:sldLayoutId id="2147483926" r:id="rId4"/>
    <p:sldLayoutId id="2147483928" r:id="rId5"/>
    <p:sldLayoutId id="2147483967" r:id="rId6"/>
    <p:sldLayoutId id="2147483969" r:id="rId7"/>
    <p:sldLayoutId id="2147483987" r:id="rId8"/>
    <p:sldLayoutId id="2147483974" r:id="rId9"/>
    <p:sldLayoutId id="2147483968" r:id="rId10"/>
    <p:sldLayoutId id="2147483971" r:id="rId11"/>
    <p:sldLayoutId id="2147483988" r:id="rId12"/>
    <p:sldLayoutId id="2147483966" r:id="rId13"/>
    <p:sldLayoutId id="2147483936" r:id="rId14"/>
    <p:sldLayoutId id="2147483989" r:id="rId15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 kern="1200" spc="0">
          <a:solidFill>
            <a:schemeClr val="tx2"/>
          </a:solidFill>
          <a:latin typeface="+mj-lt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Arial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15A35"/>
          </a:solidFill>
          <a:latin typeface="Times" pitchFamily="-65" charset="0"/>
        </a:defRPr>
      </a:lvl9pPr>
    </p:titleStyle>
    <p:bodyStyle>
      <a:lvl1pPr marL="256032" indent="-256032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125000"/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Arial"/>
        </a:defRPr>
      </a:lvl1pPr>
      <a:lvl2pPr marL="649224" indent="-283464" algn="l" rtl="0" eaLnBrk="1" fontAlgn="base" hangingPunct="1">
        <a:spcBef>
          <a:spcPts val="0"/>
        </a:spcBef>
        <a:spcAft>
          <a:spcPts val="1200"/>
        </a:spcAft>
        <a:buClr>
          <a:schemeClr val="tx1"/>
        </a:buClr>
        <a:buSzPct val="90000"/>
        <a:buFont typeface="Lucida Grande"/>
        <a:buChar char="−"/>
        <a:defRPr sz="18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/>
        <a:buChar char="•"/>
        <a:defRPr sz="16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−"/>
        <a:defRPr sz="14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defRPr sz="14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3104" userDrawn="1">
          <p15:clr>
            <a:srgbClr val="F26B43"/>
          </p15:clr>
        </p15:guide>
        <p15:guide id="3" pos="218" userDrawn="1">
          <p15:clr>
            <a:srgbClr val="F26B43"/>
          </p15:clr>
        </p15:guide>
        <p15:guide id="4" pos="5541" userDrawn="1">
          <p15:clr>
            <a:srgbClr val="F26B43"/>
          </p15:clr>
        </p15:guide>
        <p15:guide id="5" orient="horz" pos="225" userDrawn="1">
          <p15:clr>
            <a:srgbClr val="F26B43"/>
          </p15:clr>
        </p15:guide>
        <p15:guide id="6" orient="horz" pos="1620" userDrawn="1">
          <p15:clr>
            <a:srgbClr val="F26B43"/>
          </p15:clr>
        </p15:guide>
        <p15:guide id="7" orient="horz" pos="1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4DA1B-7485-B29C-8815-7969D685E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1491" y="2244349"/>
            <a:ext cx="6181017" cy="654802"/>
          </a:xfrm>
        </p:spPr>
        <p:txBody>
          <a:bodyPr/>
          <a:lstStyle/>
          <a:p>
            <a:pPr algn="ctr"/>
            <a:r>
              <a:rPr lang="en-US" dirty="0"/>
              <a:t>Crowding Out</a:t>
            </a:r>
          </a:p>
        </p:txBody>
      </p:sp>
    </p:spTree>
    <p:extLst>
      <p:ext uri="{BB962C8B-B14F-4D97-AF65-F5344CB8AC3E}">
        <p14:creationId xmlns:p14="http://schemas.microsoft.com/office/powerpoint/2010/main" val="3496749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03F57805-F8C1-7EA5-8D20-F48CF5E6DE1B}"/>
              </a:ext>
            </a:extLst>
          </p:cNvPr>
          <p:cNvGrpSpPr/>
          <p:nvPr/>
        </p:nvGrpSpPr>
        <p:grpSpPr>
          <a:xfrm>
            <a:off x="2100348" y="531290"/>
            <a:ext cx="5382195" cy="3727403"/>
            <a:chOff x="1003300" y="876300"/>
            <a:chExt cx="8877300" cy="614791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4EBE763C-ABD4-9BEE-EDB3-E0DBF6F3844D}"/>
                </a:ext>
              </a:extLst>
            </p:cNvPr>
            <p:cNvCxnSpPr/>
            <p:nvPr/>
          </p:nvCxnSpPr>
          <p:spPr>
            <a:xfrm>
              <a:off x="1968500" y="977900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C1D357B-D022-DFAF-CCB4-28DE384F9C93}"/>
                </a:ext>
              </a:extLst>
            </p:cNvPr>
            <p:cNvCxnSpPr/>
            <p:nvPr/>
          </p:nvCxnSpPr>
          <p:spPr>
            <a:xfrm>
              <a:off x="1955800" y="6413500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E29418E-0D57-6347-87FB-72770B155789}"/>
                </a:ext>
              </a:extLst>
            </p:cNvPr>
            <p:cNvCxnSpPr/>
            <p:nvPr/>
          </p:nvCxnSpPr>
          <p:spPr>
            <a:xfrm flipH="1">
              <a:off x="2374900" y="1473200"/>
              <a:ext cx="4368800" cy="4483100"/>
            </a:xfrm>
            <a:prstGeom prst="line">
              <a:avLst/>
            </a:prstGeom>
            <a:ln w="762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5B65698-68EC-C6B9-73A7-43B4250049A1}"/>
                </a:ext>
              </a:extLst>
            </p:cNvPr>
            <p:cNvCxnSpPr/>
            <p:nvPr/>
          </p:nvCxnSpPr>
          <p:spPr>
            <a:xfrm>
              <a:off x="2806700" y="1422400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C68433B-0349-ED59-A62E-B683EBD1CF71}"/>
                </a:ext>
              </a:extLst>
            </p:cNvPr>
            <p:cNvCxnSpPr/>
            <p:nvPr/>
          </p:nvCxnSpPr>
          <p:spPr>
            <a:xfrm>
              <a:off x="3810000" y="1358900"/>
              <a:ext cx="3276600" cy="3454400"/>
            </a:xfrm>
            <a:prstGeom prst="line">
              <a:avLst/>
            </a:prstGeom>
            <a:ln w="762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F28717C-3B75-1D61-872F-704AA65510B5}"/>
                </a:ext>
              </a:extLst>
            </p:cNvPr>
            <p:cNvSpPr txBox="1"/>
            <p:nvPr/>
          </p:nvSpPr>
          <p:spPr>
            <a:xfrm>
              <a:off x="1003300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89B6E8D-4198-4D3C-E5BC-E53B380D6B4F}"/>
                </a:ext>
              </a:extLst>
            </p:cNvPr>
            <p:cNvSpPr txBox="1"/>
            <p:nvPr/>
          </p:nvSpPr>
          <p:spPr>
            <a:xfrm>
              <a:off x="6629399" y="6502401"/>
              <a:ext cx="3251201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 dirty="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F573EC-F568-FAEF-3223-118860F1CA64}"/>
                </a:ext>
              </a:extLst>
            </p:cNvPr>
            <p:cNvCxnSpPr/>
            <p:nvPr/>
          </p:nvCxnSpPr>
          <p:spPr>
            <a:xfrm flipH="1">
              <a:off x="1955800" y="3505200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63C23B3-FA3E-48EE-90F7-96756860F304}"/>
                </a:ext>
              </a:extLst>
            </p:cNvPr>
            <p:cNvCxnSpPr/>
            <p:nvPr/>
          </p:nvCxnSpPr>
          <p:spPr>
            <a:xfrm flipH="1">
              <a:off x="1955800" y="2933700"/>
              <a:ext cx="3352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4B4B470-2AE9-226E-BF9B-C22216688B24}"/>
                </a:ext>
              </a:extLst>
            </p:cNvPr>
            <p:cNvCxnSpPr/>
            <p:nvPr/>
          </p:nvCxnSpPr>
          <p:spPr>
            <a:xfrm>
              <a:off x="4749800" y="3492500"/>
              <a:ext cx="0" cy="290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4FB6C1D-EBF7-0C29-2D84-16CDD8016ECF}"/>
                </a:ext>
              </a:extLst>
            </p:cNvPr>
            <p:cNvCxnSpPr/>
            <p:nvPr/>
          </p:nvCxnSpPr>
          <p:spPr>
            <a:xfrm>
              <a:off x="5308600" y="2933700"/>
              <a:ext cx="0" cy="34671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D54EE4C-E603-5720-3F36-7998264FA188}"/>
                </a:ext>
              </a:extLst>
            </p:cNvPr>
            <p:cNvSpPr txBox="1"/>
            <p:nvPr/>
          </p:nvSpPr>
          <p:spPr>
            <a:xfrm>
              <a:off x="6435123" y="5727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 dirty="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27A7EBA-AF2E-C582-02DC-FB465864048A}"/>
                </a:ext>
              </a:extLst>
            </p:cNvPr>
            <p:cNvSpPr txBox="1"/>
            <p:nvPr/>
          </p:nvSpPr>
          <p:spPr>
            <a:xfrm>
              <a:off x="6680200" y="4800601"/>
              <a:ext cx="9398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DPS + G</a:t>
              </a:r>
              <a:endParaRPr lang="en-US" sz="728" baseline="-25000">
                <a:solidFill>
                  <a:srgbClr val="000000"/>
                </a:solidFill>
                <a:latin typeface="Arial - 16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69D5370-25C5-2074-E0FD-87DEDB703FE5}"/>
                </a:ext>
              </a:extLst>
            </p:cNvPr>
            <p:cNvSpPr txBox="1"/>
            <p:nvPr/>
          </p:nvSpPr>
          <p:spPr>
            <a:xfrm>
              <a:off x="6794501" y="1219200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2B110C4-15C4-1755-2711-BEBBE59C5E3E}"/>
                </a:ext>
              </a:extLst>
            </p:cNvPr>
            <p:cNvCxnSpPr/>
            <p:nvPr/>
          </p:nvCxnSpPr>
          <p:spPr>
            <a:xfrm flipV="1">
              <a:off x="3886200" y="2049145"/>
              <a:ext cx="419100" cy="4191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D534DB6-4F96-1C5E-7EBF-B57C42189D6F}"/>
                </a:ext>
              </a:extLst>
            </p:cNvPr>
            <p:cNvCxnSpPr/>
            <p:nvPr/>
          </p:nvCxnSpPr>
          <p:spPr>
            <a:xfrm flipV="1">
              <a:off x="5499100" y="3771900"/>
              <a:ext cx="419100" cy="4318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439BEBA-5006-478D-7F94-43889B8C7254}"/>
                </a:ext>
              </a:extLst>
            </p:cNvPr>
            <p:cNvSpPr txBox="1"/>
            <p:nvPr/>
          </p:nvSpPr>
          <p:spPr>
            <a:xfrm>
              <a:off x="5016501" y="6489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$900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E18100-1589-F522-A22D-126423C776D4}"/>
                </a:ext>
              </a:extLst>
            </p:cNvPr>
            <p:cNvSpPr txBox="1"/>
            <p:nvPr/>
          </p:nvSpPr>
          <p:spPr>
            <a:xfrm>
              <a:off x="4483100" y="6489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$800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754B7A-42A9-7FEA-83EA-A3D3034FE4B8}"/>
                </a:ext>
              </a:extLst>
            </p:cNvPr>
            <p:cNvSpPr txBox="1"/>
            <p:nvPr/>
          </p:nvSpPr>
          <p:spPr>
            <a:xfrm>
              <a:off x="1473199" y="3365501"/>
              <a:ext cx="634999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8%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47BD7D9-63E6-D8A9-1E7A-9FB05BCD83CD}"/>
                </a:ext>
              </a:extLst>
            </p:cNvPr>
            <p:cNvSpPr txBox="1"/>
            <p:nvPr/>
          </p:nvSpPr>
          <p:spPr>
            <a:xfrm>
              <a:off x="1358900" y="2819400"/>
              <a:ext cx="7366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10%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93FE373-88C3-E3D5-2F45-B108D4EAFC71}"/>
                </a:ext>
              </a:extLst>
            </p:cNvPr>
            <p:cNvSpPr txBox="1"/>
            <p:nvPr/>
          </p:nvSpPr>
          <p:spPr>
            <a:xfrm>
              <a:off x="4152900" y="2654300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B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70CEF0F-036B-D680-1698-A0C365763F4F}"/>
                </a:ext>
              </a:extLst>
            </p:cNvPr>
            <p:cNvSpPr txBox="1"/>
            <p:nvPr/>
          </p:nvSpPr>
          <p:spPr>
            <a:xfrm>
              <a:off x="4572000" y="3111501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3429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CC85FAD6-B3FE-2918-CC89-3856344404F8}"/>
              </a:ext>
            </a:extLst>
          </p:cNvPr>
          <p:cNvGrpSpPr/>
          <p:nvPr/>
        </p:nvGrpSpPr>
        <p:grpSpPr>
          <a:xfrm>
            <a:off x="2100348" y="531290"/>
            <a:ext cx="5382195" cy="3727403"/>
            <a:chOff x="1003300" y="876300"/>
            <a:chExt cx="8877300" cy="614791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BB99AB1-298A-2E15-9FA8-B083243B8BD6}"/>
                </a:ext>
              </a:extLst>
            </p:cNvPr>
            <p:cNvCxnSpPr/>
            <p:nvPr/>
          </p:nvCxnSpPr>
          <p:spPr>
            <a:xfrm>
              <a:off x="1968500" y="977900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68F927B-9EAE-6B93-525A-304BABAFB794}"/>
                </a:ext>
              </a:extLst>
            </p:cNvPr>
            <p:cNvCxnSpPr/>
            <p:nvPr/>
          </p:nvCxnSpPr>
          <p:spPr>
            <a:xfrm>
              <a:off x="1955800" y="6413500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71082490-8A5B-F2C4-7724-3B6DA446EFC5}"/>
                </a:ext>
              </a:extLst>
            </p:cNvPr>
            <p:cNvCxnSpPr/>
            <p:nvPr/>
          </p:nvCxnSpPr>
          <p:spPr>
            <a:xfrm flipH="1">
              <a:off x="2374900" y="1473200"/>
              <a:ext cx="4368800" cy="4483100"/>
            </a:xfrm>
            <a:prstGeom prst="line">
              <a:avLst/>
            </a:prstGeom>
            <a:ln w="762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E746ACC-567D-0389-748A-072AD7DFD851}"/>
                </a:ext>
              </a:extLst>
            </p:cNvPr>
            <p:cNvCxnSpPr/>
            <p:nvPr/>
          </p:nvCxnSpPr>
          <p:spPr>
            <a:xfrm>
              <a:off x="2806700" y="1422400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D2F0823-5ACB-8291-CE4E-A627C2279B77}"/>
                </a:ext>
              </a:extLst>
            </p:cNvPr>
            <p:cNvCxnSpPr/>
            <p:nvPr/>
          </p:nvCxnSpPr>
          <p:spPr>
            <a:xfrm>
              <a:off x="3810000" y="1358900"/>
              <a:ext cx="3276600" cy="3454400"/>
            </a:xfrm>
            <a:prstGeom prst="line">
              <a:avLst/>
            </a:prstGeom>
            <a:ln w="762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8D23985-C9A9-C77C-3C4E-65907535B540}"/>
                </a:ext>
              </a:extLst>
            </p:cNvPr>
            <p:cNvSpPr txBox="1"/>
            <p:nvPr/>
          </p:nvSpPr>
          <p:spPr>
            <a:xfrm>
              <a:off x="1003300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55868DC-171A-1377-0179-394AF23CE140}"/>
                </a:ext>
              </a:extLst>
            </p:cNvPr>
            <p:cNvSpPr txBox="1"/>
            <p:nvPr/>
          </p:nvSpPr>
          <p:spPr>
            <a:xfrm>
              <a:off x="6629399" y="6502401"/>
              <a:ext cx="3251201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 dirty="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19145DC-D947-9CF0-8FB1-1E8058989425}"/>
                </a:ext>
              </a:extLst>
            </p:cNvPr>
            <p:cNvCxnSpPr/>
            <p:nvPr/>
          </p:nvCxnSpPr>
          <p:spPr>
            <a:xfrm flipH="1">
              <a:off x="1955800" y="3505200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8F1AAF0-2D5B-08EB-3F82-34218E16A210}"/>
                </a:ext>
              </a:extLst>
            </p:cNvPr>
            <p:cNvCxnSpPr/>
            <p:nvPr/>
          </p:nvCxnSpPr>
          <p:spPr>
            <a:xfrm flipH="1">
              <a:off x="1955800" y="2933700"/>
              <a:ext cx="3352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67B95CF-D494-FBE9-2EB6-D32C8885A1F5}"/>
                </a:ext>
              </a:extLst>
            </p:cNvPr>
            <p:cNvCxnSpPr/>
            <p:nvPr/>
          </p:nvCxnSpPr>
          <p:spPr>
            <a:xfrm>
              <a:off x="4749800" y="3492500"/>
              <a:ext cx="0" cy="290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E77658-F857-8225-DC74-D3D6E1446FA4}"/>
                </a:ext>
              </a:extLst>
            </p:cNvPr>
            <p:cNvCxnSpPr/>
            <p:nvPr/>
          </p:nvCxnSpPr>
          <p:spPr>
            <a:xfrm>
              <a:off x="5308600" y="2933700"/>
              <a:ext cx="0" cy="34671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1283013-EEA7-922E-BDD4-2C1CAE7D3537}"/>
                </a:ext>
              </a:extLst>
            </p:cNvPr>
            <p:cNvSpPr txBox="1"/>
            <p:nvPr/>
          </p:nvSpPr>
          <p:spPr>
            <a:xfrm>
              <a:off x="6435123" y="5727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 dirty="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E98B457-E514-A075-BFA1-5694275818DB}"/>
                </a:ext>
              </a:extLst>
            </p:cNvPr>
            <p:cNvSpPr txBox="1"/>
            <p:nvPr/>
          </p:nvSpPr>
          <p:spPr>
            <a:xfrm>
              <a:off x="6680200" y="4800601"/>
              <a:ext cx="9398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DPS + G</a:t>
              </a:r>
              <a:endParaRPr lang="en-US" sz="728" baseline="-25000">
                <a:solidFill>
                  <a:srgbClr val="000000"/>
                </a:solidFill>
                <a:latin typeface="Arial - 16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DAF3B7B-0B83-3CA1-1BA4-EF13EA8C1F06}"/>
                </a:ext>
              </a:extLst>
            </p:cNvPr>
            <p:cNvSpPr txBox="1"/>
            <p:nvPr/>
          </p:nvSpPr>
          <p:spPr>
            <a:xfrm>
              <a:off x="6794501" y="1219200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B93BFA4-4392-96A2-CAD3-96690D881502}"/>
                </a:ext>
              </a:extLst>
            </p:cNvPr>
            <p:cNvCxnSpPr/>
            <p:nvPr/>
          </p:nvCxnSpPr>
          <p:spPr>
            <a:xfrm flipV="1">
              <a:off x="3886200" y="2049145"/>
              <a:ext cx="419100" cy="4191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B9073CB-DF40-F818-245A-165302F2DFC8}"/>
                </a:ext>
              </a:extLst>
            </p:cNvPr>
            <p:cNvCxnSpPr/>
            <p:nvPr/>
          </p:nvCxnSpPr>
          <p:spPr>
            <a:xfrm flipV="1">
              <a:off x="5499100" y="3771900"/>
              <a:ext cx="419100" cy="4318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FED9B17-003B-118D-392C-3B388A7F63AD}"/>
                </a:ext>
              </a:extLst>
            </p:cNvPr>
            <p:cNvSpPr txBox="1"/>
            <p:nvPr/>
          </p:nvSpPr>
          <p:spPr>
            <a:xfrm>
              <a:off x="5016501" y="6489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$900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906C4E8-065E-8ED4-E2D8-6D4D57F42CE5}"/>
                </a:ext>
              </a:extLst>
            </p:cNvPr>
            <p:cNvSpPr txBox="1"/>
            <p:nvPr/>
          </p:nvSpPr>
          <p:spPr>
            <a:xfrm>
              <a:off x="4483100" y="6489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$800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45E5B80-0227-8912-739A-9CD6F996E0AE}"/>
                </a:ext>
              </a:extLst>
            </p:cNvPr>
            <p:cNvSpPr txBox="1"/>
            <p:nvPr/>
          </p:nvSpPr>
          <p:spPr>
            <a:xfrm>
              <a:off x="1473199" y="3365501"/>
              <a:ext cx="634999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8%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EBEA6F0-D2F0-90D3-4AED-930247178412}"/>
                </a:ext>
              </a:extLst>
            </p:cNvPr>
            <p:cNvSpPr txBox="1"/>
            <p:nvPr/>
          </p:nvSpPr>
          <p:spPr>
            <a:xfrm>
              <a:off x="1358900" y="2819400"/>
              <a:ext cx="7366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10%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D46706F-E7DB-E6A1-043C-A17854BD0241}"/>
                </a:ext>
              </a:extLst>
            </p:cNvPr>
            <p:cNvSpPr txBox="1"/>
            <p:nvPr/>
          </p:nvSpPr>
          <p:spPr>
            <a:xfrm>
              <a:off x="4152900" y="2654300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B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97D04B8-7ECC-0EB2-8F18-02530A6307CF}"/>
                </a:ext>
              </a:extLst>
            </p:cNvPr>
            <p:cNvSpPr txBox="1"/>
            <p:nvPr/>
          </p:nvSpPr>
          <p:spPr>
            <a:xfrm>
              <a:off x="4572000" y="3111501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A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E95360C-A383-DC09-934F-2D6351F966DE}"/>
                </a:ext>
              </a:extLst>
            </p:cNvPr>
            <p:cNvCxnSpPr/>
            <p:nvPr/>
          </p:nvCxnSpPr>
          <p:spPr>
            <a:xfrm>
              <a:off x="4216400" y="2965577"/>
              <a:ext cx="0" cy="3422523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125635E6-C518-D1E6-96A3-1092237B53DF}"/>
              </a:ext>
            </a:extLst>
          </p:cNvPr>
          <p:cNvSpPr txBox="1"/>
          <p:nvPr/>
        </p:nvSpPr>
        <p:spPr>
          <a:xfrm>
            <a:off x="3894413" y="3934917"/>
            <a:ext cx="415792" cy="20435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 dirty="0">
                <a:solidFill>
                  <a:srgbClr val="000000"/>
                </a:solidFill>
                <a:latin typeface="Arial - 16"/>
              </a:rPr>
              <a:t>$700</a:t>
            </a:r>
          </a:p>
        </p:txBody>
      </p:sp>
    </p:spTree>
    <p:extLst>
      <p:ext uri="{BB962C8B-B14F-4D97-AF65-F5344CB8AC3E}">
        <p14:creationId xmlns:p14="http://schemas.microsoft.com/office/powerpoint/2010/main" val="2991605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D78FCD-CE83-0BC1-94D0-8EC82F087491}"/>
              </a:ext>
            </a:extLst>
          </p:cNvPr>
          <p:cNvSpPr txBox="1"/>
          <p:nvPr/>
        </p:nvSpPr>
        <p:spPr>
          <a:xfrm>
            <a:off x="3671118" y="354193"/>
            <a:ext cx="1108778" cy="19499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667">
                <a:solidFill>
                  <a:srgbClr val="FFFFFF"/>
                </a:solidFill>
                <a:latin typeface="Arial - 15"/>
              </a:rPr>
              <a:t>lesson goes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E74EAD9-D295-D4DC-EDFF-11C7F7F8854D}"/>
              </a:ext>
            </a:extLst>
          </p:cNvPr>
          <p:cNvGrpSpPr/>
          <p:nvPr/>
        </p:nvGrpSpPr>
        <p:grpSpPr>
          <a:xfrm>
            <a:off x="2100348" y="531290"/>
            <a:ext cx="5382195" cy="3727403"/>
            <a:chOff x="1003300" y="876300"/>
            <a:chExt cx="8877300" cy="6147915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E8E1952-F44F-FC21-31D7-695E0A2EF337}"/>
                </a:ext>
              </a:extLst>
            </p:cNvPr>
            <p:cNvCxnSpPr/>
            <p:nvPr/>
          </p:nvCxnSpPr>
          <p:spPr>
            <a:xfrm>
              <a:off x="1968500" y="977900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DA06A35-4FF8-FCE8-3E1E-F084689B8EFA}"/>
                </a:ext>
              </a:extLst>
            </p:cNvPr>
            <p:cNvCxnSpPr/>
            <p:nvPr/>
          </p:nvCxnSpPr>
          <p:spPr>
            <a:xfrm>
              <a:off x="1955800" y="6413500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A97713A-3D5B-F058-DF04-AC6586AFAC93}"/>
                </a:ext>
              </a:extLst>
            </p:cNvPr>
            <p:cNvCxnSpPr/>
            <p:nvPr/>
          </p:nvCxnSpPr>
          <p:spPr>
            <a:xfrm flipH="1">
              <a:off x="2374900" y="1473200"/>
              <a:ext cx="4368800" cy="4483100"/>
            </a:xfrm>
            <a:prstGeom prst="line">
              <a:avLst/>
            </a:prstGeom>
            <a:ln w="381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A466138-C978-67B2-061D-83B3159F4E5D}"/>
                </a:ext>
              </a:extLst>
            </p:cNvPr>
            <p:cNvCxnSpPr/>
            <p:nvPr/>
          </p:nvCxnSpPr>
          <p:spPr>
            <a:xfrm>
              <a:off x="2806700" y="1422400"/>
              <a:ext cx="4165600" cy="4457700"/>
            </a:xfrm>
            <a:prstGeom prst="line">
              <a:avLst/>
            </a:prstGeom>
            <a:ln w="762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18402AB-3974-CF3F-6C50-D9C837747809}"/>
                </a:ext>
              </a:extLst>
            </p:cNvPr>
            <p:cNvSpPr txBox="1"/>
            <p:nvPr/>
          </p:nvSpPr>
          <p:spPr>
            <a:xfrm>
              <a:off x="1003300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1EE4470-0A2A-D8BF-0FB3-C92E24FB7F77}"/>
                </a:ext>
              </a:extLst>
            </p:cNvPr>
            <p:cNvSpPr txBox="1"/>
            <p:nvPr/>
          </p:nvSpPr>
          <p:spPr>
            <a:xfrm>
              <a:off x="6629399" y="6502401"/>
              <a:ext cx="3251201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 dirty="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955B63-66BE-99D7-ADC9-975371890F84}"/>
                </a:ext>
              </a:extLst>
            </p:cNvPr>
            <p:cNvCxnSpPr/>
            <p:nvPr/>
          </p:nvCxnSpPr>
          <p:spPr>
            <a:xfrm flipH="1">
              <a:off x="1955800" y="3505200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4B997F9-0EC9-29FA-803B-423570C292D0}"/>
                </a:ext>
              </a:extLst>
            </p:cNvPr>
            <p:cNvCxnSpPr/>
            <p:nvPr/>
          </p:nvCxnSpPr>
          <p:spPr>
            <a:xfrm flipH="1">
              <a:off x="1955800" y="2933700"/>
              <a:ext cx="3352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1FB47C0-E6F0-63DC-F177-43ED07F37C79}"/>
                </a:ext>
              </a:extLst>
            </p:cNvPr>
            <p:cNvCxnSpPr/>
            <p:nvPr/>
          </p:nvCxnSpPr>
          <p:spPr>
            <a:xfrm>
              <a:off x="4749800" y="3492500"/>
              <a:ext cx="0" cy="290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93718B3-1EC4-1E43-AEDB-143D6FF01586}"/>
                </a:ext>
              </a:extLst>
            </p:cNvPr>
            <p:cNvCxnSpPr/>
            <p:nvPr/>
          </p:nvCxnSpPr>
          <p:spPr>
            <a:xfrm>
              <a:off x="5308600" y="2933700"/>
              <a:ext cx="0" cy="34671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FCA9D82-94B5-3467-3BD0-66D6856A40D0}"/>
                </a:ext>
              </a:extLst>
            </p:cNvPr>
            <p:cNvSpPr txBox="1"/>
            <p:nvPr/>
          </p:nvSpPr>
          <p:spPr>
            <a:xfrm>
              <a:off x="6377990" y="5727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 dirty="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37D3A7D-9444-CF52-8988-6D9692047339}"/>
                </a:ext>
              </a:extLst>
            </p:cNvPr>
            <p:cNvSpPr txBox="1"/>
            <p:nvPr/>
          </p:nvSpPr>
          <p:spPr>
            <a:xfrm>
              <a:off x="6794501" y="1219200"/>
              <a:ext cx="5334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S1</a:t>
              </a:r>
              <a:endParaRPr lang="en-US" sz="667" baseline="7000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A2E5D90-E1F9-AA93-2BCD-A3358D04F7E0}"/>
                </a:ext>
              </a:extLst>
            </p:cNvPr>
            <p:cNvSpPr txBox="1"/>
            <p:nvPr/>
          </p:nvSpPr>
          <p:spPr>
            <a:xfrm>
              <a:off x="5016501" y="6489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$900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8045943-45F0-EF76-EFEB-607441DCEC20}"/>
                </a:ext>
              </a:extLst>
            </p:cNvPr>
            <p:cNvSpPr txBox="1"/>
            <p:nvPr/>
          </p:nvSpPr>
          <p:spPr>
            <a:xfrm>
              <a:off x="4483100" y="64897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$800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89356E3-968D-093D-AAD0-61B44F937FDB}"/>
                </a:ext>
              </a:extLst>
            </p:cNvPr>
            <p:cNvSpPr txBox="1"/>
            <p:nvPr/>
          </p:nvSpPr>
          <p:spPr>
            <a:xfrm>
              <a:off x="1473199" y="3365501"/>
              <a:ext cx="634999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8%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758D44A-7A61-59E3-5241-914434A8E153}"/>
                </a:ext>
              </a:extLst>
            </p:cNvPr>
            <p:cNvSpPr txBox="1"/>
            <p:nvPr/>
          </p:nvSpPr>
          <p:spPr>
            <a:xfrm>
              <a:off x="1358900" y="2819400"/>
              <a:ext cx="7366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10%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7C22E9E-FE98-99B3-7EDA-05D655F4ED8E}"/>
                </a:ext>
              </a:extLst>
            </p:cNvPr>
            <p:cNvSpPr txBox="1"/>
            <p:nvPr/>
          </p:nvSpPr>
          <p:spPr>
            <a:xfrm>
              <a:off x="3886200" y="6489701"/>
              <a:ext cx="6858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$700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BA30A18-E73F-4F3F-DBEC-A1BCFA59A0A5}"/>
                </a:ext>
              </a:extLst>
            </p:cNvPr>
            <p:cNvSpPr txBox="1"/>
            <p:nvPr/>
          </p:nvSpPr>
          <p:spPr>
            <a:xfrm>
              <a:off x="4152900" y="2654300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B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50F00E1-4010-EC71-5175-2A693C396876}"/>
                </a:ext>
              </a:extLst>
            </p:cNvPr>
            <p:cNvSpPr txBox="1"/>
            <p:nvPr/>
          </p:nvSpPr>
          <p:spPr>
            <a:xfrm>
              <a:off x="4572000" y="3111501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A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2CF1902-1DEF-833F-A932-5BDD3BD96984}"/>
                </a:ext>
              </a:extLst>
            </p:cNvPr>
            <p:cNvCxnSpPr/>
            <p:nvPr/>
          </p:nvCxnSpPr>
          <p:spPr>
            <a:xfrm>
              <a:off x="4216400" y="2965577"/>
              <a:ext cx="0" cy="3422523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0399583-B2E0-032F-C565-F3A17D82D373}"/>
                </a:ext>
              </a:extLst>
            </p:cNvPr>
            <p:cNvCxnSpPr/>
            <p:nvPr/>
          </p:nvCxnSpPr>
          <p:spPr>
            <a:xfrm flipH="1">
              <a:off x="2286000" y="1460500"/>
              <a:ext cx="3378200" cy="3441700"/>
            </a:xfrm>
            <a:prstGeom prst="line">
              <a:avLst/>
            </a:prstGeom>
            <a:ln w="762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FF9D65B-970B-95AF-1E33-E307D8D1D6BD}"/>
                </a:ext>
              </a:extLst>
            </p:cNvPr>
            <p:cNvSpPr txBox="1"/>
            <p:nvPr/>
          </p:nvSpPr>
          <p:spPr>
            <a:xfrm>
              <a:off x="5727700" y="1219200"/>
              <a:ext cx="5334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S2</a:t>
              </a:r>
              <a:endParaRPr lang="en-US" sz="667" baseline="70000">
                <a:solidFill>
                  <a:srgbClr val="000000"/>
                </a:solidFill>
                <a:latin typeface="Arial - 15"/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2955BDD-5199-A810-5992-01A09A0F0F57}"/>
                </a:ext>
              </a:extLst>
            </p:cNvPr>
            <p:cNvCxnSpPr/>
            <p:nvPr/>
          </p:nvCxnSpPr>
          <p:spPr>
            <a:xfrm flipH="1" flipV="1">
              <a:off x="5080000" y="2273300"/>
              <a:ext cx="381000" cy="3556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oval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0048723-2881-A4AE-4597-CBEAA184CA48}"/>
                </a:ext>
              </a:extLst>
            </p:cNvPr>
            <p:cNvCxnSpPr/>
            <p:nvPr/>
          </p:nvCxnSpPr>
          <p:spPr>
            <a:xfrm flipH="1" flipV="1">
              <a:off x="3378200" y="4038600"/>
              <a:ext cx="330200" cy="3937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oval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7050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E676B3-1D2D-0FB9-7938-AFECDE38A330}"/>
              </a:ext>
            </a:extLst>
          </p:cNvPr>
          <p:cNvSpPr txBox="1"/>
          <p:nvPr/>
        </p:nvSpPr>
        <p:spPr>
          <a:xfrm>
            <a:off x="3671118" y="354193"/>
            <a:ext cx="1108778" cy="19499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667" dirty="0">
                <a:solidFill>
                  <a:srgbClr val="FFFFFF"/>
                </a:solidFill>
                <a:latin typeface="Arial - 15"/>
              </a:rPr>
              <a:t>lesson goes here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7CFC340-069A-6FC0-4C82-76D080114BDD}"/>
              </a:ext>
            </a:extLst>
          </p:cNvPr>
          <p:cNvGrpSpPr/>
          <p:nvPr/>
        </p:nvGrpSpPr>
        <p:grpSpPr>
          <a:xfrm>
            <a:off x="2153283" y="512804"/>
            <a:ext cx="5628591" cy="3727402"/>
            <a:chOff x="1117600" y="1549400"/>
            <a:chExt cx="9283700" cy="614791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96D7E60-D3F6-9402-B8E0-2E7259C0E573}"/>
                </a:ext>
              </a:extLst>
            </p:cNvPr>
            <p:cNvCxnSpPr/>
            <p:nvPr/>
          </p:nvCxnSpPr>
          <p:spPr>
            <a:xfrm>
              <a:off x="2082800" y="1646936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DACF4C9-E916-FB34-8E90-EAF110FDA3ED}"/>
                </a:ext>
              </a:extLst>
            </p:cNvPr>
            <p:cNvCxnSpPr/>
            <p:nvPr/>
          </p:nvCxnSpPr>
          <p:spPr>
            <a:xfrm>
              <a:off x="2070100" y="7082536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E13D1E2-DC0A-9F86-F16F-4D0B006C1DD8}"/>
                </a:ext>
              </a:extLst>
            </p:cNvPr>
            <p:cNvCxnSpPr/>
            <p:nvPr/>
          </p:nvCxnSpPr>
          <p:spPr>
            <a:xfrm flipH="1">
              <a:off x="2489200" y="2142236"/>
              <a:ext cx="4368800" cy="4483100"/>
            </a:xfrm>
            <a:prstGeom prst="line">
              <a:avLst/>
            </a:prstGeom>
            <a:ln w="381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A0D1EBE-5D5D-62D4-A545-3247ACC0C332}"/>
                </a:ext>
              </a:extLst>
            </p:cNvPr>
            <p:cNvCxnSpPr/>
            <p:nvPr/>
          </p:nvCxnSpPr>
          <p:spPr>
            <a:xfrm>
              <a:off x="2921000" y="2091436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82C0E1F-7554-9D12-1E2A-1268040D985A}"/>
                </a:ext>
              </a:extLst>
            </p:cNvPr>
            <p:cNvSpPr txBox="1"/>
            <p:nvPr/>
          </p:nvSpPr>
          <p:spPr>
            <a:xfrm>
              <a:off x="1117600" y="15494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6299BCB-700B-5799-810B-1388AAD9D57B}"/>
                </a:ext>
              </a:extLst>
            </p:cNvPr>
            <p:cNvSpPr txBox="1"/>
            <p:nvPr/>
          </p:nvSpPr>
          <p:spPr>
            <a:xfrm>
              <a:off x="6743700" y="7175499"/>
              <a:ext cx="3657600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 dirty="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9E56A34-55EF-2D80-2CDC-488E84E7941F}"/>
                </a:ext>
              </a:extLst>
            </p:cNvPr>
            <p:cNvCxnSpPr/>
            <p:nvPr/>
          </p:nvCxnSpPr>
          <p:spPr>
            <a:xfrm flipH="1">
              <a:off x="2070100" y="4174236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08896C-8756-CCD6-85CE-2CE6A05B9570}"/>
                </a:ext>
              </a:extLst>
            </p:cNvPr>
            <p:cNvCxnSpPr/>
            <p:nvPr/>
          </p:nvCxnSpPr>
          <p:spPr>
            <a:xfrm>
              <a:off x="4864100" y="4161536"/>
              <a:ext cx="0" cy="290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22775BF-9AA8-DB96-A854-54E9EFFC5381}"/>
                </a:ext>
              </a:extLst>
            </p:cNvPr>
            <p:cNvSpPr txBox="1"/>
            <p:nvPr/>
          </p:nvSpPr>
          <p:spPr>
            <a:xfrm>
              <a:off x="7125461" y="6477001"/>
              <a:ext cx="633475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57A13F4-03B4-7F43-3796-558DC1FB112B}"/>
                </a:ext>
              </a:extLst>
            </p:cNvPr>
            <p:cNvSpPr txBox="1"/>
            <p:nvPr/>
          </p:nvSpPr>
          <p:spPr>
            <a:xfrm>
              <a:off x="6858001" y="1930399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765C815-36E0-9D48-BE1A-1E4DAC840E29}"/>
                </a:ext>
              </a:extLst>
            </p:cNvPr>
            <p:cNvSpPr txBox="1"/>
            <p:nvPr/>
          </p:nvSpPr>
          <p:spPr>
            <a:xfrm>
              <a:off x="1536700" y="4038601"/>
              <a:ext cx="635001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8%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B43B2F9-1D9E-C518-018B-F6D3634D665B}"/>
                </a:ext>
              </a:extLst>
            </p:cNvPr>
            <p:cNvSpPr txBox="1"/>
            <p:nvPr/>
          </p:nvSpPr>
          <p:spPr>
            <a:xfrm>
              <a:off x="4610100" y="71501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$800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051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485D1B-5349-CEE3-FD1C-B0B3060B19AF}"/>
              </a:ext>
            </a:extLst>
          </p:cNvPr>
          <p:cNvSpPr txBox="1"/>
          <p:nvPr/>
        </p:nvSpPr>
        <p:spPr>
          <a:xfrm>
            <a:off x="1561359" y="61599"/>
            <a:ext cx="1385973" cy="31624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455">
                <a:solidFill>
                  <a:srgbClr val="FFFFFF"/>
                </a:solidFill>
                <a:latin typeface="Tahoma - 24"/>
              </a:rPr>
              <a:t>Crowding Out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BFAB3F1-BE14-2A19-42AA-C8835ABF7F81}"/>
              </a:ext>
            </a:extLst>
          </p:cNvPr>
          <p:cNvGrpSpPr/>
          <p:nvPr/>
        </p:nvGrpSpPr>
        <p:grpSpPr>
          <a:xfrm>
            <a:off x="1630657" y="531290"/>
            <a:ext cx="6098281" cy="3727402"/>
            <a:chOff x="228600" y="876300"/>
            <a:chExt cx="10058400" cy="614791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4722672-0D52-231B-1D61-6360EC7D8131}"/>
                </a:ext>
              </a:extLst>
            </p:cNvPr>
            <p:cNvCxnSpPr/>
            <p:nvPr/>
          </p:nvCxnSpPr>
          <p:spPr>
            <a:xfrm>
              <a:off x="1968500" y="973836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FBE2E26-1350-C070-D58B-FA9E9C870B62}"/>
                </a:ext>
              </a:extLst>
            </p:cNvPr>
            <p:cNvCxnSpPr/>
            <p:nvPr/>
          </p:nvCxnSpPr>
          <p:spPr>
            <a:xfrm>
              <a:off x="1955800" y="6409436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F9F3FCC-6F87-3497-C0D9-99C0CDF7BF59}"/>
                </a:ext>
              </a:extLst>
            </p:cNvPr>
            <p:cNvCxnSpPr/>
            <p:nvPr/>
          </p:nvCxnSpPr>
          <p:spPr>
            <a:xfrm flipH="1">
              <a:off x="2374900" y="1469136"/>
              <a:ext cx="4368800" cy="4483100"/>
            </a:xfrm>
            <a:prstGeom prst="line">
              <a:avLst/>
            </a:prstGeom>
            <a:ln w="381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C78E5499-5031-870E-55C6-0740B51F8D2C}"/>
                </a:ext>
              </a:extLst>
            </p:cNvPr>
            <p:cNvCxnSpPr/>
            <p:nvPr/>
          </p:nvCxnSpPr>
          <p:spPr>
            <a:xfrm>
              <a:off x="2806700" y="1401699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5C4330F-9FF0-22B2-FA65-D505A1375F4D}"/>
                </a:ext>
              </a:extLst>
            </p:cNvPr>
            <p:cNvSpPr txBox="1"/>
            <p:nvPr/>
          </p:nvSpPr>
          <p:spPr>
            <a:xfrm>
              <a:off x="1003300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8F6878B-99F3-DF65-C28A-BF7C7BB67227}"/>
                </a:ext>
              </a:extLst>
            </p:cNvPr>
            <p:cNvSpPr txBox="1"/>
            <p:nvPr/>
          </p:nvSpPr>
          <p:spPr>
            <a:xfrm>
              <a:off x="6629400" y="6502399"/>
              <a:ext cx="3657600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CED744A-3EFD-58B5-5B1D-485FA18EB1F2}"/>
                </a:ext>
              </a:extLst>
            </p:cNvPr>
            <p:cNvCxnSpPr/>
            <p:nvPr/>
          </p:nvCxnSpPr>
          <p:spPr>
            <a:xfrm flipH="1">
              <a:off x="1955800" y="3501136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664E3EF-2BA2-C781-25B1-D48FBCD9DDC5}"/>
                </a:ext>
              </a:extLst>
            </p:cNvPr>
            <p:cNvSpPr txBox="1"/>
            <p:nvPr/>
          </p:nvSpPr>
          <p:spPr>
            <a:xfrm>
              <a:off x="6997700" y="58039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F79087C-33BE-90B7-F9AB-523069829A8F}"/>
                </a:ext>
              </a:extLst>
            </p:cNvPr>
            <p:cNvSpPr txBox="1"/>
            <p:nvPr/>
          </p:nvSpPr>
          <p:spPr>
            <a:xfrm>
              <a:off x="6743700" y="1257299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3F7B713-7EE1-6E30-6C89-559BC44290DA}"/>
                </a:ext>
              </a:extLst>
            </p:cNvPr>
            <p:cNvGrpSpPr/>
            <p:nvPr/>
          </p:nvGrpSpPr>
          <p:grpSpPr>
            <a:xfrm>
              <a:off x="228600" y="3136900"/>
              <a:ext cx="1828800" cy="685800"/>
              <a:chOff x="228600" y="3136900"/>
              <a:chExt cx="1828800" cy="685800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059B4E3-A30E-B498-034F-42527E49B81C}"/>
                  </a:ext>
                </a:extLst>
              </p:cNvPr>
              <p:cNvGrpSpPr/>
              <p:nvPr/>
            </p:nvGrpSpPr>
            <p:grpSpPr>
              <a:xfrm>
                <a:off x="1320800" y="3136900"/>
                <a:ext cx="736600" cy="685800"/>
                <a:chOff x="1320800" y="3136900"/>
                <a:chExt cx="736600" cy="685800"/>
              </a:xfrm>
            </p:grpSpPr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C6AF6B17-E0AB-2A11-9719-DC943478FFB4}"/>
                    </a:ext>
                  </a:extLst>
                </p:cNvPr>
                <p:cNvSpPr txBox="1"/>
                <p:nvPr/>
              </p:nvSpPr>
              <p:spPr>
                <a:xfrm>
                  <a:off x="1422400" y="3365499"/>
                  <a:ext cx="635000" cy="337053"/>
                </a:xfrm>
                <a:prstGeom prst="rect">
                  <a:avLst/>
                </a:prstGeom>
                <a:noFill/>
              </p:spPr>
              <p:txBody>
                <a:bodyPr vert="horz" rtlCol="0">
                  <a:spAutoFit/>
                </a:bodyPr>
                <a:lstStyle/>
                <a:p>
                  <a:r>
                    <a:rPr lang="en-US" sz="728">
                      <a:solidFill>
                        <a:srgbClr val="000000"/>
                      </a:solidFill>
                      <a:latin typeface="Arial - 16"/>
                    </a:rPr>
                    <a:t>8%</a:t>
                  </a:r>
                </a:p>
              </p:txBody>
            </p: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9CC0535B-B46E-9A8C-EAEB-77145C55DE9C}"/>
                    </a:ext>
                  </a:extLst>
                </p:cNvPr>
                <p:cNvCxnSpPr/>
                <p:nvPr/>
              </p:nvCxnSpPr>
              <p:spPr>
                <a:xfrm flipH="1">
                  <a:off x="1346200" y="3149600"/>
                  <a:ext cx="571500" cy="0"/>
                </a:xfrm>
                <a:prstGeom prst="line">
                  <a:avLst/>
                </a:prstGeom>
                <a:ln w="38100" cap="flat" cmpd="sng" algn="ctr">
                  <a:solidFill>
                    <a:srgbClr val="000000"/>
                  </a:solidFill>
                  <a:prstDash val="solid"/>
                  <a:miter lim="800000"/>
                  <a:headEnd type="none" w="med" len="sm"/>
                  <a:tailEnd type="none" w="med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3F113321-9E7A-2684-8AA9-BF38029EE5DF}"/>
                    </a:ext>
                  </a:extLst>
                </p:cNvPr>
                <p:cNvCxnSpPr/>
                <p:nvPr/>
              </p:nvCxnSpPr>
              <p:spPr>
                <a:xfrm>
                  <a:off x="1346200" y="3136900"/>
                  <a:ext cx="0" cy="685800"/>
                </a:xfrm>
                <a:prstGeom prst="line">
                  <a:avLst/>
                </a:prstGeom>
                <a:ln w="38100" cap="flat" cmpd="sng" algn="ctr">
                  <a:solidFill>
                    <a:srgbClr val="000000"/>
                  </a:solidFill>
                  <a:prstDash val="solid"/>
                  <a:miter lim="800000"/>
                  <a:headEnd type="none" w="med" len="sm"/>
                  <a:tailEnd type="none" w="med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43CABEA9-181F-29C6-82B6-F2667CAEEAC4}"/>
                    </a:ext>
                  </a:extLst>
                </p:cNvPr>
                <p:cNvCxnSpPr/>
                <p:nvPr/>
              </p:nvCxnSpPr>
              <p:spPr>
                <a:xfrm>
                  <a:off x="1320800" y="3822700"/>
                  <a:ext cx="558800" cy="0"/>
                </a:xfrm>
                <a:prstGeom prst="line">
                  <a:avLst/>
                </a:prstGeom>
                <a:ln w="38100" cap="flat" cmpd="sng" algn="ctr">
                  <a:solidFill>
                    <a:srgbClr val="000000"/>
                  </a:solidFill>
                  <a:prstDash val="solid"/>
                  <a:miter lim="800000"/>
                  <a:headEnd type="none" w="med" len="sm"/>
                  <a:tailEnd type="none" w="med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73E3303-3BCA-EC24-E9F2-1325DFB7D74B}"/>
                  </a:ext>
                </a:extLst>
              </p:cNvPr>
              <p:cNvSpPr txBox="1"/>
              <p:nvPr/>
            </p:nvSpPr>
            <p:spPr>
              <a:xfrm>
                <a:off x="228600" y="3136900"/>
                <a:ext cx="1092200" cy="660251"/>
              </a:xfrm>
              <a:prstGeom prst="rect">
                <a:avLst/>
              </a:prstGeom>
              <a:noFill/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US" sz="667" dirty="0">
                    <a:solidFill>
                      <a:srgbClr val="000000"/>
                    </a:solidFill>
                    <a:latin typeface="Arial - 15"/>
                  </a:rPr>
                  <a:t>Cluster</a:t>
                </a:r>
              </a:p>
              <a:p>
                <a:pPr algn="ctr"/>
                <a:r>
                  <a:rPr lang="en-US" sz="667" dirty="0">
                    <a:solidFill>
                      <a:srgbClr val="000000"/>
                    </a:solidFill>
                    <a:latin typeface="Arial - 15"/>
                  </a:rPr>
                  <a:t> of</a:t>
                </a:r>
              </a:p>
              <a:p>
                <a:pPr algn="ctr"/>
                <a:r>
                  <a:rPr lang="en-US" sz="667" dirty="0">
                    <a:solidFill>
                      <a:srgbClr val="000000"/>
                    </a:solidFill>
                    <a:latin typeface="Arial - 15"/>
                  </a:rPr>
                  <a:t> rates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551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A6836B3D-9B91-FE0E-0F7B-17410CBC954D}"/>
              </a:ext>
            </a:extLst>
          </p:cNvPr>
          <p:cNvGrpSpPr/>
          <p:nvPr/>
        </p:nvGrpSpPr>
        <p:grpSpPr>
          <a:xfrm>
            <a:off x="1622957" y="531290"/>
            <a:ext cx="6105981" cy="3727402"/>
            <a:chOff x="215900" y="876300"/>
            <a:chExt cx="10071100" cy="614791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90520D9-C4B2-1120-6788-044821910990}"/>
                </a:ext>
              </a:extLst>
            </p:cNvPr>
            <p:cNvCxnSpPr/>
            <p:nvPr/>
          </p:nvCxnSpPr>
          <p:spPr>
            <a:xfrm>
              <a:off x="1968500" y="973836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7646AEE-3EF6-FEB3-A28E-516083736191}"/>
                </a:ext>
              </a:extLst>
            </p:cNvPr>
            <p:cNvCxnSpPr/>
            <p:nvPr/>
          </p:nvCxnSpPr>
          <p:spPr>
            <a:xfrm>
              <a:off x="1955800" y="6409436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D42CBD9-1238-AE59-7A51-34DEE4F11608}"/>
                </a:ext>
              </a:extLst>
            </p:cNvPr>
            <p:cNvCxnSpPr/>
            <p:nvPr/>
          </p:nvCxnSpPr>
          <p:spPr>
            <a:xfrm flipH="1">
              <a:off x="2374900" y="1469136"/>
              <a:ext cx="4368800" cy="4483100"/>
            </a:xfrm>
            <a:prstGeom prst="line">
              <a:avLst/>
            </a:prstGeom>
            <a:ln w="381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A8E21A4-1187-C3ED-1E7E-887D1AF4B420}"/>
                </a:ext>
              </a:extLst>
            </p:cNvPr>
            <p:cNvCxnSpPr/>
            <p:nvPr/>
          </p:nvCxnSpPr>
          <p:spPr>
            <a:xfrm>
              <a:off x="2895600" y="1257300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F47921-3ACF-54E9-3DD5-F597A8A6F0A8}"/>
                </a:ext>
              </a:extLst>
            </p:cNvPr>
            <p:cNvSpPr txBox="1"/>
            <p:nvPr/>
          </p:nvSpPr>
          <p:spPr>
            <a:xfrm>
              <a:off x="1003301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402341-3FDA-05C2-0BFF-38927C64F3A9}"/>
                </a:ext>
              </a:extLst>
            </p:cNvPr>
            <p:cNvSpPr txBox="1"/>
            <p:nvPr/>
          </p:nvSpPr>
          <p:spPr>
            <a:xfrm>
              <a:off x="6629400" y="6502399"/>
              <a:ext cx="3657600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DD305D2-790F-E4C0-A0D3-31A89B25FD94}"/>
                </a:ext>
              </a:extLst>
            </p:cNvPr>
            <p:cNvCxnSpPr/>
            <p:nvPr/>
          </p:nvCxnSpPr>
          <p:spPr>
            <a:xfrm flipH="1">
              <a:off x="1981200" y="3374136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AB40BBB-866C-75D9-E178-CF535E24202A}"/>
                </a:ext>
              </a:extLst>
            </p:cNvPr>
            <p:cNvSpPr txBox="1"/>
            <p:nvPr/>
          </p:nvSpPr>
          <p:spPr>
            <a:xfrm>
              <a:off x="7073900" y="5664200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C1AD831-C132-1A4F-4C53-915A75E115D8}"/>
                </a:ext>
              </a:extLst>
            </p:cNvPr>
            <p:cNvSpPr txBox="1"/>
            <p:nvPr/>
          </p:nvSpPr>
          <p:spPr>
            <a:xfrm>
              <a:off x="6743700" y="1257299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5371DA5-2892-12FE-2FB5-024E8F49EDDC}"/>
                </a:ext>
              </a:extLst>
            </p:cNvPr>
            <p:cNvSpPr txBox="1"/>
            <p:nvPr/>
          </p:nvSpPr>
          <p:spPr>
            <a:xfrm>
              <a:off x="1409700" y="3251200"/>
              <a:ext cx="6096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9%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71E5826-5028-2E07-554C-EFA21A2FB4F9}"/>
                </a:ext>
              </a:extLst>
            </p:cNvPr>
            <p:cNvCxnSpPr/>
            <p:nvPr/>
          </p:nvCxnSpPr>
          <p:spPr>
            <a:xfrm flipH="1">
              <a:off x="1333500" y="3036443"/>
              <a:ext cx="5715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60F169C-2E6F-3B7D-BA2A-06637AE1AAAE}"/>
                </a:ext>
              </a:extLst>
            </p:cNvPr>
            <p:cNvCxnSpPr/>
            <p:nvPr/>
          </p:nvCxnSpPr>
          <p:spPr>
            <a:xfrm>
              <a:off x="1333500" y="3023743"/>
              <a:ext cx="0" cy="6858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56C2415-8E27-1DE8-BF62-739CCC6C8AB0}"/>
                </a:ext>
              </a:extLst>
            </p:cNvPr>
            <p:cNvCxnSpPr/>
            <p:nvPr/>
          </p:nvCxnSpPr>
          <p:spPr>
            <a:xfrm>
              <a:off x="1308100" y="3709543"/>
              <a:ext cx="55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BF763B7-9858-91C4-685E-674439F7EFE3}"/>
                </a:ext>
              </a:extLst>
            </p:cNvPr>
            <p:cNvSpPr txBox="1"/>
            <p:nvPr/>
          </p:nvSpPr>
          <p:spPr>
            <a:xfrm>
              <a:off x="215900" y="3022601"/>
              <a:ext cx="1092200" cy="660251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Cluster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 of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 rates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853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DFFE0530-74AA-456F-05C4-2D8C52A9CDD6}"/>
              </a:ext>
            </a:extLst>
          </p:cNvPr>
          <p:cNvGrpSpPr/>
          <p:nvPr/>
        </p:nvGrpSpPr>
        <p:grpSpPr>
          <a:xfrm>
            <a:off x="1622957" y="531290"/>
            <a:ext cx="6105981" cy="3727402"/>
            <a:chOff x="215900" y="876300"/>
            <a:chExt cx="10071100" cy="614791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BAE484B-9C89-99B3-AD79-64F6945B7124}"/>
                </a:ext>
              </a:extLst>
            </p:cNvPr>
            <p:cNvCxnSpPr/>
            <p:nvPr/>
          </p:nvCxnSpPr>
          <p:spPr>
            <a:xfrm>
              <a:off x="1968500" y="973836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CB2A25D-DFA7-4746-ACE8-EA8EA6A8D947}"/>
                </a:ext>
              </a:extLst>
            </p:cNvPr>
            <p:cNvCxnSpPr/>
            <p:nvPr/>
          </p:nvCxnSpPr>
          <p:spPr>
            <a:xfrm>
              <a:off x="1955800" y="6409436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F41989F-9C52-55EC-E9E3-A65A408A4EFF}"/>
                </a:ext>
              </a:extLst>
            </p:cNvPr>
            <p:cNvCxnSpPr/>
            <p:nvPr/>
          </p:nvCxnSpPr>
          <p:spPr>
            <a:xfrm flipH="1">
              <a:off x="2374900" y="1469136"/>
              <a:ext cx="4368800" cy="4483100"/>
            </a:xfrm>
            <a:prstGeom prst="line">
              <a:avLst/>
            </a:prstGeom>
            <a:ln w="381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EE2C58E-E83E-4F09-9845-1B78B97BA597}"/>
                </a:ext>
              </a:extLst>
            </p:cNvPr>
            <p:cNvCxnSpPr/>
            <p:nvPr/>
          </p:nvCxnSpPr>
          <p:spPr>
            <a:xfrm>
              <a:off x="3073400" y="1145286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7D59D9E-9F0E-145B-370A-DB8327FF9CDC}"/>
                </a:ext>
              </a:extLst>
            </p:cNvPr>
            <p:cNvSpPr txBox="1"/>
            <p:nvPr/>
          </p:nvSpPr>
          <p:spPr>
            <a:xfrm>
              <a:off x="1003301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C6395C6-9EFE-1CB9-83C9-0D26E8AC76BA}"/>
                </a:ext>
              </a:extLst>
            </p:cNvPr>
            <p:cNvSpPr txBox="1"/>
            <p:nvPr/>
          </p:nvSpPr>
          <p:spPr>
            <a:xfrm>
              <a:off x="6629400" y="6502399"/>
              <a:ext cx="3657600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34C80EE-5577-78FB-3844-6F3D8355D289}"/>
                </a:ext>
              </a:extLst>
            </p:cNvPr>
            <p:cNvCxnSpPr/>
            <p:nvPr/>
          </p:nvCxnSpPr>
          <p:spPr>
            <a:xfrm flipH="1">
              <a:off x="2082800" y="3247136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1E09BFE-AA00-91AD-22D5-724C23C81A04}"/>
                </a:ext>
              </a:extLst>
            </p:cNvPr>
            <p:cNvSpPr txBox="1"/>
            <p:nvPr/>
          </p:nvSpPr>
          <p:spPr>
            <a:xfrm>
              <a:off x="7264400" y="5461000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D2155EC-9C69-A341-8CC1-59DB678C0797}"/>
                </a:ext>
              </a:extLst>
            </p:cNvPr>
            <p:cNvSpPr txBox="1"/>
            <p:nvPr/>
          </p:nvSpPr>
          <p:spPr>
            <a:xfrm>
              <a:off x="6743700" y="1257299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416105B-83FF-98D1-4A2E-7A88F8E83841}"/>
                </a:ext>
              </a:extLst>
            </p:cNvPr>
            <p:cNvSpPr txBox="1"/>
            <p:nvPr/>
          </p:nvSpPr>
          <p:spPr>
            <a:xfrm>
              <a:off x="1409700" y="3124199"/>
              <a:ext cx="736600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10%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D91E86D-9E90-4D70-30A7-3F5A92AD6288}"/>
                </a:ext>
              </a:extLst>
            </p:cNvPr>
            <p:cNvCxnSpPr/>
            <p:nvPr/>
          </p:nvCxnSpPr>
          <p:spPr>
            <a:xfrm flipH="1">
              <a:off x="1333500" y="2908427"/>
              <a:ext cx="5715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5BDB29C-EF2E-28D2-952B-04F28F2F950C}"/>
                </a:ext>
              </a:extLst>
            </p:cNvPr>
            <p:cNvCxnSpPr/>
            <p:nvPr/>
          </p:nvCxnSpPr>
          <p:spPr>
            <a:xfrm>
              <a:off x="1333500" y="2895727"/>
              <a:ext cx="0" cy="6858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FC77456-E0DF-C854-A2FC-7EADBA28EC39}"/>
                </a:ext>
              </a:extLst>
            </p:cNvPr>
            <p:cNvCxnSpPr/>
            <p:nvPr/>
          </p:nvCxnSpPr>
          <p:spPr>
            <a:xfrm>
              <a:off x="1308100" y="3581527"/>
              <a:ext cx="55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B75D973-F467-63E2-5267-7DA00132373C}"/>
                </a:ext>
              </a:extLst>
            </p:cNvPr>
            <p:cNvSpPr txBox="1"/>
            <p:nvPr/>
          </p:nvSpPr>
          <p:spPr>
            <a:xfrm>
              <a:off x="215900" y="2895600"/>
              <a:ext cx="1092200" cy="660251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Cluster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 of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 rates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497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176313D9-3B8B-836F-275F-BC190BD7DD25}"/>
              </a:ext>
            </a:extLst>
          </p:cNvPr>
          <p:cNvGrpSpPr/>
          <p:nvPr/>
        </p:nvGrpSpPr>
        <p:grpSpPr>
          <a:xfrm>
            <a:off x="1622957" y="531290"/>
            <a:ext cx="6105981" cy="3727402"/>
            <a:chOff x="215900" y="876300"/>
            <a:chExt cx="10071100" cy="614791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F05A1E5-FD95-A3B8-C58D-D12F07FE93B2}"/>
                </a:ext>
              </a:extLst>
            </p:cNvPr>
            <p:cNvCxnSpPr/>
            <p:nvPr/>
          </p:nvCxnSpPr>
          <p:spPr>
            <a:xfrm>
              <a:off x="1968500" y="973836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E469D0D-FD07-4D92-6B9A-CC043080D8C0}"/>
                </a:ext>
              </a:extLst>
            </p:cNvPr>
            <p:cNvCxnSpPr/>
            <p:nvPr/>
          </p:nvCxnSpPr>
          <p:spPr>
            <a:xfrm>
              <a:off x="1955800" y="6409436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A2C3F78-A008-9D9F-AF31-8CCB90E1D882}"/>
                </a:ext>
              </a:extLst>
            </p:cNvPr>
            <p:cNvCxnSpPr/>
            <p:nvPr/>
          </p:nvCxnSpPr>
          <p:spPr>
            <a:xfrm flipH="1">
              <a:off x="2374900" y="1469136"/>
              <a:ext cx="4368800" cy="4483100"/>
            </a:xfrm>
            <a:prstGeom prst="line">
              <a:avLst/>
            </a:prstGeom>
            <a:ln w="381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1FFDAF3-8EF4-056B-861C-31E93D0DD594}"/>
                </a:ext>
              </a:extLst>
            </p:cNvPr>
            <p:cNvCxnSpPr/>
            <p:nvPr/>
          </p:nvCxnSpPr>
          <p:spPr>
            <a:xfrm>
              <a:off x="3213100" y="1042543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403B923-D042-E96B-C75B-6C4970C6D9E8}"/>
                </a:ext>
              </a:extLst>
            </p:cNvPr>
            <p:cNvSpPr txBox="1"/>
            <p:nvPr/>
          </p:nvSpPr>
          <p:spPr>
            <a:xfrm>
              <a:off x="1003301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373BAE8-A582-9310-CC71-E777E9BD4C06}"/>
                </a:ext>
              </a:extLst>
            </p:cNvPr>
            <p:cNvSpPr txBox="1"/>
            <p:nvPr/>
          </p:nvSpPr>
          <p:spPr>
            <a:xfrm>
              <a:off x="6629400" y="6502399"/>
              <a:ext cx="3657600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E05E990-07DE-CD7F-8C3D-6DD9C7A5CDCD}"/>
                </a:ext>
              </a:extLst>
            </p:cNvPr>
            <p:cNvCxnSpPr/>
            <p:nvPr/>
          </p:nvCxnSpPr>
          <p:spPr>
            <a:xfrm flipH="1">
              <a:off x="2125472" y="3107436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E28835E-DFD7-A77E-1916-14E191A806D3}"/>
                </a:ext>
              </a:extLst>
            </p:cNvPr>
            <p:cNvSpPr txBox="1"/>
            <p:nvPr/>
          </p:nvSpPr>
          <p:spPr>
            <a:xfrm>
              <a:off x="7416800" y="5359400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DPS</a:t>
              </a:r>
              <a:endParaRPr lang="en-US" sz="667" baseline="-25000">
                <a:solidFill>
                  <a:srgbClr val="000000"/>
                </a:solidFill>
                <a:latin typeface="Arial - 15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C37723F-B003-85B3-BEDA-25266E3C142B}"/>
                </a:ext>
              </a:extLst>
            </p:cNvPr>
            <p:cNvSpPr txBox="1"/>
            <p:nvPr/>
          </p:nvSpPr>
          <p:spPr>
            <a:xfrm>
              <a:off x="6743700" y="1257299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BC5006B-3CB2-67F9-14E1-030EB9D264BB}"/>
                </a:ext>
              </a:extLst>
            </p:cNvPr>
            <p:cNvGrpSpPr/>
            <p:nvPr/>
          </p:nvGrpSpPr>
          <p:grpSpPr>
            <a:xfrm>
              <a:off x="215900" y="2730500"/>
              <a:ext cx="1955800" cy="686943"/>
              <a:chOff x="215900" y="2730500"/>
              <a:chExt cx="1955800" cy="686943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C9D6AFE-9ABF-F0E9-DA6E-830A8DAEDE54}"/>
                  </a:ext>
                </a:extLst>
              </p:cNvPr>
              <p:cNvSpPr txBox="1"/>
              <p:nvPr/>
            </p:nvSpPr>
            <p:spPr>
              <a:xfrm>
                <a:off x="1409700" y="2959099"/>
                <a:ext cx="762000" cy="337053"/>
              </a:xfrm>
              <a:prstGeom prst="rect">
                <a:avLst/>
              </a:prstGeom>
              <a:noFill/>
            </p:spPr>
            <p:txBody>
              <a:bodyPr vert="horz" rtlCol="0">
                <a:spAutoFit/>
              </a:bodyPr>
              <a:lstStyle/>
              <a:p>
                <a:r>
                  <a:rPr lang="en-US" sz="728">
                    <a:solidFill>
                      <a:srgbClr val="000000"/>
                    </a:solidFill>
                    <a:latin typeface="Arial - 16"/>
                  </a:rPr>
                  <a:t>11%</a:t>
                </a:r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6FFC72-4CF6-121A-5EB8-864F5366B41B}"/>
                  </a:ext>
                </a:extLst>
              </p:cNvPr>
              <p:cNvCxnSpPr/>
              <p:nvPr/>
            </p:nvCxnSpPr>
            <p:spPr>
              <a:xfrm flipH="1">
                <a:off x="1333500" y="2744343"/>
                <a:ext cx="571500" cy="0"/>
              </a:xfrm>
              <a:prstGeom prst="line">
                <a:avLst/>
              </a:prstGeom>
              <a:ln w="38100" cap="flat" cmpd="sng" algn="ctr">
                <a:solidFill>
                  <a:srgbClr val="000000"/>
                </a:solidFill>
                <a:prstDash val="solid"/>
                <a:miter lim="800000"/>
                <a:headEnd type="none" w="med" len="sm"/>
                <a:tailEnd type="non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278B866B-399F-7B9C-41E1-6D76933545EF}"/>
                  </a:ext>
                </a:extLst>
              </p:cNvPr>
              <p:cNvCxnSpPr/>
              <p:nvPr/>
            </p:nvCxnSpPr>
            <p:spPr>
              <a:xfrm>
                <a:off x="1333500" y="2731643"/>
                <a:ext cx="0" cy="685800"/>
              </a:xfrm>
              <a:prstGeom prst="line">
                <a:avLst/>
              </a:prstGeom>
              <a:ln w="38100" cap="flat" cmpd="sng" algn="ctr">
                <a:solidFill>
                  <a:srgbClr val="000000"/>
                </a:solidFill>
                <a:prstDash val="solid"/>
                <a:miter lim="800000"/>
                <a:headEnd type="none" w="med" len="sm"/>
                <a:tailEnd type="non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2C2E385-8F19-2021-DBC1-5EDB3386E640}"/>
                  </a:ext>
                </a:extLst>
              </p:cNvPr>
              <p:cNvCxnSpPr/>
              <p:nvPr/>
            </p:nvCxnSpPr>
            <p:spPr>
              <a:xfrm>
                <a:off x="1308100" y="3417443"/>
                <a:ext cx="558800" cy="0"/>
              </a:xfrm>
              <a:prstGeom prst="line">
                <a:avLst/>
              </a:prstGeom>
              <a:ln w="38100" cap="flat" cmpd="sng" algn="ctr">
                <a:solidFill>
                  <a:srgbClr val="000000"/>
                </a:solidFill>
                <a:prstDash val="solid"/>
                <a:miter lim="800000"/>
                <a:headEnd type="none" w="med" len="sm"/>
                <a:tailEnd type="none" w="med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920E50-E383-F090-3A25-2597F6ADFA7A}"/>
                  </a:ext>
                </a:extLst>
              </p:cNvPr>
              <p:cNvSpPr txBox="1"/>
              <p:nvPr/>
            </p:nvSpPr>
            <p:spPr>
              <a:xfrm>
                <a:off x="215900" y="2730500"/>
                <a:ext cx="1092200" cy="660251"/>
              </a:xfrm>
              <a:prstGeom prst="rect">
                <a:avLst/>
              </a:prstGeom>
              <a:noFill/>
            </p:spPr>
            <p:txBody>
              <a:bodyPr vert="horz" rtlCol="0">
                <a:spAutoFit/>
              </a:bodyPr>
              <a:lstStyle/>
              <a:p>
                <a:pPr algn="ctr"/>
                <a:r>
                  <a:rPr lang="en-US" sz="667" dirty="0">
                    <a:solidFill>
                      <a:srgbClr val="000000"/>
                    </a:solidFill>
                    <a:latin typeface="Arial - 15"/>
                  </a:rPr>
                  <a:t>Cluster</a:t>
                </a:r>
              </a:p>
              <a:p>
                <a:pPr algn="ctr"/>
                <a:r>
                  <a:rPr lang="en-US" sz="667" dirty="0">
                    <a:solidFill>
                      <a:srgbClr val="000000"/>
                    </a:solidFill>
                    <a:latin typeface="Arial - 15"/>
                  </a:rPr>
                  <a:t> of</a:t>
                </a:r>
              </a:p>
              <a:p>
                <a:pPr algn="ctr"/>
                <a:r>
                  <a:rPr lang="en-US" sz="667" dirty="0">
                    <a:solidFill>
                      <a:srgbClr val="000000"/>
                    </a:solidFill>
                    <a:latin typeface="Arial - 15"/>
                  </a:rPr>
                  <a:t> rates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88119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72F878-61AB-8AAF-2F27-7FA85E67328C}"/>
              </a:ext>
            </a:extLst>
          </p:cNvPr>
          <p:cNvCxnSpPr/>
          <p:nvPr/>
        </p:nvCxnSpPr>
        <p:spPr>
          <a:xfrm>
            <a:off x="2585439" y="446591"/>
            <a:ext cx="0" cy="3303236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41002E-2F9E-7382-317A-55B45F37759A}"/>
              </a:ext>
            </a:extLst>
          </p:cNvPr>
          <p:cNvCxnSpPr/>
          <p:nvPr/>
        </p:nvCxnSpPr>
        <p:spPr>
          <a:xfrm>
            <a:off x="2577739" y="3742127"/>
            <a:ext cx="3418734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091B96-6E59-D49D-D88D-F84179975D4A}"/>
              </a:ext>
            </a:extLst>
          </p:cNvPr>
          <p:cNvCxnSpPr/>
          <p:nvPr/>
        </p:nvCxnSpPr>
        <p:spPr>
          <a:xfrm>
            <a:off x="3093629" y="716086"/>
            <a:ext cx="2525551" cy="2702647"/>
          </a:xfrm>
          <a:prstGeom prst="line">
            <a:avLst/>
          </a:prstGeom>
          <a:ln w="38100" cap="flat" cmpd="sng" algn="ctr">
            <a:solidFill>
              <a:srgbClr val="00008B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91C236C-BBC1-BAA7-8FD4-204BACEAA478}"/>
              </a:ext>
            </a:extLst>
          </p:cNvPr>
          <p:cNvSpPr txBox="1"/>
          <p:nvPr/>
        </p:nvSpPr>
        <p:spPr>
          <a:xfrm>
            <a:off x="2000250" y="384993"/>
            <a:ext cx="585189" cy="29764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667" dirty="0">
                <a:solidFill>
                  <a:srgbClr val="000000"/>
                </a:solidFill>
                <a:latin typeface="Arial - 15"/>
              </a:rPr>
              <a:t>Interest</a:t>
            </a:r>
          </a:p>
          <a:p>
            <a:pPr algn="ctr"/>
            <a:r>
              <a:rPr lang="en-US" sz="667" dirty="0">
                <a:solidFill>
                  <a:srgbClr val="000000"/>
                </a:solidFill>
                <a:latin typeface="Arial - 15"/>
              </a:rPr>
              <a:t>rate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08EC41-D32A-397C-B26A-0A9017A65AA6}"/>
              </a:ext>
            </a:extLst>
          </p:cNvPr>
          <p:cNvCxnSpPr/>
          <p:nvPr/>
        </p:nvCxnSpPr>
        <p:spPr>
          <a:xfrm flipH="1">
            <a:off x="2577739" y="1978862"/>
            <a:ext cx="1693967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1F866D-3933-EC14-E5CD-C2B0F1940FE6}"/>
              </a:ext>
            </a:extLst>
          </p:cNvPr>
          <p:cNvCxnSpPr/>
          <p:nvPr/>
        </p:nvCxnSpPr>
        <p:spPr>
          <a:xfrm>
            <a:off x="4271706" y="1971162"/>
            <a:ext cx="0" cy="1763266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D3531A3-DBFF-689C-5E70-5F894CDD5546}"/>
              </a:ext>
            </a:extLst>
          </p:cNvPr>
          <p:cNvSpPr txBox="1"/>
          <p:nvPr/>
        </p:nvSpPr>
        <p:spPr>
          <a:xfrm>
            <a:off x="5634579" y="3372535"/>
            <a:ext cx="292594" cy="20435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>
                <a:solidFill>
                  <a:srgbClr val="000000"/>
                </a:solidFill>
                <a:latin typeface="Arial - 16"/>
              </a:rPr>
              <a:t>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C049F5-86FF-0CA1-01D4-5F4E8602B5A5}"/>
              </a:ext>
            </a:extLst>
          </p:cNvPr>
          <p:cNvSpPr txBox="1"/>
          <p:nvPr/>
        </p:nvSpPr>
        <p:spPr>
          <a:xfrm>
            <a:off x="2254345" y="1894164"/>
            <a:ext cx="384993" cy="20435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>
                <a:solidFill>
                  <a:srgbClr val="000000"/>
                </a:solidFill>
                <a:latin typeface="Arial - 16"/>
              </a:rPr>
              <a:t>8%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2789BA-B758-1548-C1B3-6A6174F502B8}"/>
              </a:ext>
            </a:extLst>
          </p:cNvPr>
          <p:cNvSpPr txBox="1"/>
          <p:nvPr/>
        </p:nvSpPr>
        <p:spPr>
          <a:xfrm>
            <a:off x="4117709" y="3780627"/>
            <a:ext cx="400392" cy="20435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 dirty="0">
                <a:solidFill>
                  <a:srgbClr val="000000"/>
                </a:solidFill>
                <a:latin typeface="Arial - 16"/>
              </a:rPr>
              <a:t>$800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E730DE2-5554-6A93-0664-5411DDEC6FD3}"/>
              </a:ext>
            </a:extLst>
          </p:cNvPr>
          <p:cNvCxnSpPr/>
          <p:nvPr/>
        </p:nvCxnSpPr>
        <p:spPr>
          <a:xfrm flipH="1">
            <a:off x="2577739" y="2856644"/>
            <a:ext cx="2517851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8AF2E4E-FB2E-EDEC-E1F6-ADB2C3E2DD17}"/>
              </a:ext>
            </a:extLst>
          </p:cNvPr>
          <p:cNvCxnSpPr/>
          <p:nvPr/>
        </p:nvCxnSpPr>
        <p:spPr>
          <a:xfrm>
            <a:off x="5087890" y="2848944"/>
            <a:ext cx="0" cy="893183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CA8854B1-2127-43BE-EFAC-6A9FE7EC9F00}"/>
              </a:ext>
            </a:extLst>
          </p:cNvPr>
          <p:cNvSpPr txBox="1"/>
          <p:nvPr/>
        </p:nvSpPr>
        <p:spPr>
          <a:xfrm>
            <a:off x="2262045" y="2771947"/>
            <a:ext cx="384993" cy="20435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>
                <a:solidFill>
                  <a:srgbClr val="000000"/>
                </a:solidFill>
                <a:latin typeface="Arial - 16"/>
              </a:rPr>
              <a:t>4%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D8C019-D8BA-79D3-FAA4-8455973A2607}"/>
              </a:ext>
            </a:extLst>
          </p:cNvPr>
          <p:cNvSpPr txBox="1"/>
          <p:nvPr/>
        </p:nvSpPr>
        <p:spPr>
          <a:xfrm>
            <a:off x="4903094" y="3780626"/>
            <a:ext cx="508190" cy="19499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667" dirty="0">
                <a:solidFill>
                  <a:srgbClr val="000000"/>
                </a:solidFill>
                <a:latin typeface="Arial - 15"/>
              </a:rPr>
              <a:t>$1,200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77D8BE-B6C5-9D0B-D3E6-36A3E0403B52}"/>
              </a:ext>
            </a:extLst>
          </p:cNvPr>
          <p:cNvSpPr txBox="1"/>
          <p:nvPr/>
        </p:nvSpPr>
        <p:spPr>
          <a:xfrm>
            <a:off x="5418983" y="3742127"/>
            <a:ext cx="2217557" cy="31636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>
                <a:solidFill>
                  <a:srgbClr val="000000"/>
                </a:solidFill>
                <a:latin typeface="Arial - 16"/>
              </a:rPr>
              <a:t>QLF (Quantity of Loanable Funds)</a:t>
            </a:r>
          </a:p>
          <a:p>
            <a:r>
              <a:rPr lang="en-US" sz="728">
                <a:solidFill>
                  <a:srgbClr val="000000"/>
                </a:solidFill>
                <a:latin typeface="Arial - 16"/>
              </a:rPr>
              <a:t>in billions of dollars</a:t>
            </a:r>
            <a:endParaRPr lang="en-US" sz="728" baseline="-2500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8DC3BE-5C75-17EA-0CD7-44A0D2F67FA7}"/>
              </a:ext>
            </a:extLst>
          </p:cNvPr>
          <p:cNvSpPr txBox="1"/>
          <p:nvPr/>
        </p:nvSpPr>
        <p:spPr>
          <a:xfrm>
            <a:off x="3671117" y="538620"/>
            <a:ext cx="3926924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173250" indent="-1732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 - 18"/>
              </a:rPr>
              <a:t>Take a look at this graph. What quantity of loanable funds will ​borrowers demand when the interest rate is 4%?  </a:t>
            </a:r>
          </a:p>
          <a:p>
            <a:pPr marL="173250" indent="-173250">
              <a:buFont typeface="Arial" panose="020B0604020202020204" pitchFamily="34" charset="0"/>
              <a:buChar char="•"/>
            </a:pPr>
            <a:endParaRPr lang="en-US" sz="900" dirty="0">
              <a:solidFill>
                <a:srgbClr val="000000"/>
              </a:solidFill>
              <a:latin typeface="Arial - 18"/>
            </a:endParaRPr>
          </a:p>
          <a:p>
            <a:pPr marL="173250" indent="-1732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 - 18"/>
              </a:rPr>
              <a:t>What quantity of loanable funds will the borrowers demand ​when the interest rate is 8%?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6BC7E03-0E1D-BEB9-1DE9-1C3621EA7D08}"/>
              </a:ext>
            </a:extLst>
          </p:cNvPr>
          <p:cNvGraphicFramePr>
            <a:graphicFrameLocks noGrp="1"/>
          </p:cNvGraphicFramePr>
          <p:nvPr/>
        </p:nvGraphicFramePr>
        <p:xfrm>
          <a:off x="6127369" y="1678663"/>
          <a:ext cx="954781" cy="323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781">
                  <a:extLst>
                    <a:ext uri="{9D8B030D-6E8A-4147-A177-3AD203B41FA5}">
                      <a16:colId xmlns:a16="http://schemas.microsoft.com/office/drawing/2014/main" val="2494706391"/>
                    </a:ext>
                  </a:extLst>
                </a:gridCol>
              </a:tblGrid>
              <a:tr h="323394">
                <a:tc>
                  <a:txBody>
                    <a:bodyPr/>
                    <a:lstStyle/>
                    <a:p>
                      <a:r>
                        <a:rPr lang="en-US" sz="1200" b="0" i="0" u="none" baseline="0" dirty="0">
                          <a:solidFill>
                            <a:srgbClr val="000000"/>
                          </a:solidFill>
                          <a:latin typeface=" - 20"/>
                        </a:rPr>
                        <a:t>$800 billion </a:t>
                      </a:r>
                    </a:p>
                  </a:txBody>
                  <a:tcPr marL="55439" marR="55439" marT="27719" marB="27719">
                    <a:lnL w="38100" cmpd="sng">
                      <a:solidFill>
                        <a:srgbClr val="000000"/>
                      </a:solidFill>
                      <a:prstDash val="solid"/>
                    </a:lnL>
                    <a:lnR w="38100" cmpd="sng">
                      <a:solidFill>
                        <a:srgbClr val="000000"/>
                      </a:solidFill>
                      <a:prstDash val="solid"/>
                    </a:lnR>
                    <a:lnT w="38100" cmpd="sng">
                      <a:solidFill>
                        <a:srgbClr val="000000"/>
                      </a:solidFill>
                      <a:prstDash val="solid"/>
                    </a:lnT>
                    <a:lnB w="381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52850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52FF177D-D6FB-21D8-C5FA-160E2E7846E5}"/>
              </a:ext>
            </a:extLst>
          </p:cNvPr>
          <p:cNvGraphicFramePr>
            <a:graphicFrameLocks noGrp="1"/>
          </p:cNvGraphicFramePr>
          <p:nvPr/>
        </p:nvGraphicFramePr>
        <p:xfrm>
          <a:off x="6127369" y="1208972"/>
          <a:ext cx="954781" cy="425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781">
                  <a:extLst>
                    <a:ext uri="{9D8B030D-6E8A-4147-A177-3AD203B41FA5}">
                      <a16:colId xmlns:a16="http://schemas.microsoft.com/office/drawing/2014/main" val="2324977855"/>
                    </a:ext>
                  </a:extLst>
                </a:gridCol>
              </a:tblGrid>
              <a:tr h="425032">
                <a:tc>
                  <a:txBody>
                    <a:bodyPr/>
                    <a:lstStyle/>
                    <a:p>
                      <a:r>
                        <a:rPr lang="en-US" sz="1200" b="0" i="0" u="none" baseline="0" dirty="0">
                          <a:solidFill>
                            <a:srgbClr val="000000"/>
                          </a:solidFill>
                          <a:latin typeface=" - 20"/>
                        </a:rPr>
                        <a:t>$1,200 billion </a:t>
                      </a:r>
                    </a:p>
                  </a:txBody>
                  <a:tcPr marL="55439" marR="55439" marT="27719" marB="27719">
                    <a:lnL w="38100" cmpd="sng">
                      <a:solidFill>
                        <a:srgbClr val="000000"/>
                      </a:solidFill>
                      <a:prstDash val="solid"/>
                    </a:lnL>
                    <a:lnR w="38100" cmpd="sng">
                      <a:solidFill>
                        <a:srgbClr val="000000"/>
                      </a:solidFill>
                      <a:prstDash val="solid"/>
                    </a:lnR>
                    <a:lnT w="38100" cmpd="sng">
                      <a:solidFill>
                        <a:srgbClr val="000000"/>
                      </a:solidFill>
                      <a:prstDash val="solid"/>
                    </a:lnT>
                    <a:lnB w="381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57448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3571C380-9596-C530-AF67-0E173A1A615F}"/>
              </a:ext>
            </a:extLst>
          </p:cNvPr>
          <p:cNvSpPr txBox="1"/>
          <p:nvPr/>
        </p:nvSpPr>
        <p:spPr>
          <a:xfrm>
            <a:off x="1561359" y="53899"/>
            <a:ext cx="1385973" cy="31624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455">
                <a:solidFill>
                  <a:srgbClr val="FFFFFF"/>
                </a:solidFill>
                <a:latin typeface="Tahoma - 24"/>
              </a:rPr>
              <a:t>Crowding Out</a:t>
            </a:r>
          </a:p>
        </p:txBody>
      </p:sp>
    </p:spTree>
    <p:extLst>
      <p:ext uri="{BB962C8B-B14F-4D97-AF65-F5344CB8AC3E}">
        <p14:creationId xmlns:p14="http://schemas.microsoft.com/office/powerpoint/2010/main" val="192751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21F82FD-6652-7AD9-DB14-E81FB6F81931}"/>
              </a:ext>
            </a:extLst>
          </p:cNvPr>
          <p:cNvCxnSpPr/>
          <p:nvPr/>
        </p:nvCxnSpPr>
        <p:spPr>
          <a:xfrm>
            <a:off x="2277445" y="350771"/>
            <a:ext cx="0" cy="3303236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092E18E-A6D4-36E3-3CD1-B32E51B6A54D}"/>
              </a:ext>
            </a:extLst>
          </p:cNvPr>
          <p:cNvCxnSpPr/>
          <p:nvPr/>
        </p:nvCxnSpPr>
        <p:spPr>
          <a:xfrm>
            <a:off x="2269745" y="3646307"/>
            <a:ext cx="3418734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5369151-F2D6-88D9-0874-529C26AC6654}"/>
              </a:ext>
            </a:extLst>
          </p:cNvPr>
          <p:cNvSpPr txBox="1"/>
          <p:nvPr/>
        </p:nvSpPr>
        <p:spPr>
          <a:xfrm>
            <a:off x="1692256" y="289172"/>
            <a:ext cx="585189" cy="29764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667" dirty="0">
                <a:solidFill>
                  <a:srgbClr val="000000"/>
                </a:solidFill>
                <a:latin typeface="Arial - 15"/>
              </a:rPr>
              <a:t>Interest</a:t>
            </a:r>
          </a:p>
          <a:p>
            <a:pPr algn="ctr"/>
            <a:r>
              <a:rPr lang="en-US" sz="667" dirty="0">
                <a:solidFill>
                  <a:srgbClr val="000000"/>
                </a:solidFill>
                <a:latin typeface="Arial - 15"/>
              </a:rPr>
              <a:t>rate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F19FFDC-DCF1-E01E-A4BD-5F091CD9F9BD}"/>
              </a:ext>
            </a:extLst>
          </p:cNvPr>
          <p:cNvCxnSpPr/>
          <p:nvPr/>
        </p:nvCxnSpPr>
        <p:spPr>
          <a:xfrm flipH="1">
            <a:off x="2269745" y="1883041"/>
            <a:ext cx="1693967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B805EEF-27C5-F9EC-3FCB-EDDEDCAD016C}"/>
              </a:ext>
            </a:extLst>
          </p:cNvPr>
          <p:cNvCxnSpPr/>
          <p:nvPr/>
        </p:nvCxnSpPr>
        <p:spPr>
          <a:xfrm>
            <a:off x="3963712" y="1875341"/>
            <a:ext cx="0" cy="1763266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8228102-5AE9-F47C-9ED4-B53CF2D9476D}"/>
              </a:ext>
            </a:extLst>
          </p:cNvPr>
          <p:cNvSpPr txBox="1"/>
          <p:nvPr/>
        </p:nvSpPr>
        <p:spPr>
          <a:xfrm>
            <a:off x="1946351" y="1798343"/>
            <a:ext cx="384993" cy="20435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>
                <a:solidFill>
                  <a:srgbClr val="000000"/>
                </a:solidFill>
                <a:latin typeface="Arial - 16"/>
              </a:rPr>
              <a:t>8%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B2697A-29EA-63FF-5870-F4928C47C3DC}"/>
              </a:ext>
            </a:extLst>
          </p:cNvPr>
          <p:cNvSpPr txBox="1"/>
          <p:nvPr/>
        </p:nvSpPr>
        <p:spPr>
          <a:xfrm>
            <a:off x="3809715" y="3684806"/>
            <a:ext cx="400392" cy="20435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 dirty="0">
                <a:solidFill>
                  <a:srgbClr val="000000"/>
                </a:solidFill>
                <a:latin typeface="Arial - 16"/>
              </a:rPr>
              <a:t>$800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C29A66-D7BC-CA04-C380-8EFA2381A829}"/>
              </a:ext>
            </a:extLst>
          </p:cNvPr>
          <p:cNvSpPr txBox="1"/>
          <p:nvPr/>
        </p:nvSpPr>
        <p:spPr>
          <a:xfrm>
            <a:off x="5103290" y="3700206"/>
            <a:ext cx="2217557" cy="31636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728">
                <a:solidFill>
                  <a:srgbClr val="000000"/>
                </a:solidFill>
                <a:latin typeface="Arial - 16"/>
              </a:rPr>
              <a:t>QLF (Quantity of Loanable Funds)</a:t>
            </a:r>
          </a:p>
          <a:p>
            <a:r>
              <a:rPr lang="en-US" sz="728">
                <a:solidFill>
                  <a:srgbClr val="000000"/>
                </a:solidFill>
                <a:latin typeface="Arial - 16"/>
              </a:rPr>
              <a:t>in billions of dollars</a:t>
            </a:r>
            <a:endParaRPr lang="en-US" sz="728" baseline="-25000">
              <a:solidFill>
                <a:srgbClr val="000000"/>
              </a:solidFill>
              <a:latin typeface="Arial - 16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7CA29AA-A08F-A2EC-3D51-8D060B0DC991}"/>
              </a:ext>
            </a:extLst>
          </p:cNvPr>
          <p:cNvCxnSpPr/>
          <p:nvPr/>
        </p:nvCxnSpPr>
        <p:spPr>
          <a:xfrm flipH="1">
            <a:off x="2762535" y="1875341"/>
            <a:ext cx="1193477" cy="1308975"/>
          </a:xfrm>
          <a:prstGeom prst="line">
            <a:avLst/>
          </a:prstGeom>
          <a:ln w="38100" cap="flat" cmpd="sng" algn="ctr">
            <a:solidFill>
              <a:srgbClr val="8B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63B9F-1F80-9551-D249-78276905B387}"/>
              </a:ext>
            </a:extLst>
          </p:cNvPr>
          <p:cNvCxnSpPr/>
          <p:nvPr/>
        </p:nvCxnSpPr>
        <p:spPr>
          <a:xfrm flipV="1">
            <a:off x="3956012" y="620266"/>
            <a:ext cx="1085679" cy="1262775"/>
          </a:xfrm>
          <a:prstGeom prst="line">
            <a:avLst/>
          </a:prstGeom>
          <a:ln w="38100" cap="flat" cmpd="sng" algn="ctr">
            <a:solidFill>
              <a:srgbClr val="8B0000"/>
            </a:solidFill>
            <a:prstDash val="solid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3D3CAB-0D24-2A09-78E7-EF662E3C642B}"/>
              </a:ext>
            </a:extLst>
          </p:cNvPr>
          <p:cNvCxnSpPr/>
          <p:nvPr/>
        </p:nvCxnSpPr>
        <p:spPr>
          <a:xfrm flipV="1">
            <a:off x="4287106" y="1505748"/>
            <a:ext cx="0" cy="2132859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2D78424-C2F4-D9D8-98B5-EE7C7AFDA905}"/>
              </a:ext>
            </a:extLst>
          </p:cNvPr>
          <p:cNvCxnSpPr/>
          <p:nvPr/>
        </p:nvCxnSpPr>
        <p:spPr>
          <a:xfrm flipH="1">
            <a:off x="2269745" y="1498048"/>
            <a:ext cx="2009661" cy="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dash"/>
            <a:miter lim="800000"/>
            <a:headEnd type="none" w="med" len="sm"/>
            <a:tailEnd type="non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1195C56-4D8E-166C-74D4-6F7FFC38A980}"/>
              </a:ext>
            </a:extLst>
          </p:cNvPr>
          <p:cNvSpPr txBox="1"/>
          <p:nvPr/>
        </p:nvSpPr>
        <p:spPr>
          <a:xfrm>
            <a:off x="1884752" y="1421050"/>
            <a:ext cx="446591" cy="19499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667">
                <a:solidFill>
                  <a:srgbClr val="000000"/>
                </a:solidFill>
                <a:latin typeface="Arial - 15"/>
              </a:rPr>
              <a:t>10%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4C0010-5F04-C9C4-F842-F2651D16A801}"/>
              </a:ext>
            </a:extLst>
          </p:cNvPr>
          <p:cNvSpPr txBox="1"/>
          <p:nvPr/>
        </p:nvSpPr>
        <p:spPr>
          <a:xfrm>
            <a:off x="5010891" y="450869"/>
            <a:ext cx="277195" cy="19499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667">
                <a:solidFill>
                  <a:srgbClr val="000000"/>
                </a:solidFill>
                <a:latin typeface="Arial - 15"/>
              </a:rPr>
              <a:t>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209AE4-3120-213A-E4F1-C9F86992E435}"/>
              </a:ext>
            </a:extLst>
          </p:cNvPr>
          <p:cNvSpPr txBox="1"/>
          <p:nvPr/>
        </p:nvSpPr>
        <p:spPr>
          <a:xfrm>
            <a:off x="4133109" y="3684806"/>
            <a:ext cx="400392" cy="19499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667" dirty="0">
                <a:solidFill>
                  <a:srgbClr val="000000"/>
                </a:solidFill>
                <a:latin typeface="Arial - 15"/>
              </a:rPr>
              <a:t>$900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3D6BCB-6A72-C38E-1756-BC7E8A2BA79A}"/>
              </a:ext>
            </a:extLst>
          </p:cNvPr>
          <p:cNvSpPr txBox="1"/>
          <p:nvPr/>
        </p:nvSpPr>
        <p:spPr>
          <a:xfrm>
            <a:off x="4602799" y="1166931"/>
            <a:ext cx="3287364" cy="78483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latin typeface="Arial - 18"/>
              </a:rPr>
              <a:t>H</a:t>
            </a:r>
            <a:r>
              <a:rPr lang="en-US" sz="900" dirty="0">
                <a:solidFill>
                  <a:srgbClr val="000000"/>
                </a:solidFill>
                <a:latin typeface="Arial - 18"/>
              </a:rPr>
              <a:t>ow much money will savers save when the interest rate is 8%?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>
              <a:solidFill>
                <a:srgbClr val="000000"/>
              </a:solidFill>
              <a:latin typeface="Arial - 1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 - 18"/>
              </a:rPr>
              <a:t>How much money will savers save when the interest rate is 10%? 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58F7042-88D0-CF18-99FE-64FDC270A6D6}"/>
              </a:ext>
            </a:extLst>
          </p:cNvPr>
          <p:cNvGraphicFramePr>
            <a:graphicFrameLocks noGrp="1"/>
          </p:cNvGraphicFramePr>
          <p:nvPr/>
        </p:nvGraphicFramePr>
        <p:xfrm>
          <a:off x="6333555" y="2454797"/>
          <a:ext cx="716086" cy="360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086">
                  <a:extLst>
                    <a:ext uri="{9D8B030D-6E8A-4147-A177-3AD203B41FA5}">
                      <a16:colId xmlns:a16="http://schemas.microsoft.com/office/drawing/2014/main" val="1652473669"/>
                    </a:ext>
                  </a:extLst>
                </a:gridCol>
              </a:tblGrid>
              <a:tr h="354424">
                <a:tc>
                  <a:txBody>
                    <a:bodyPr/>
                    <a:lstStyle/>
                    <a:p>
                      <a:r>
                        <a:rPr lang="en-US" sz="1000" b="0" i="0" u="none" baseline="0" dirty="0">
                          <a:solidFill>
                            <a:srgbClr val="000000"/>
                          </a:solidFill>
                          <a:latin typeface="Arial - 16"/>
                        </a:rPr>
                        <a:t>$900 billion</a:t>
                      </a:r>
                    </a:p>
                  </a:txBody>
                  <a:tcPr marL="55439" marR="55439" marT="27719" marB="27719">
                    <a:lnL w="38100" cmpd="sng">
                      <a:solidFill>
                        <a:srgbClr val="000000"/>
                      </a:solidFill>
                      <a:prstDash val="solid"/>
                    </a:lnL>
                    <a:lnR w="38100" cmpd="sng">
                      <a:solidFill>
                        <a:srgbClr val="000000"/>
                      </a:solidFill>
                      <a:prstDash val="solid"/>
                    </a:lnR>
                    <a:lnT w="38100" cmpd="sng">
                      <a:solidFill>
                        <a:srgbClr val="000000"/>
                      </a:solidFill>
                      <a:prstDash val="solid"/>
                    </a:lnT>
                    <a:lnB w="381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10707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670824BC-C07E-B6B0-ED55-7A87C088B1D8}"/>
              </a:ext>
            </a:extLst>
          </p:cNvPr>
          <p:cNvGraphicFramePr>
            <a:graphicFrameLocks noGrp="1"/>
          </p:cNvGraphicFramePr>
          <p:nvPr/>
        </p:nvGraphicFramePr>
        <p:xfrm>
          <a:off x="6341255" y="2062104"/>
          <a:ext cx="708386" cy="360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386">
                  <a:extLst>
                    <a:ext uri="{9D8B030D-6E8A-4147-A177-3AD203B41FA5}">
                      <a16:colId xmlns:a16="http://schemas.microsoft.com/office/drawing/2014/main" val="1970711429"/>
                    </a:ext>
                  </a:extLst>
                </a:gridCol>
              </a:tblGrid>
              <a:tr h="351113">
                <a:tc>
                  <a:txBody>
                    <a:bodyPr/>
                    <a:lstStyle/>
                    <a:p>
                      <a:r>
                        <a:rPr lang="en-US" sz="1000" b="0" i="0" u="none" baseline="0" dirty="0">
                          <a:solidFill>
                            <a:srgbClr val="000000"/>
                          </a:solidFill>
                          <a:latin typeface="Arial - 16"/>
                        </a:rPr>
                        <a:t>$800 billion</a:t>
                      </a:r>
                    </a:p>
                  </a:txBody>
                  <a:tcPr marL="55439" marR="55439" marT="27719" marB="27719">
                    <a:lnL w="38100" cmpd="sng">
                      <a:solidFill>
                        <a:srgbClr val="000000"/>
                      </a:solidFill>
                      <a:prstDash val="solid"/>
                    </a:lnL>
                    <a:lnR w="38100" cmpd="sng">
                      <a:solidFill>
                        <a:srgbClr val="000000"/>
                      </a:solidFill>
                      <a:prstDash val="solid"/>
                    </a:lnR>
                    <a:lnT w="38100" cmpd="sng">
                      <a:solidFill>
                        <a:srgbClr val="000000"/>
                      </a:solidFill>
                      <a:prstDash val="solid"/>
                    </a:lnT>
                    <a:lnB w="38100" cmpd="sng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999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334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726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AF43205-38BF-A847-5A11-F060C4F4AB56}"/>
              </a:ext>
            </a:extLst>
          </p:cNvPr>
          <p:cNvGrpSpPr/>
          <p:nvPr/>
        </p:nvGrpSpPr>
        <p:grpSpPr>
          <a:xfrm>
            <a:off x="2100348" y="531290"/>
            <a:ext cx="5628591" cy="3727402"/>
            <a:chOff x="1003300" y="876300"/>
            <a:chExt cx="9283700" cy="614791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B81B0F7-68B0-AE12-C694-44101E46702B}"/>
                </a:ext>
              </a:extLst>
            </p:cNvPr>
            <p:cNvCxnSpPr/>
            <p:nvPr/>
          </p:nvCxnSpPr>
          <p:spPr>
            <a:xfrm>
              <a:off x="1968500" y="977900"/>
              <a:ext cx="0" cy="544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F1E56ED-4D39-A970-270E-4737FE984881}"/>
                </a:ext>
              </a:extLst>
            </p:cNvPr>
            <p:cNvCxnSpPr/>
            <p:nvPr/>
          </p:nvCxnSpPr>
          <p:spPr>
            <a:xfrm>
              <a:off x="1955800" y="6413500"/>
              <a:ext cx="56388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B6F41B1-8BC9-5BB9-C24B-F80C920175D6}"/>
                </a:ext>
              </a:extLst>
            </p:cNvPr>
            <p:cNvCxnSpPr/>
            <p:nvPr/>
          </p:nvCxnSpPr>
          <p:spPr>
            <a:xfrm flipH="1">
              <a:off x="2374900" y="1473200"/>
              <a:ext cx="4368800" cy="4483100"/>
            </a:xfrm>
            <a:prstGeom prst="line">
              <a:avLst/>
            </a:prstGeom>
            <a:ln w="38100" cap="flat" cmpd="sng" algn="ctr">
              <a:solidFill>
                <a:srgbClr val="8B0000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E52C5DF-7BE9-B217-50FB-32E4168EE198}"/>
                </a:ext>
              </a:extLst>
            </p:cNvPr>
            <p:cNvCxnSpPr/>
            <p:nvPr/>
          </p:nvCxnSpPr>
          <p:spPr>
            <a:xfrm>
              <a:off x="2806700" y="1422400"/>
              <a:ext cx="4165600" cy="4457700"/>
            </a:xfrm>
            <a:prstGeom prst="line">
              <a:avLst/>
            </a:prstGeom>
            <a:ln w="38100" cap="flat" cmpd="sng" algn="ctr">
              <a:solidFill>
                <a:srgbClr val="00008B"/>
              </a:solidFill>
              <a:prstDash val="solid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294C507-9937-20A2-7146-C06E48A8937D}"/>
                </a:ext>
              </a:extLst>
            </p:cNvPr>
            <p:cNvSpPr txBox="1"/>
            <p:nvPr/>
          </p:nvSpPr>
          <p:spPr>
            <a:xfrm>
              <a:off x="1003300" y="876300"/>
              <a:ext cx="965201" cy="490932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Interest</a:t>
              </a:r>
            </a:p>
            <a:p>
              <a:pPr algn="ctr"/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rate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A3D38A5-D822-1483-90A5-BE4735A548AB}"/>
                </a:ext>
              </a:extLst>
            </p:cNvPr>
            <p:cNvSpPr txBox="1"/>
            <p:nvPr/>
          </p:nvSpPr>
          <p:spPr>
            <a:xfrm>
              <a:off x="6629400" y="6502399"/>
              <a:ext cx="3657600" cy="521814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QLF (Quantity of Loanable Funds)</a:t>
              </a:r>
            </a:p>
            <a:p>
              <a:r>
                <a:rPr lang="en-US" sz="728" dirty="0">
                  <a:solidFill>
                    <a:srgbClr val="000000"/>
                  </a:solidFill>
                  <a:latin typeface="Arial - 16"/>
                </a:rPr>
                <a:t>in billions of dollars</a:t>
              </a:r>
              <a:endParaRPr lang="en-US" sz="728" baseline="-25000" dirty="0">
                <a:solidFill>
                  <a:srgbClr val="000000"/>
                </a:solidFill>
                <a:latin typeface="Arial - 16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061C1AD-DDC5-E722-7B14-3296192FB403}"/>
                </a:ext>
              </a:extLst>
            </p:cNvPr>
            <p:cNvCxnSpPr/>
            <p:nvPr/>
          </p:nvCxnSpPr>
          <p:spPr>
            <a:xfrm flipH="1">
              <a:off x="1955800" y="3505200"/>
              <a:ext cx="2794000" cy="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99E8609-2E06-3AAF-ECBF-1771C0CA5721}"/>
                </a:ext>
              </a:extLst>
            </p:cNvPr>
            <p:cNvCxnSpPr/>
            <p:nvPr/>
          </p:nvCxnSpPr>
          <p:spPr>
            <a:xfrm>
              <a:off x="4749800" y="3492500"/>
              <a:ext cx="0" cy="2908300"/>
            </a:xfrm>
            <a:prstGeom prst="line">
              <a:avLst/>
            </a:prstGeom>
            <a:ln w="38100" cap="flat" cmpd="sng" algn="ctr">
              <a:solidFill>
                <a:srgbClr val="000000"/>
              </a:solidFill>
              <a:prstDash val="dash"/>
              <a:miter lim="800000"/>
              <a:headEnd type="none" w="med" len="sm"/>
              <a:tailEnd type="non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BD9B380-78E4-B47F-E199-AD6392DB5314}"/>
                </a:ext>
              </a:extLst>
            </p:cNvPr>
            <p:cNvSpPr txBox="1"/>
            <p:nvPr/>
          </p:nvSpPr>
          <p:spPr>
            <a:xfrm>
              <a:off x="6743701" y="1257299"/>
              <a:ext cx="457201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>
                  <a:solidFill>
                    <a:srgbClr val="000000"/>
                  </a:solidFill>
                  <a:latin typeface="Arial - 15"/>
                </a:rPr>
                <a:t>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676A030-623B-CBE3-CFCE-90836E3092C2}"/>
                </a:ext>
              </a:extLst>
            </p:cNvPr>
            <p:cNvSpPr txBox="1"/>
            <p:nvPr/>
          </p:nvSpPr>
          <p:spPr>
            <a:xfrm>
              <a:off x="1422400" y="3365501"/>
              <a:ext cx="635001" cy="33705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728">
                  <a:solidFill>
                    <a:srgbClr val="000000"/>
                  </a:solidFill>
                  <a:latin typeface="Arial - 16"/>
                </a:rPr>
                <a:t>8%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AED50A5-6C13-3F35-E963-26BA52A57028}"/>
                </a:ext>
              </a:extLst>
            </p:cNvPr>
            <p:cNvSpPr txBox="1"/>
            <p:nvPr/>
          </p:nvSpPr>
          <p:spPr>
            <a:xfrm>
              <a:off x="4495800" y="6477001"/>
              <a:ext cx="660400" cy="321613"/>
            </a:xfrm>
            <a:prstGeom prst="rect">
              <a:avLst/>
            </a:prstGeom>
            <a:noFill/>
          </p:spPr>
          <p:txBody>
            <a:bodyPr vert="horz" rtlCol="0">
              <a:spAutoFit/>
            </a:bodyPr>
            <a:lstStyle/>
            <a:p>
              <a:r>
                <a:rPr lang="en-US" sz="667" dirty="0">
                  <a:solidFill>
                    <a:srgbClr val="000000"/>
                  </a:solidFill>
                  <a:latin typeface="Arial - 15"/>
                </a:rPr>
                <a:t>$800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8DFC189-FCE5-EB2E-AC81-73A20D602C3F}"/>
              </a:ext>
            </a:extLst>
          </p:cNvPr>
          <p:cNvSpPr txBox="1"/>
          <p:nvPr/>
        </p:nvSpPr>
        <p:spPr>
          <a:xfrm>
            <a:off x="5660592" y="3584200"/>
            <a:ext cx="400392" cy="19499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667" dirty="0">
                <a:solidFill>
                  <a:srgbClr val="000000"/>
                </a:solidFill>
                <a:latin typeface="Arial - 15"/>
              </a:rPr>
              <a:t>DPS</a:t>
            </a:r>
            <a:endParaRPr lang="en-US" sz="667" baseline="-25000" dirty="0">
              <a:solidFill>
                <a:srgbClr val="000000"/>
              </a:solidFill>
              <a:latin typeface="Arial - 15"/>
            </a:endParaRPr>
          </a:p>
        </p:txBody>
      </p:sp>
    </p:spTree>
    <p:extLst>
      <p:ext uri="{BB962C8B-B14F-4D97-AF65-F5344CB8AC3E}">
        <p14:creationId xmlns:p14="http://schemas.microsoft.com/office/powerpoint/2010/main" val="1359273643"/>
      </p:ext>
    </p:extLst>
  </p:cSld>
  <p:clrMapOvr>
    <a:masterClrMapping/>
  </p:clrMapOvr>
</p:sld>
</file>

<file path=ppt/theme/theme1.xml><?xml version="1.0" encoding="utf-8"?>
<a:theme xmlns:a="http://schemas.openxmlformats.org/drawingml/2006/main" name="Navy Footer">
  <a:themeElements>
    <a:clrScheme name="FRE 2025">
      <a:dk1>
        <a:srgbClr val="000000"/>
      </a:dk1>
      <a:lt1>
        <a:srgbClr val="FFFFFF"/>
      </a:lt1>
      <a:dk2>
        <a:srgbClr val="102E3C"/>
      </a:dk2>
      <a:lt2>
        <a:srgbClr val="EDF7FC"/>
      </a:lt2>
      <a:accent1>
        <a:srgbClr val="3B7E5F"/>
      </a:accent1>
      <a:accent2>
        <a:srgbClr val="4FA570"/>
      </a:accent2>
      <a:accent3>
        <a:srgbClr val="EFEA54"/>
      </a:accent3>
      <a:accent4>
        <a:srgbClr val="3C718F"/>
      </a:accent4>
      <a:accent5>
        <a:srgbClr val="DCEEF5"/>
      </a:accent5>
      <a:accent6>
        <a:srgbClr val="EAECE3"/>
      </a:accent6>
      <a:hlink>
        <a:srgbClr val="243B50"/>
      </a:hlink>
      <a:folHlink>
        <a:srgbClr val="50B0C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solidFill>
          <a:schemeClr val="accent1"/>
        </a:solidFill>
        <a:ln w="25400" cap="flat" cmpd="sng" algn="ctr">
          <a:solidFill>
            <a:schemeClr val="tx1">
              <a:lumMod val="50000"/>
              <a:lumOff val="50000"/>
            </a:schemeClr>
          </a:solidFill>
          <a:prstDash val="sysDot"/>
          <a:round/>
          <a:headEnd type="none" w="med" len="med"/>
          <a:tailEnd type="triangle" w="lg" len="sm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spcAft>
            <a:spcPts val="1200"/>
          </a:spcAft>
          <a:defRPr sz="1600" dirty="0" err="1" smtClean="0">
            <a:latin typeface="+mn-lt"/>
            <a:cs typeface="Arial" panose="020B0604020202020204" pitchFamily="34" charset="0"/>
          </a:defRPr>
        </a:defPPr>
      </a:lstStyle>
    </a:txDef>
  </a:objectDefaults>
  <a:extraClrSchemeLst>
    <a:extraClrScheme>
      <a:clrScheme name="FedST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edST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edST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2 Internal v1" id="{8B9616CD-2C3B-B441-8D03-7B27A2C5058A}" vid="{0885DE46-AECA-9341-9009-80FB1BCDFA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4264fa-5603-4e4e-a2f4-32f4724a08c4" xsi:nil="true"/>
    <lcf76f155ced4ddcb4097134ff3c332f xmlns="c337cffb-e93c-4b47-be1b-7c9b4a443e6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5A4FF975C9F4281CDEF8C21DC3C73" ma:contentTypeVersion="15" ma:contentTypeDescription="Create a new document." ma:contentTypeScope="" ma:versionID="e874add4fb57272a247ff39fc69fd413">
  <xsd:schema xmlns:xsd="http://www.w3.org/2001/XMLSchema" xmlns:xs="http://www.w3.org/2001/XMLSchema" xmlns:p="http://schemas.microsoft.com/office/2006/metadata/properties" xmlns:ns2="c337cffb-e93c-4b47-be1b-7c9b4a443e6f" xmlns:ns3="d64264fa-5603-4e4e-a2f4-32f4724a08c4" xmlns:ns4="c4332fd0-4f68-4a7b-b10f-2770331d7b2c" targetNamespace="http://schemas.microsoft.com/office/2006/metadata/properties" ma:root="true" ma:fieldsID="b29d27557ca43df8f3bd62b797ebda50" ns2:_="" ns3:_="" ns4:_="">
    <xsd:import namespace="c337cffb-e93c-4b47-be1b-7c9b4a443e6f"/>
    <xsd:import namespace="d64264fa-5603-4e4e-a2f4-32f4724a08c4"/>
    <xsd:import namespace="c4332fd0-4f68-4a7b-b10f-2770331d7b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4:SharedWithUsers" minOccurs="0"/>
                <xsd:element ref="ns4:SharedWithDetails" minOccurs="0"/>
                <xsd:element ref="ns2:MediaServiceSearchProperties" minOccurs="0"/>
                <xsd:element ref="ns2:MediaServiceLocation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7cffb-e93c-4b47-be1b-7c9b4a443e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94cc3ae-357c-4eb4-84e8-520ab3b4f5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264fa-5603-4e4e-a2f4-32f4724a08c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7b46f74-edb8-4efc-b982-15f4bb6f9c80}" ma:internalName="TaxCatchAll" ma:showField="CatchAllData" ma:web="c4332fd0-4f68-4a7b-b10f-2770331d7b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32fd0-4f68-4a7b-b10f-2770331d7b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6A6102-7D44-4047-A54F-33150C83975C}">
  <ds:schemaRefs>
    <ds:schemaRef ds:uri="c337cffb-e93c-4b47-be1b-7c9b4a443e6f"/>
    <ds:schemaRef ds:uri="c4332fd0-4f68-4a7b-b10f-2770331d7b2c"/>
    <ds:schemaRef ds:uri="d64264fa-5603-4e4e-a2f4-32f4724a08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8718AF9-EDC2-4592-8D49-0353FE437968}">
  <ds:schemaRefs>
    <ds:schemaRef ds:uri="c337cffb-e93c-4b47-be1b-7c9b4a443e6f"/>
    <ds:schemaRef ds:uri="c4332fd0-4f68-4a7b-b10f-2770331d7b2c"/>
    <ds:schemaRef ds:uri="d64264fa-5603-4e4e-a2f4-32f4724a08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CBB7A99-1728-4D76-A42C-C598F9D532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5269c60-0483-4c57-9e8c-3779d6900235}" enabled="1" method="Privileged" siteId="{b397c653-5b19-463f-b9fc-af658ded912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1_FedSTL</Template>
  <TotalTime>1104</TotalTime>
  <Words>346</Words>
  <Application>Microsoft Office PowerPoint</Application>
  <PresentationFormat>On-screen Show (16:9)</PresentationFormat>
  <Paragraphs>130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 - 20</vt:lpstr>
      <vt:lpstr>Aptos</vt:lpstr>
      <vt:lpstr>Aptos Display</vt:lpstr>
      <vt:lpstr>Arial</vt:lpstr>
      <vt:lpstr>Arial - 15</vt:lpstr>
      <vt:lpstr>Arial - 16</vt:lpstr>
      <vt:lpstr>Arial - 18</vt:lpstr>
      <vt:lpstr>Calibri</vt:lpstr>
      <vt:lpstr>Lucida Grande</vt:lpstr>
      <vt:lpstr>Tahoma - 24</vt:lpstr>
      <vt:lpstr>Times</vt:lpstr>
      <vt:lpstr>Navy Footer</vt:lpstr>
      <vt:lpstr>Crowding 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Reich, Jackie A</dc:creator>
  <cp:lastModifiedBy>Bernstein, Jennifer M</cp:lastModifiedBy>
  <cp:revision>24</cp:revision>
  <cp:lastPrinted>2025-07-09T18:01:01Z</cp:lastPrinted>
  <dcterms:created xsi:type="dcterms:W3CDTF">2023-09-21T18:22:14Z</dcterms:created>
  <dcterms:modified xsi:type="dcterms:W3CDTF">2025-12-16T15:24:12Z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5</vt:i4>
  </property>
  <property fmtid="{D5CDD505-2E9C-101B-9397-08002B2CF9AE}" pid="3" name="lqmsess">
    <vt:lpwstr>a397fc98-89aa-4926-8c15-2b0f8f12a25a</vt:lpwstr>
  </property>
  <property fmtid="{D5CDD505-2E9C-101B-9397-08002B2CF9AE}" pid="4" name="_dlc_DocIdItemGuid">
    <vt:lpwstr>1a6b9bb5-458a-4a24-aec4-4a06e65c25e5</vt:lpwstr>
  </property>
  <property fmtid="{D5CDD505-2E9C-101B-9397-08002B2CF9AE}" pid="5" name="MediaServiceImageTags">
    <vt:lpwstr/>
  </property>
  <property fmtid="{D5CDD505-2E9C-101B-9397-08002B2CF9AE}" pid="6" name="MSIP_Label_65269c60-0483-4c57-9e8c-3779d6900235_Enabled">
    <vt:lpwstr>true</vt:lpwstr>
  </property>
  <property fmtid="{D5CDD505-2E9C-101B-9397-08002B2CF9AE}" pid="7" name="MSIP_Label_65269c60-0483-4c57-9e8c-3779d6900235_SetDate">
    <vt:lpwstr>2025-05-29T17:36:36Z</vt:lpwstr>
  </property>
  <property fmtid="{D5CDD505-2E9C-101B-9397-08002B2CF9AE}" pid="8" name="MSIP_Label_65269c60-0483-4c57-9e8c-3779d6900235_Method">
    <vt:lpwstr>Privileged</vt:lpwstr>
  </property>
  <property fmtid="{D5CDD505-2E9C-101B-9397-08002B2CF9AE}" pid="9" name="MSIP_Label_65269c60-0483-4c57-9e8c-3779d6900235_Name">
    <vt:lpwstr>65269c60-0483-4c57-9e8c-3779d6900235</vt:lpwstr>
  </property>
  <property fmtid="{D5CDD505-2E9C-101B-9397-08002B2CF9AE}" pid="10" name="MSIP_Label_65269c60-0483-4c57-9e8c-3779d6900235_SiteId">
    <vt:lpwstr>b397c653-5b19-463f-b9fc-af658ded9128</vt:lpwstr>
  </property>
  <property fmtid="{D5CDD505-2E9C-101B-9397-08002B2CF9AE}" pid="11" name="MSIP_Label_65269c60-0483-4c57-9e8c-3779d6900235_ActionId">
    <vt:lpwstr>1e7aa3c4-2143-46c4-add2-6443a004afb9</vt:lpwstr>
  </property>
  <property fmtid="{D5CDD505-2E9C-101B-9397-08002B2CF9AE}" pid="12" name="MSIP_Label_65269c60-0483-4c57-9e8c-3779d6900235_ContentBits">
    <vt:lpwstr>0</vt:lpwstr>
  </property>
  <property fmtid="{D5CDD505-2E9C-101B-9397-08002B2CF9AE}" pid="13" name="MSIP_Label_65269c60-0483-4c57-9e8c-3779d6900235_Tag">
    <vt:lpwstr>10, 0, 1, 1</vt:lpwstr>
  </property>
  <property fmtid="{D5CDD505-2E9C-101B-9397-08002B2CF9AE}" pid="14" name="ContentTypeId">
    <vt:lpwstr>0x010100A2D5A4FF975C9F4281CDEF8C21DC3C73</vt:lpwstr>
  </property>
</Properties>
</file>