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3" r:id="rId20"/>
    <p:sldId id="289" r:id="rId21"/>
    <p:sldId id="274" r:id="rId22"/>
    <p:sldId id="287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ibI8BXVjQYXN8dmQwbbYKbC1gN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CBCE94-514A-16C4-CCED-4A060191AFF7}" name="Bernstein, Jennifer M" initials="JMB" userId="Bernstein, Jennifer 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uiter" initials="" lastIdx="10" clrIdx="0"/>
  <p:cmAuthor id="1" name="Chandler Jordan" initials="CJ" lastIdx="1" clrIdx="1">
    <p:extLst>
      <p:ext uri="{19B8F6BF-5375-455C-9EA6-DF929625EA0E}">
        <p15:presenceInfo xmlns:p15="http://schemas.microsoft.com/office/powerpoint/2012/main" userId="S-1-5-21-3171453801-2170143441-3266917553-25259" providerId="AD"/>
      </p:ext>
    </p:extLst>
  </p:cmAuthor>
  <p:cmAuthor id="2" name="Peate, Mary Clare" initials="PMC" lastIdx="1" clrIdx="2">
    <p:extLst>
      <p:ext uri="{19B8F6BF-5375-455C-9EA6-DF929625EA0E}">
        <p15:presenceInfo xmlns:p15="http://schemas.microsoft.com/office/powerpoint/2012/main" userId="S::MaryClare.Peate@stls.frb.org::cbbc010a-7142-40e9-9925-1c1a16f72b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069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692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820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2" descr="{&quot;HashCode&quot;:320688167,&quot;Placement&quot;:&quot;Header&quot;,&quot;Top&quot;:0.0,&quot;Left&quot;:0.0,&quot;SlideWidth&quot;:960,&quot;SlideHeight&quot;:540}"/>
          <p:cNvSpPr txBox="1"/>
          <p:nvPr/>
        </p:nvSpPr>
        <p:spPr>
          <a:xfrm>
            <a:off x="0" y="0"/>
            <a:ext cx="2204311" cy="27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NONCONFIDENTIAL // EXTERNAL</a:t>
            </a:r>
            <a:endParaRPr/>
          </a:p>
        </p:txBody>
      </p:sp>
      <p:sp>
        <p:nvSpPr>
          <p:cNvPr id="2" name="MSIPCMContentMarking" descr="{&quot;HashCode&quot;:32068816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8B114003-9A3F-C46F-84D8-34E71527BB76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00723" y="1559168"/>
            <a:ext cx="10390554" cy="309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400" b="1" dirty="0"/>
              <a:t>Country Interdependence:</a:t>
            </a:r>
            <a:br>
              <a:rPr lang="en-US" sz="5400" dirty="0"/>
            </a:br>
            <a:r>
              <a:rPr lang="en-US" sz="5400" b="1" dirty="0"/>
              <a:t>How Do the Actions of One Country Affect Other Countries?</a:t>
            </a:r>
            <a:endParaRPr sz="5400" b="1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52" name="Google Shape;1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3BD5D5-C567-CC9A-840D-C1AFCE8CF0C7}"/>
              </a:ext>
            </a:extLst>
          </p:cNvPr>
          <p:cNvGrpSpPr/>
          <p:nvPr/>
        </p:nvGrpSpPr>
        <p:grpSpPr>
          <a:xfrm>
            <a:off x="1155057" y="1399425"/>
            <a:ext cx="10462701" cy="5314246"/>
            <a:chOff x="1155057" y="1399425"/>
            <a:chExt cx="10462701" cy="5314246"/>
          </a:xfrm>
        </p:grpSpPr>
        <p:pic>
          <p:nvPicPr>
            <p:cNvPr id="3" name="Picture 2" descr="Map&#10;&#10;AI-generated content may be incorrect.">
              <a:extLst>
                <a:ext uri="{FF2B5EF4-FFF2-40B4-BE49-F238E27FC236}">
                  <a16:creationId xmlns:a16="http://schemas.microsoft.com/office/drawing/2014/main" id="{CDF6D349-5BC2-CE59-4B5A-C88F1D8A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58C804-43F7-CCF6-C9DF-D31579772C5E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202077-6307-6A7E-8CE1-AAA1DF099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A8F32E-A17C-0E61-B073-36C5D1E6D816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2928ED-F7F8-7CB3-21ED-DA796EEFF571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Circuit board</a:t>
              </a:r>
            </a:p>
            <a:p>
              <a:pPr algn="ctr"/>
              <a:r>
                <a:rPr lang="en-US" dirty="0"/>
                <a:t>Hard drive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BC6079-B64B-7082-4567-7B44771070D8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CF69F4-C96C-4222-5237-7B6961751E1B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580EAD-3DCB-D541-807E-6C8897FB4B03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ADCEAB-0EDE-7175-B71B-8F35781075D8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FA732E-3613-FBA7-4F25-5B05309631D1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819C7E-7280-2FF3-03AE-C9169CF23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F94EDF-CB85-3582-851E-CE7EA5D3D75E}"/>
                </a:ext>
              </a:extLst>
            </p:cNvPr>
            <p:cNvSpPr txBox="1"/>
            <p:nvPr/>
          </p:nvSpPr>
          <p:spPr>
            <a:xfrm>
              <a:off x="3224913" y="1399425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Ireland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C3382-EE75-BC13-5653-8D240A4E00D4}"/>
                </a:ext>
              </a:extLst>
            </p:cNvPr>
            <p:cNvSpPr txBox="1"/>
            <p:nvPr/>
          </p:nvSpPr>
          <p:spPr>
            <a:xfrm>
              <a:off x="5731433" y="5407433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Israel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F9E1FA-546C-1CAA-AA7E-264FC0EA3FFA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52" y="1889238"/>
              <a:ext cx="1000573" cy="1366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A3720A-5744-4FEA-67EC-8F3B5ABBDD3C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437885" y="3920682"/>
              <a:ext cx="427642" cy="1486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C04C98-1D8B-A60D-1F33-75E1FA0FC660}"/>
                </a:ext>
              </a:extLst>
            </p:cNvPr>
            <p:cNvSpPr txBox="1"/>
            <p:nvPr/>
          </p:nvSpPr>
          <p:spPr>
            <a:xfrm>
              <a:off x="6458711" y="4668777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Malaysia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40BE0A-43E8-1605-9A65-A4C59598CAD2}"/>
                </a:ext>
              </a:extLst>
            </p:cNvPr>
            <p:cNvSpPr txBox="1"/>
            <p:nvPr/>
          </p:nvSpPr>
          <p:spPr>
            <a:xfrm>
              <a:off x="8975672" y="4448031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Philippines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0A0A5D-4DDE-E73F-CF4D-4291064B188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843" y="4396129"/>
              <a:ext cx="923827" cy="313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82FF2F-D379-22E7-8DBB-85A4FD25E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2922" y="4623419"/>
              <a:ext cx="163926" cy="2265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6AEBBD-BBCB-BDEF-1955-6F22875BF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4624679"/>
              <a:ext cx="386649" cy="270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334C4E-4F33-C995-E807-998B1EA44A87}"/>
                </a:ext>
              </a:extLst>
            </p:cNvPr>
            <p:cNvSpPr txBox="1"/>
            <p:nvPr/>
          </p:nvSpPr>
          <p:spPr>
            <a:xfrm>
              <a:off x="8294939" y="3911810"/>
              <a:ext cx="16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Taiwan</a:t>
              </a:r>
            </a:p>
            <a:p>
              <a:pPr algn="ctr"/>
              <a:r>
                <a:rPr lang="en-US" dirty="0"/>
                <a:t>Circuit board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AA0D08-6503-91A4-0A8C-81138CA8D365}"/>
                </a:ext>
              </a:extLst>
            </p:cNvPr>
            <p:cNvCxnSpPr>
              <a:cxnSpLocks/>
            </p:cNvCxnSpPr>
            <p:nvPr/>
          </p:nvCxnSpPr>
          <p:spPr>
            <a:xfrm>
              <a:off x="8391211" y="4136125"/>
              <a:ext cx="3380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6BB212-2C9E-23A8-B739-131703FC85D6}"/>
                </a:ext>
              </a:extLst>
            </p:cNvPr>
            <p:cNvSpPr txBox="1"/>
            <p:nvPr/>
          </p:nvSpPr>
          <p:spPr>
            <a:xfrm>
              <a:off x="9993635" y="5196166"/>
              <a:ext cx="1624123" cy="5232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Southeast Asia</a:t>
              </a:r>
            </a:p>
            <a:p>
              <a:pPr algn="ctr"/>
              <a:r>
                <a:rPr lang="en-US" dirty="0"/>
                <a:t>Hard drive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F2DE49-4859-0D27-2833-81CAE683C162}"/>
                </a:ext>
              </a:extLst>
            </p:cNvPr>
            <p:cNvSpPr txBox="1"/>
            <p:nvPr/>
          </p:nvSpPr>
          <p:spPr>
            <a:xfrm>
              <a:off x="4789378" y="6190451"/>
              <a:ext cx="2625178" cy="5232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 - Europe - Asia</a:t>
              </a:r>
            </a:p>
            <a:p>
              <a:pPr algn="ctr"/>
              <a:r>
                <a:rPr lang="en-US" dirty="0"/>
                <a:t>Logo and branding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Specialization</a:t>
            </a:r>
            <a:endParaRPr b="1" dirty="0"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Specialization: </a:t>
            </a:r>
            <a:r>
              <a:rPr lang="en-US" sz="320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imit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ing</a:t>
            </a:r>
            <a:r>
              <a:rPr lang="en-US" sz="3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production to fewer goods and services than consum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ed based on available resources and skills.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Economic Conditions and Economic Policies</a:t>
            </a:r>
            <a:endParaRPr b="1" dirty="0"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dirty="0"/>
              <a:t>Economic conditions:</a:t>
            </a:r>
            <a:r>
              <a:rPr lang="en-US" sz="3600" dirty="0"/>
              <a:t> Unplanned events that impact a country’s economy.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 dirty="0"/>
              <a:t>Economic policies:</a:t>
            </a:r>
            <a:r>
              <a:rPr lang="en-US" sz="3600" dirty="0"/>
              <a:t> Measures taken by a country’s government that directly impact the economy. </a:t>
            </a:r>
            <a:endParaRPr dirty="0"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Examples of Economic Conditions</a:t>
            </a:r>
            <a:endParaRPr b="1" dirty="0"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00000"/>
              </a:lnSpc>
              <a:spcBef>
                <a:spcPts val="1200"/>
              </a:spcBef>
              <a:buSzPts val="3600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recession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which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 a significant decline in general economic activity extending over a period of time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buSzPts val="3600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natural disaster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such as a hurricane, tornado, heat wave, swine flu, etc.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buSzPts val="3600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invention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such as the automobile or artificial intelligence (AI)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Examples of an Economic Policy</a:t>
            </a:r>
            <a:endParaRPr b="1" dirty="0"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Government Spending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600" b="1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60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3600" b="1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tariff </a:t>
            </a:r>
            <a:r>
              <a:rPr lang="en-US" sz="360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placed on a good or service: </a:t>
            </a:r>
            <a:r>
              <a:rPr lang="en-US" sz="3600" b="1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Tariffs </a:t>
            </a:r>
            <a:r>
              <a:rPr lang="en-US" sz="36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are taxes that must be paid before a good may be brought into a country. Tariffs usually increase the price of that good.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Examples include: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Tariffs on non-Japanese-made cars brought into Japan. 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3600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tariffs on all corn imported into the United States from foreign countries.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Economic condition or economic policy? </a:t>
            </a:r>
            <a:endParaRPr b="1" dirty="0"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A tsunami destroys the rice crop in a country.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A country enacts a tariff on all cows imported into the country.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A recession reduces spending power of people in the U.S.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A country’s government provides aid to its farmers.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A pandemic increases demand for face masks.</a:t>
            </a:r>
            <a:endParaRPr sz="3200" dirty="0"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Economic condition or economic policy? </a:t>
            </a:r>
            <a:r>
              <a:rPr lang="en-US" b="1" i="1" dirty="0">
                <a:solidFill>
                  <a:schemeClr val="tx1"/>
                </a:solidFill>
              </a:rPr>
              <a:t>Answer Key</a:t>
            </a:r>
            <a:endParaRPr b="1" i="1" dirty="0">
              <a:solidFill>
                <a:schemeClr val="tx1"/>
              </a:solidFill>
            </a:endParaRPr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A tsunami destroys the rice crop in a country. (</a:t>
            </a:r>
            <a:r>
              <a:rPr lang="en-US" sz="3200" i="1" dirty="0">
                <a:solidFill>
                  <a:schemeClr val="tx1"/>
                </a:solidFill>
              </a:rPr>
              <a:t>Condition</a:t>
            </a:r>
            <a:r>
              <a:rPr lang="en-US" sz="3200" dirty="0"/>
              <a:t>)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A country enacts a tariff on all cows imported into the country. (</a:t>
            </a:r>
            <a:r>
              <a:rPr lang="en-US" sz="3200" i="1" dirty="0">
                <a:solidFill>
                  <a:schemeClr val="tx1"/>
                </a:solidFill>
              </a:rPr>
              <a:t>Policy</a:t>
            </a:r>
            <a:r>
              <a:rPr lang="en-US" sz="3200" dirty="0"/>
              <a:t>)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A recession reduces spending power of people in the U.S. (</a:t>
            </a:r>
            <a:r>
              <a:rPr lang="en-US" sz="3200" i="1" dirty="0">
                <a:solidFill>
                  <a:schemeClr val="tx1"/>
                </a:solidFill>
              </a:rPr>
              <a:t>Condition</a:t>
            </a:r>
            <a:r>
              <a:rPr lang="en-US" sz="3200" dirty="0"/>
              <a:t>)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A country’s government provides aid to its farmers. (</a:t>
            </a:r>
            <a:r>
              <a:rPr lang="en-US" sz="3200" i="1" dirty="0">
                <a:solidFill>
                  <a:schemeClr val="tx1"/>
                </a:solidFill>
              </a:rPr>
              <a:t>Policy</a:t>
            </a:r>
            <a:r>
              <a:rPr lang="en-US" sz="3200" dirty="0"/>
              <a:t>)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/>
              <a:t>A pandemic increases demand for face masks. (</a:t>
            </a:r>
            <a:r>
              <a:rPr lang="en-US" sz="3200" i="1" dirty="0">
                <a:solidFill>
                  <a:schemeClr val="tx1"/>
                </a:solidFill>
              </a:rPr>
              <a:t>Condition</a:t>
            </a:r>
            <a:r>
              <a:rPr lang="en-US" sz="3200" dirty="0"/>
              <a:t>)</a:t>
            </a:r>
            <a:endParaRPr sz="3200" dirty="0"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48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Group Roles</a:t>
            </a:r>
            <a:endParaRPr b="1" dirty="0"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Reader</a:t>
            </a:r>
            <a:r>
              <a:rPr lang="en-US" dirty="0"/>
              <a:t>: Will select, open, and read the prompt when given permission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Writer</a:t>
            </a:r>
            <a:r>
              <a:rPr lang="en-US" dirty="0"/>
              <a:t>: Will be the scribe for this round, using the handout and the pencil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Roamer</a:t>
            </a:r>
            <a:r>
              <a:rPr lang="en-US" dirty="0"/>
              <a:t>: Will move to the designated letter (A, B, C, D) when additional information has been shared and the group has come to an agreement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Reactor</a:t>
            </a:r>
            <a:r>
              <a:rPr lang="en-US" dirty="0"/>
              <a:t>: Will share with the class the results of the event and scenario for their group during this round  </a:t>
            </a:r>
            <a:endParaRPr dirty="0"/>
          </a:p>
        </p:txBody>
      </p:sp>
      <p:sp>
        <p:nvSpPr>
          <p:cNvPr id="194" name="Google Shape;19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Procedure</a:t>
            </a:r>
            <a:endParaRPr b="1" dirty="0"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</a:pPr>
            <a:r>
              <a:rPr lang="en-US" dirty="0"/>
              <a:t>The</a:t>
            </a:r>
            <a:r>
              <a:rPr lang="en-US" b="1" dirty="0"/>
              <a:t> Reader</a:t>
            </a:r>
            <a:r>
              <a:rPr lang="en-US" dirty="0"/>
              <a:t> will open an envelope and read the effect to the group. </a:t>
            </a:r>
            <a:endParaRPr dirty="0"/>
          </a:p>
          <a:p>
            <a:pPr marL="514350" indent="-514350">
              <a:buSzPct val="100000"/>
            </a:pPr>
            <a:r>
              <a:rPr lang="en-US" dirty="0"/>
              <a:t>The </a:t>
            </a:r>
            <a:r>
              <a:rPr lang="en-US" b="1" dirty="0"/>
              <a:t>Writer</a:t>
            </a:r>
            <a:r>
              <a:rPr lang="en-US" dirty="0"/>
              <a:t> will write down the effect on Handout 3. </a:t>
            </a:r>
          </a:p>
          <a:p>
            <a:pPr marL="514350" indent="-514350">
              <a:buSzPct val="100000"/>
            </a:pPr>
            <a:r>
              <a:rPr lang="en-US" dirty="0"/>
              <a:t>The teacher will display four possible scenarios causing the effect. </a:t>
            </a:r>
          </a:p>
          <a:p>
            <a:pPr marL="514350" indent="-514350">
              <a:buSzPct val="100000"/>
            </a:pPr>
            <a:r>
              <a:rPr lang="en-US" dirty="0"/>
              <a:t>Each group will discuss and determine which scenario (A, B, C, or D) caused their effect and to which corner to send the </a:t>
            </a:r>
            <a:r>
              <a:rPr lang="en-US" b="1" dirty="0"/>
              <a:t>Roamer</a:t>
            </a:r>
            <a:r>
              <a:rPr lang="en-US" dirty="0"/>
              <a:t>. </a:t>
            </a:r>
            <a:endParaRPr dirty="0"/>
          </a:p>
          <a:p>
            <a:pPr marL="514350" indent="-514350">
              <a:buSzPct val="100000"/>
            </a:pPr>
            <a:r>
              <a:rPr lang="en-US" dirty="0"/>
              <a:t>Once scenarios are confirmed by the teacher, each </a:t>
            </a: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Writer</a:t>
            </a:r>
            <a:r>
              <a:rPr lang="en-US" dirty="0"/>
              <a:t> will fill in the scenario and answers to group discussion questions on Handout 3.</a:t>
            </a:r>
            <a:endParaRPr dirty="0"/>
          </a:p>
          <a:p>
            <a:pPr marL="514350" indent="-514350">
              <a:buSzPct val="100000"/>
            </a:pPr>
            <a:r>
              <a:rPr lang="en-US" dirty="0"/>
              <a:t>The </a:t>
            </a:r>
            <a:r>
              <a:rPr lang="en-US" b="1" dirty="0"/>
              <a:t>Reactor </a:t>
            </a:r>
            <a:r>
              <a:rPr lang="en-US" dirty="0"/>
              <a:t>will share their effect and scenario with the class. 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Practice Round</a:t>
            </a:r>
            <a:endParaRPr b="1" dirty="0"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Effect: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</a:t>
            </a:r>
            <a:r>
              <a:rPr lang="en-US" sz="32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the United States, the price of chocolate candy bars is suddenly expensive.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Can anyone predict why this happened?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82AA7C-53CC-8740-03BB-4EBA89D2A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18896"/>
              </p:ext>
            </p:extLst>
          </p:nvPr>
        </p:nvGraphicFramePr>
        <p:xfrm>
          <a:off x="2959100" y="914400"/>
          <a:ext cx="6273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273553" imgH="5029200" progId="Acrobat.Document.DC">
                  <p:embed/>
                </p:oleObj>
              </mc:Choice>
              <mc:Fallback>
                <p:oleObj name="Acrobat Document" r:id="rId3" imgW="6273553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9100" y="914400"/>
                        <a:ext cx="62738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Practice Round (continued)</a:t>
            </a:r>
            <a:endParaRPr b="1" dirty="0"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Effect: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</a:t>
            </a:r>
            <a:r>
              <a:rPr lang="en-US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the United States, the price of chocolate candy bars is suddenly expensive. Can anyone predict why this happened?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Which scenario likely caused this?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hurricane wiped out half the cacao bean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crop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Bahamas, which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provides cacao to most of the world.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United States lifted a tariff on sugar.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Canada, a country that provides almonds to most of the world, had a very bad frost that ruined its almond crop.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SzPct val="10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new technological breakthrough allows South Korea to specialize in microchip production.</a:t>
            </a:r>
            <a:endParaRPr sz="2800" u="none" strike="no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08" name="Google Shape;20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28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Practice Round (continued)</a:t>
            </a:r>
            <a:endParaRPr b="1"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62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Scenario A: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hurricane wiped out half the cacao bean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crop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in the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Bahamas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which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provides cacao to most of the world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u="none" strike="no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 this an economic condition or policy? Why?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 what country did the economic condition or policy take place?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did this economic condition or policy that happened in another country affect your country?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6106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Practice Round—</a:t>
            </a:r>
            <a:r>
              <a:rPr lang="en-US" b="1" i="1" dirty="0">
                <a:sym typeface="Symbol" panose="05050102010706020507" pitchFamily="18" charset="2"/>
              </a:rPr>
              <a:t>A</a:t>
            </a:r>
            <a:r>
              <a:rPr lang="en-US" b="1" i="1" dirty="0">
                <a:solidFill>
                  <a:schemeClr val="tx1"/>
                </a:solidFill>
              </a:rPr>
              <a:t>nswer Key</a:t>
            </a:r>
            <a:endParaRPr b="1" i="1"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u="none" strike="no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Scenario A: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hurricane wiped out half the cacao bean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crop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in the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Bahamas, which</a:t>
            </a:r>
            <a:r>
              <a:rPr lang="en-US" sz="280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 specializes in cacao production.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u="none" strike="noStrik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 this an economic policy or condition?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Why?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It’s an e</a:t>
            </a:r>
            <a:r>
              <a:rPr lang="en-US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conomic condition because a hurricane is an unplanned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event</a:t>
            </a:r>
            <a:r>
              <a:rPr lang="en-US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that the Bahamas experienced, and it affects the economy. </a:t>
            </a:r>
            <a:endParaRPr u="none" strike="noStrik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 what country did the economic condition or economic policy take place?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Bahamas</a:t>
            </a:r>
            <a:endParaRPr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did this economic condition or economic policy that happened in another country affect your country?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r>
              <a:rPr lang="en-US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 this country specializes in cacao production, a shortage in cacao will raise the price of chocolate bars because cacao is a major ingredient in chocolate.</a:t>
            </a:r>
            <a:endParaRPr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82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Round 1: (Procedure review)</a:t>
            </a:r>
            <a:endParaRPr b="1" dirty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</a:pPr>
            <a:r>
              <a:rPr lang="en-US" dirty="0"/>
              <a:t>The</a:t>
            </a:r>
            <a:r>
              <a:rPr lang="en-US" b="1" dirty="0"/>
              <a:t> Reader</a:t>
            </a:r>
            <a:r>
              <a:rPr lang="en-US" dirty="0"/>
              <a:t> will open an envelope and read the effect to the group. </a:t>
            </a:r>
          </a:p>
          <a:p>
            <a:pPr marL="514350" indent="-514350">
              <a:buSzPct val="100000"/>
            </a:pPr>
            <a:r>
              <a:rPr lang="en-US" dirty="0"/>
              <a:t>The </a:t>
            </a:r>
            <a:r>
              <a:rPr lang="en-US" b="1" dirty="0"/>
              <a:t>Writer</a:t>
            </a:r>
            <a:r>
              <a:rPr lang="en-US" dirty="0"/>
              <a:t> will write down the effect on Handout 3. </a:t>
            </a:r>
          </a:p>
          <a:p>
            <a:pPr marL="514350" indent="-514350">
              <a:buSzPct val="100000"/>
            </a:pPr>
            <a:r>
              <a:rPr lang="en-US" dirty="0"/>
              <a:t>The teacher will display four possible scenarios causing the effect. </a:t>
            </a:r>
          </a:p>
          <a:p>
            <a:pPr marL="514350" indent="-514350">
              <a:buSzPct val="100000"/>
            </a:pPr>
            <a:r>
              <a:rPr lang="en-US" dirty="0"/>
              <a:t>Each group will discuss and determine which scenario (A, B, C, or D) caused their effect and to which corner to send the </a:t>
            </a:r>
            <a:r>
              <a:rPr lang="en-US" b="1" dirty="0"/>
              <a:t>Roamer</a:t>
            </a:r>
            <a:r>
              <a:rPr lang="en-US" dirty="0"/>
              <a:t>. </a:t>
            </a:r>
          </a:p>
          <a:p>
            <a:pPr marL="514350" indent="-514350">
              <a:buSzPct val="100000"/>
            </a:pPr>
            <a:r>
              <a:rPr lang="en-US" dirty="0"/>
              <a:t>Once scenarios are confirmed by the teacher, each </a:t>
            </a:r>
            <a:r>
              <a:rPr lang="en-US" b="1" dirty="0"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Writer</a:t>
            </a:r>
            <a:r>
              <a:rPr lang="en-US" dirty="0"/>
              <a:t> will fill in the scenario and answers to group-discussion questions on Handout 3.</a:t>
            </a:r>
          </a:p>
          <a:p>
            <a:pPr marL="514350" indent="-514350">
              <a:buSzPct val="100000"/>
            </a:pPr>
            <a:r>
              <a:rPr lang="en-US" dirty="0"/>
              <a:t>The </a:t>
            </a:r>
            <a:r>
              <a:rPr lang="en-US" b="1" dirty="0"/>
              <a:t>Reactor </a:t>
            </a:r>
            <a:r>
              <a:rPr lang="en-US" dirty="0"/>
              <a:t>will share their effect and scenario with the class. </a:t>
            </a:r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718457" y="365125"/>
            <a:ext cx="106353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1: Which scenario caused your country’s effect?</a:t>
            </a:r>
            <a:endParaRPr sz="3600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body" idx="1"/>
          </p:nvPr>
        </p:nvSpPr>
        <p:spPr>
          <a:xfrm>
            <a:off x="838200" y="1417834"/>
            <a:ext cx="10515600" cy="536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Candy Land imposes a tariff on coffee beans and almonds produced on Kitty Island.  </a:t>
            </a:r>
            <a:endParaRPr dirty="0"/>
          </a:p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There’s a recession in Awesome Sauce. Awesome Sauce is a small country whose main trading partner is New Dino.</a:t>
            </a:r>
            <a:endParaRPr dirty="0"/>
          </a:p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Candy Land, the largest country in the world, lifts a tariff on bananas from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Pokemania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 major hurricane in Explorencia has wiped out most of its orange trees. Explorencia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specialize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in gro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wing oranges and is one of the main orange suppliers in the world.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Once your group has discussed and agreed on an answer, send the Roamer to the corner of the room that caused your effect!</a:t>
            </a:r>
            <a:endParaRPr sz="2400" dirty="0"/>
          </a:p>
        </p:txBody>
      </p:sp>
      <p:sp>
        <p:nvSpPr>
          <p:cNvPr id="229" name="Google Shape;2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631371" y="365125"/>
            <a:ext cx="107224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1: Which scenario caused your country’s effect?</a:t>
            </a:r>
            <a:endParaRPr sz="3600" dirty="0"/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1"/>
          </p:nvPr>
        </p:nvSpPr>
        <p:spPr>
          <a:xfrm>
            <a:off x="446319" y="1435206"/>
            <a:ext cx="11506200" cy="534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11100" i="1" dirty="0">
                <a:solidFill>
                  <a:schemeClr val="tx1"/>
                </a:solidFill>
              </a:rPr>
              <a:t>(Were you correct?)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 dirty="0"/>
          </a:p>
          <a:p>
            <a:pPr marL="342900" marR="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Candy Land imposes a tariff on coffee beans and almonds produced in Kitty Island.  </a:t>
            </a:r>
            <a:endParaRPr lang="en-US" sz="8600" dirty="0"/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86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Kitty Island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specializes in coffee bean farming</a:t>
            </a:r>
            <a:r>
              <a:rPr lang="en-US" sz="8600" i="1" dirty="0">
                <a:solidFill>
                  <a:schemeClr val="tx1"/>
                </a:solidFill>
              </a:rPr>
              <a:t> and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exporting fewer coffee beans.</a:t>
            </a:r>
            <a:endParaRPr sz="86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B. There’s a recession in Awesome Sauce. Awesome Sauce is a small country whose main trading partner is New Dino. </a:t>
            </a:r>
            <a:endParaRPr sz="8600" dirty="0"/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86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Great Dino 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specializes in growing almonds and is exporting fewer almonds.</a:t>
            </a:r>
            <a:endParaRPr sz="86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C. Candy Land, the largest country in the world, lifts a tariff on bananas from </a:t>
            </a:r>
            <a:r>
              <a:rPr lang="en-US" sz="8600" dirty="0" err="1">
                <a:latin typeface="Calibri"/>
                <a:ea typeface="Calibri"/>
                <a:cs typeface="Calibri"/>
                <a:sym typeface="Calibri"/>
              </a:rPr>
              <a:t>Pokemania</a:t>
            </a: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8600" dirty="0"/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8600" b="1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Pokemania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a country that specializes in banana growing, begins producing and exporting </a:t>
            </a: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i="1" dirty="0">
                <a:solidFill>
                  <a:schemeClr val="tx1"/>
                </a:solidFill>
              </a:rPr>
              <a:t>	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bananas.</a:t>
            </a:r>
            <a:endParaRPr sz="86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8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600" dirty="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D. A major hurricane in Explorencia has wiped out most of its orange trees. </a:t>
            </a:r>
            <a:r>
              <a:rPr lang="en-US" sz="8600" dirty="0" err="1">
                <a:latin typeface="Calibri"/>
                <a:ea typeface="Calibri"/>
                <a:cs typeface="Calibri"/>
                <a:sym typeface="Calibri"/>
              </a:rPr>
              <a:t>Explorencia</a:t>
            </a:r>
            <a:r>
              <a:rPr lang="en-US" sz="8600" dirty="0">
                <a:latin typeface="Calibri"/>
                <a:ea typeface="Calibri"/>
                <a:cs typeface="Calibri"/>
                <a:sym typeface="Calibri"/>
              </a:rPr>
              <a:t> specializes in growing oranges and is one of the main orange suppliers in the world.</a:t>
            </a:r>
            <a:endParaRPr sz="8600" dirty="0"/>
          </a:p>
          <a:p>
            <a:pPr marL="0" marR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86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Slime</a:t>
            </a:r>
            <a:r>
              <a:rPr lang="en-US" sz="86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People in New Slime have suddenly increased their consumption of apple juice.</a:t>
            </a:r>
            <a:endParaRPr sz="8600" i="1" dirty="0">
              <a:solidFill>
                <a:schemeClr val="tx1"/>
              </a:solidFill>
            </a:endParaRPr>
          </a:p>
        </p:txBody>
      </p:sp>
      <p:sp>
        <p:nvSpPr>
          <p:cNvPr id="236" name="Google Shape;2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Round 1: Discussion Questions</a:t>
            </a:r>
            <a:endParaRPr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</a:pPr>
            <a:r>
              <a:rPr lang="en-US" sz="3200" dirty="0"/>
              <a:t>What surprised you about the economic condition or policy that affected your country? </a:t>
            </a:r>
          </a:p>
          <a:p>
            <a:pPr indent="-457200">
              <a:spcBef>
                <a:spcPts val="0"/>
              </a:spcBef>
              <a:buSzPct val="100000"/>
            </a:pPr>
            <a:endParaRPr lang="en-US" sz="3200" dirty="0"/>
          </a:p>
          <a:p>
            <a:pPr indent="-457200">
              <a:spcBef>
                <a:spcPts val="0"/>
              </a:spcBef>
              <a:buSzPct val="100000"/>
            </a:pPr>
            <a:r>
              <a:rPr lang="en-US" sz="3200" dirty="0"/>
              <a:t>How did you feel when you learned what caused the effect in your country? </a:t>
            </a:r>
            <a:endParaRPr sz="3200" dirty="0"/>
          </a:p>
        </p:txBody>
      </p:sp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10" name="Google Shape;248;p24">
            <a:extLst>
              <a:ext uri="{FF2B5EF4-FFF2-40B4-BE49-F238E27FC236}">
                <a16:creationId xmlns:a16="http://schemas.microsoft.com/office/drawing/2014/main" id="{64AF62EA-6D65-8291-D6DA-7003E78ED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9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/>
              <a:t>Round 2:</a:t>
            </a:r>
            <a:br>
              <a:rPr lang="en-US" sz="4400" b="1" dirty="0"/>
            </a:br>
            <a:r>
              <a:rPr lang="en-US" sz="4400" b="1" dirty="0"/>
              <a:t>- </a:t>
            </a:r>
            <a:r>
              <a:rPr lang="en-US" b="1" dirty="0"/>
              <a:t>Reader opens the envelope and reads the effect. </a:t>
            </a:r>
            <a:br>
              <a:rPr lang="en-US" b="1" dirty="0"/>
            </a:br>
            <a:r>
              <a:rPr lang="en-US" b="1" dirty="0"/>
              <a:t>- Group discusses. </a:t>
            </a:r>
            <a:br>
              <a:rPr lang="en-US" b="1" dirty="0"/>
            </a:br>
            <a:r>
              <a:rPr lang="en-US" b="1" dirty="0"/>
              <a:t>- Writer writes the group’s effect and scenario.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642257" y="365125"/>
            <a:ext cx="107115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2: Which scenario caused your country’s effect?</a:t>
            </a:r>
            <a:endParaRPr sz="3600" dirty="0"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838200" y="1438382"/>
            <a:ext cx="10515600" cy="526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914400" marR="0" lvl="0" indent="-914431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-US" sz="6700" dirty="0"/>
              <a:t>A trade agreement is signed between Dino and Great Dino. This causes Dino to eliminate a tariff on corn coming from Great Dino.</a:t>
            </a:r>
            <a:endParaRPr dirty="0"/>
          </a:p>
          <a:p>
            <a:pPr marL="914400" marR="0" lvl="0" indent="-914431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-US" sz="6700" dirty="0"/>
              <a:t>There is a frost in </a:t>
            </a:r>
            <a:r>
              <a:rPr lang="en-US" sz="6700" dirty="0" err="1"/>
              <a:t>Explorencia</a:t>
            </a:r>
            <a:r>
              <a:rPr lang="en-US" sz="6700" dirty="0"/>
              <a:t>, and it has ruined all the roses. Explorencia is a major supplier of roses on Valentine’s Day. </a:t>
            </a:r>
            <a:endParaRPr dirty="0"/>
          </a:p>
          <a:p>
            <a:pPr marL="914400" marR="0" lvl="0" indent="-914431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-US" sz="6700" dirty="0"/>
              <a:t>Candy Land has imposed a tariff on all automobile imports.</a:t>
            </a:r>
            <a:endParaRPr dirty="0"/>
          </a:p>
          <a:p>
            <a:pPr marL="914400" marR="0" lvl="0" indent="-914431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en-US" sz="6700" dirty="0"/>
              <a:t>Wonderland’s government has decided to increase immigration from its neighboring countries.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 dirty="0"/>
              <a:t>Once your group has discussed and has come to a conclusion, send the Roamer to the corner (letter) that caused your effect!</a:t>
            </a:r>
            <a:endParaRPr sz="5100" dirty="0"/>
          </a:p>
        </p:txBody>
      </p:sp>
      <p:sp>
        <p:nvSpPr>
          <p:cNvPr id="256" name="Google Shape;25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653143" y="365125"/>
            <a:ext cx="107006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2: Which scenario caused your country’s effect?</a:t>
            </a:r>
            <a:endParaRPr sz="3600" dirty="0"/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838200" y="1412508"/>
            <a:ext cx="10515600" cy="544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lang="en-US" sz="4400" i="1" dirty="0">
                <a:solidFill>
                  <a:schemeClr val="tx1"/>
                </a:solidFill>
              </a:rPr>
              <a:t>(Were you correct?)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>
                <a:sym typeface="Calibri"/>
              </a:rPr>
              <a:t>A. A trade agreement is signed between Dino and Great Dino. This causes Dino to eliminate a tariff on corn coming from Great Dino. </a:t>
            </a:r>
            <a:endParaRPr lang="en-US" sz="3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>
                <a:solidFill>
                  <a:srgbClr val="FF0000"/>
                </a:solidFill>
                <a:sym typeface="Calibri"/>
              </a:rPr>
              <a:t>	</a:t>
            </a:r>
            <a:r>
              <a:rPr lang="en-US" sz="3800" b="1" i="1" dirty="0">
                <a:solidFill>
                  <a:schemeClr val="tx1"/>
                </a:solidFill>
                <a:sym typeface="Calibri"/>
              </a:rPr>
              <a:t>Great Dino’s </a:t>
            </a:r>
            <a:r>
              <a:rPr lang="en-US" sz="3800" i="1" dirty="0">
                <a:solidFill>
                  <a:schemeClr val="tx1"/>
                </a:solidFill>
                <a:sym typeface="Calibri"/>
              </a:rPr>
              <a:t>corn farmers are exporting more corn and have consequently started 	growing more corn.</a:t>
            </a:r>
            <a:endParaRPr sz="38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/>
              <a:t>B</a:t>
            </a:r>
            <a:r>
              <a:rPr lang="en-US" sz="3800" dirty="0">
                <a:sym typeface="Calibri"/>
              </a:rPr>
              <a:t>. There is a frost in </a:t>
            </a:r>
            <a:r>
              <a:rPr lang="en-US" sz="3800" dirty="0" err="1">
                <a:sym typeface="Calibri"/>
              </a:rPr>
              <a:t>Explorencia</a:t>
            </a:r>
            <a:r>
              <a:rPr lang="en-US" sz="3800" dirty="0">
                <a:sym typeface="Calibri"/>
              </a:rPr>
              <a:t>, and it has ruined all the roses. Explorencia is a major supplier of roses on Valentine’s Day. </a:t>
            </a:r>
            <a:endParaRPr lang="en-US" sz="3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>
                <a:solidFill>
                  <a:srgbClr val="FF0000"/>
                </a:solidFill>
                <a:sym typeface="Calibri"/>
              </a:rPr>
              <a:t>	</a:t>
            </a:r>
            <a:r>
              <a:rPr lang="en-US" sz="3800" b="1" i="1" dirty="0">
                <a:solidFill>
                  <a:schemeClr val="tx1"/>
                </a:solidFill>
                <a:sym typeface="Calibri"/>
              </a:rPr>
              <a:t>Kitty Island’s </a:t>
            </a:r>
            <a:r>
              <a:rPr lang="en-US" sz="3800" i="1" dirty="0">
                <a:solidFill>
                  <a:schemeClr val="tx1"/>
                </a:solidFill>
                <a:sym typeface="Calibri"/>
              </a:rPr>
              <a:t>residents are buying more chocolates and teddy bears as gifts for their 	sweethearts this Valentine’s Day.</a:t>
            </a:r>
            <a:endParaRPr sz="38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/>
              <a:t>C</a:t>
            </a:r>
            <a:r>
              <a:rPr lang="en-US" sz="3800" dirty="0">
                <a:sym typeface="Calibri"/>
              </a:rPr>
              <a:t>. Candy Land has imposed a tariff on all automobile imports.</a:t>
            </a:r>
            <a:endParaRPr lang="en-US" sz="3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>
                <a:solidFill>
                  <a:srgbClr val="FF0000"/>
                </a:solidFill>
                <a:sym typeface="Calibri"/>
              </a:rPr>
              <a:t>	</a:t>
            </a:r>
            <a:r>
              <a:rPr lang="en-US" sz="3800" b="1" i="1" dirty="0" err="1">
                <a:solidFill>
                  <a:schemeClr val="tx1"/>
                </a:solidFill>
                <a:sym typeface="Calibri"/>
              </a:rPr>
              <a:t>Pokemania’s</a:t>
            </a:r>
            <a:r>
              <a:rPr lang="en-US" sz="3800" i="1" dirty="0">
                <a:solidFill>
                  <a:schemeClr val="tx1"/>
                </a:solidFill>
                <a:sym typeface="Calibri"/>
              </a:rPr>
              <a:t> auto companies are exporting far few automobiles, and production 	has slowed as a result.  </a:t>
            </a:r>
            <a:endParaRPr lang="en-US" sz="38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i="1" dirty="0">
                <a:solidFill>
                  <a:schemeClr val="tx1"/>
                </a:solidFill>
                <a:sym typeface="Calibri"/>
              </a:rPr>
              <a:t>	</a:t>
            </a:r>
            <a:r>
              <a:rPr lang="en-US" sz="3800" b="1" i="1" dirty="0">
                <a:solidFill>
                  <a:schemeClr val="tx1"/>
                </a:solidFill>
                <a:sym typeface="Calibri"/>
              </a:rPr>
              <a:t>New Slime </a:t>
            </a:r>
            <a:r>
              <a:rPr lang="en-US" sz="3800" i="1" dirty="0">
                <a:solidFill>
                  <a:schemeClr val="tx1"/>
                </a:solidFill>
                <a:sym typeface="Calibri"/>
              </a:rPr>
              <a:t>specializes in automobiles. Its government has imposed a tariff on all 	chicken coming from Candy Land. Candy Land’s main export is chicken.</a:t>
            </a:r>
            <a:endParaRPr sz="38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 dirty="0"/>
              <a:t>D</a:t>
            </a:r>
            <a:r>
              <a:rPr lang="en-US" sz="3800" dirty="0">
                <a:sym typeface="Calibri"/>
              </a:rPr>
              <a:t>. Wonderland’s government has decided to increase immigration from its neighboring countries. </a:t>
            </a:r>
            <a:endParaRPr sz="38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</p:txBody>
      </p:sp>
      <p:sp>
        <p:nvSpPr>
          <p:cNvPr id="263" name="Google Shape;2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B53CBB-BDA1-BC0B-32BE-B1724FF9E617}"/>
              </a:ext>
            </a:extLst>
          </p:cNvPr>
          <p:cNvGrpSpPr/>
          <p:nvPr/>
        </p:nvGrpSpPr>
        <p:grpSpPr>
          <a:xfrm>
            <a:off x="1155057" y="1454318"/>
            <a:ext cx="9665825" cy="5215255"/>
            <a:chOff x="1155057" y="1454318"/>
            <a:chExt cx="9665825" cy="5215255"/>
          </a:xfrm>
        </p:grpSpPr>
        <p:pic>
          <p:nvPicPr>
            <p:cNvPr id="2" name="Picture 1" descr="Map&#10;&#10;AI-generated content may be incorrect.">
              <a:extLst>
                <a:ext uri="{FF2B5EF4-FFF2-40B4-BE49-F238E27FC236}">
                  <a16:creationId xmlns:a16="http://schemas.microsoft.com/office/drawing/2014/main" id="{5E493CB8-3786-8592-486E-18A7FCA1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C6DDF7-DBDB-8B8D-4E2B-BDCB92B5407E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265E03-BDF9-30DC-DDD1-BB0C3681EA61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F226B3-08AC-C63D-9732-DF5C0159BD2B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B14161-2F7B-ACE8-8F2E-C955A85C642D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EC5943-7090-A665-A107-B4CC308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EBCCD2-063F-5E6E-4C76-E921F8DE8560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FE5D32-6D5B-C310-3806-6639C951E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E79A45-A44C-826D-19B6-51BAE5E8D505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Round 2: Discussion Questions</a:t>
            </a:r>
            <a:endParaRPr dirty="0"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ct val="100000"/>
            </a:pPr>
            <a:r>
              <a:rPr lang="en-US" sz="3200" dirty="0"/>
              <a:t>What was different about this round?</a:t>
            </a:r>
          </a:p>
          <a:p>
            <a:pPr marL="514350" indent="-514350">
              <a:spcBef>
                <a:spcPts val="0"/>
              </a:spcBef>
              <a:buSzPct val="100000"/>
            </a:pPr>
            <a:endParaRPr lang="en-US" sz="3200" dirty="0"/>
          </a:p>
          <a:p>
            <a:pPr marL="514350" indent="-514350">
              <a:spcBef>
                <a:spcPts val="0"/>
              </a:spcBef>
              <a:buSzPct val="100000"/>
            </a:pPr>
            <a:r>
              <a:rPr lang="en-US" sz="3200" dirty="0"/>
              <a:t>Why would two countries be affected by the same economic policy? </a:t>
            </a:r>
            <a:endParaRPr sz="3200"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8" name="Google Shape;248;p24">
            <a:extLst>
              <a:ext uri="{FF2B5EF4-FFF2-40B4-BE49-F238E27FC236}">
                <a16:creationId xmlns:a16="http://schemas.microsoft.com/office/drawing/2014/main" id="{9DEA6677-E45A-401B-F1CA-CD0ED61D8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9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/>
              <a:t>Round 3:</a:t>
            </a:r>
            <a:br>
              <a:rPr lang="en-US" sz="4400" b="1" dirty="0"/>
            </a:br>
            <a:r>
              <a:rPr lang="en-US" sz="4400" b="1" dirty="0"/>
              <a:t>- </a:t>
            </a:r>
            <a:r>
              <a:rPr lang="en-US" b="1" dirty="0"/>
              <a:t>Reader opens the envelope and reads the effect. </a:t>
            </a:r>
            <a:br>
              <a:rPr lang="en-US" b="1" dirty="0"/>
            </a:br>
            <a:r>
              <a:rPr lang="en-US" b="1" dirty="0"/>
              <a:t>- Group discusses. </a:t>
            </a:r>
            <a:br>
              <a:rPr lang="en-US" b="1" dirty="0"/>
            </a:br>
            <a:r>
              <a:rPr lang="en-US" b="1" dirty="0"/>
              <a:t>- Writer writes the group’s effect and scenario. 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751114" y="365125"/>
            <a:ext cx="106026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3: Which scenario caused your country’s effect?</a:t>
            </a:r>
            <a:endParaRPr sz="3600" dirty="0"/>
          </a:p>
        </p:txBody>
      </p:sp>
      <p:sp>
        <p:nvSpPr>
          <p:cNvPr id="282" name="Google Shape;282;p29"/>
          <p:cNvSpPr txBox="1">
            <a:spLocks noGrp="1"/>
          </p:cNvSpPr>
          <p:nvPr>
            <p:ph type="body" idx="1"/>
          </p:nvPr>
        </p:nvSpPr>
        <p:spPr>
          <a:xfrm>
            <a:off x="838200" y="1438382"/>
            <a:ext cx="10515600" cy="526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marR="0" lvl="0" indent="-5143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Awesome Sauce, a small island, places a tariff on all fruits coming into its country</a:t>
            </a:r>
            <a:endParaRPr dirty="0"/>
          </a:p>
          <a:p>
            <a:pPr marL="514350" marR="0" lvl="0" indent="-5143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 tsunami in Wonderland ruins its pomegranate crop, and Wonderland is a major supplier of pomegranates to the rest of the world.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Explorencia dramatically reduces immigration into its country.</a:t>
            </a:r>
            <a:endParaRPr dirty="0"/>
          </a:p>
          <a:p>
            <a:pPr marL="514350" marR="0" lvl="0" indent="-5143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There’s a major recession in Candy Land, the largest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economy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in the world. Most countries export lots of finished goods to this country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/>
              <a:t>Once your group has discussed and has come to a conclusion, send the Roamer to the corner (letter) that caused your effect!</a:t>
            </a:r>
            <a:endParaRPr sz="2600" dirty="0"/>
          </a:p>
        </p:txBody>
      </p:sp>
      <p:sp>
        <p:nvSpPr>
          <p:cNvPr id="283" name="Google Shape;2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446314" y="365125"/>
            <a:ext cx="109074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 b="1" dirty="0"/>
              <a:t>Round 3: Which scenario caused your country’s effect?</a:t>
            </a:r>
            <a:endParaRPr sz="3600" dirty="0"/>
          </a:p>
        </p:txBody>
      </p:sp>
      <p:sp>
        <p:nvSpPr>
          <p:cNvPr id="289" name="Google Shape;289;p30"/>
          <p:cNvSpPr txBox="1">
            <a:spLocks noGrp="1"/>
          </p:cNvSpPr>
          <p:nvPr>
            <p:ph type="body" idx="1"/>
          </p:nvPr>
        </p:nvSpPr>
        <p:spPr>
          <a:xfrm>
            <a:off x="838200" y="1360713"/>
            <a:ext cx="10515600" cy="526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lang="en-US" i="1" dirty="0">
                <a:solidFill>
                  <a:schemeClr val="tx1"/>
                </a:solidFill>
              </a:rPr>
              <a:t>(Were you correct?)</a:t>
            </a:r>
            <a:endParaRPr dirty="0">
              <a:solidFill>
                <a:schemeClr val="tx1"/>
              </a:solidFill>
            </a:endParaRPr>
          </a:p>
          <a:p>
            <a:pPr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Awesome Sauce, a small island, places a tariff on all fruits coming into its country</a:t>
            </a:r>
            <a:endParaRPr sz="2400" dirty="0"/>
          </a:p>
          <a:p>
            <a:pPr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 tsunami in Wonderland ruins its pomegranate crop, and Wonderland is a major supplier of pomegranates to the rest of the world.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Explorencia dramatically reduces immigration into its country.</a:t>
            </a:r>
            <a:endParaRPr sz="2400" dirty="0"/>
          </a:p>
          <a:p>
            <a:pPr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There’s a major recession in Candy Land, the largest economy in the world. Most countries export lots of finished goods to this country</a:t>
            </a:r>
            <a:endParaRPr sz="2400" dirty="0"/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ClrTx/>
              <a:buSzPct val="100000"/>
            </a:pPr>
            <a:r>
              <a:rPr lang="en-US" sz="2400" b="1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Pokemania’</a:t>
            </a:r>
            <a:r>
              <a:rPr lang="en-US" sz="2400" i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oil producers are producing and exporting a lot less oil.</a:t>
            </a:r>
            <a:endParaRPr sz="2400" i="1" dirty="0">
              <a:solidFill>
                <a:schemeClr val="tx1"/>
              </a:solidFill>
            </a:endParaRP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ClrTx/>
              <a:buSzPct val="100000"/>
            </a:pPr>
            <a:r>
              <a:rPr lang="en-US" sz="24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Slime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experiencing a recession because companies in New Slime are exporting a lot fewer goods and services. </a:t>
            </a:r>
            <a:endParaRPr sz="2400" i="1" dirty="0">
              <a:solidFill>
                <a:schemeClr val="tx1"/>
              </a:solidFill>
            </a:endParaRP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ClrTx/>
              <a:buSzPct val="100000"/>
            </a:pPr>
            <a:r>
              <a:rPr lang="en-US" sz="24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Kitty Island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experiencing a recession because companies in Kitty Island are exporting a lot fewer goods and services. </a:t>
            </a:r>
            <a:endParaRPr sz="2400" i="1" dirty="0">
              <a:solidFill>
                <a:schemeClr val="tx1"/>
              </a:solidFill>
            </a:endParaRPr>
          </a:p>
          <a:p>
            <a:pPr marL="685800" indent="-457200">
              <a:lnSpc>
                <a:spcPct val="110000"/>
              </a:lnSpc>
              <a:spcBef>
                <a:spcPts val="0"/>
              </a:spcBef>
              <a:buClrTx/>
              <a:buSzPct val="100000"/>
            </a:pPr>
            <a:r>
              <a:rPr lang="en-US" sz="2400" b="1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Great Dino’s </a:t>
            </a:r>
            <a:r>
              <a:rPr lang="en-U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kitchen manufacturers are exporting fewer appliances.</a:t>
            </a:r>
            <a:endParaRPr sz="2400" i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</p:txBody>
      </p:sp>
      <p:sp>
        <p:nvSpPr>
          <p:cNvPr id="290" name="Google Shape;2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Round 3 Discussion Questions</a:t>
            </a:r>
            <a:endParaRPr dirty="0"/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SzPts val="2800"/>
            </a:pPr>
            <a:r>
              <a:rPr lang="en-US" dirty="0"/>
              <a:t>What was different about round 3?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ts val="2800"/>
            </a:pPr>
            <a:r>
              <a:rPr lang="en-US" dirty="0"/>
              <a:t>Does it seem realistic that an economic condition or policy in one country could affect that many other countries?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SzPts val="2800"/>
            </a:pPr>
            <a:r>
              <a:rPr lang="en-US" dirty="0"/>
              <a:t>Can you think of any parallels to our own world? </a:t>
            </a:r>
            <a:endParaRPr dirty="0"/>
          </a:p>
        </p:txBody>
      </p:sp>
      <p:sp>
        <p:nvSpPr>
          <p:cNvPr id="297" name="Google Shape;29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AF4CAE-5E9E-F70A-4C43-A2DDB42AAE57}"/>
              </a:ext>
            </a:extLst>
          </p:cNvPr>
          <p:cNvGrpSpPr/>
          <p:nvPr/>
        </p:nvGrpSpPr>
        <p:grpSpPr>
          <a:xfrm>
            <a:off x="1155057" y="1454318"/>
            <a:ext cx="9665825" cy="5215255"/>
            <a:chOff x="1155057" y="1454318"/>
            <a:chExt cx="9665825" cy="5215255"/>
          </a:xfrm>
        </p:grpSpPr>
        <p:pic>
          <p:nvPicPr>
            <p:cNvPr id="2" name="Picture 1" descr="Map&#10;&#10;AI-generated content may be incorrect.">
              <a:extLst>
                <a:ext uri="{FF2B5EF4-FFF2-40B4-BE49-F238E27FC236}">
                  <a16:creationId xmlns:a16="http://schemas.microsoft.com/office/drawing/2014/main" id="{DC1861D1-C322-D665-68D3-B6E917413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99C11-883B-B369-7E93-634E3EE5FD4D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89DA46-9371-BB19-0987-CDA7EA6A9E8A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4C42CC-3571-CEBD-329F-6800C6BD95DC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88119C-23A2-CBDA-DF47-61957802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8E33A4-141B-A23F-DFA1-D3A84EBBC3B2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6D3F23-DCAD-3CF2-CDEC-D39CE07B410F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59CEFE-3FAE-442F-9080-0CF94CDD969F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E2097E-DD51-7CF8-DE68-BB5122592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A8BB65-E25E-3B54-986C-4A517390B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E98FA9-623C-B6E2-7FB0-862E809D9C93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EE91F1-425F-4077-1E13-110736BCA0F0}"/>
              </a:ext>
            </a:extLst>
          </p:cNvPr>
          <p:cNvGrpSpPr/>
          <p:nvPr/>
        </p:nvGrpSpPr>
        <p:grpSpPr>
          <a:xfrm>
            <a:off x="1155057" y="1454318"/>
            <a:ext cx="9665825" cy="5215255"/>
            <a:chOff x="1155057" y="1454318"/>
            <a:chExt cx="9665825" cy="5215255"/>
          </a:xfrm>
        </p:grpSpPr>
        <p:pic>
          <p:nvPicPr>
            <p:cNvPr id="2" name="Picture 1" descr="Map&#10;&#10;AI-generated content may be incorrect.">
              <a:extLst>
                <a:ext uri="{FF2B5EF4-FFF2-40B4-BE49-F238E27FC236}">
                  <a16:creationId xmlns:a16="http://schemas.microsoft.com/office/drawing/2014/main" id="{7CF469E4-5C4A-DD0A-9D6F-F4AC1DC7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76466A-4DFF-59B3-0396-84EEE7126599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3FCA7F-8446-7CD1-8CF8-4CFA9CAD1C35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1790E71-72D1-26BC-7377-A759622C4826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AA4D4-CE63-1E7D-F6E9-62746604153D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575211-8E51-6E5D-4B1A-8B6E51E09185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1EB869-ABAE-6210-D699-602B38897A0D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87E2D-69E6-E08D-3261-2246EC010A66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29133D-AD3A-FD67-5977-7018502CE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7E66CB-0F66-D3E9-39AD-5F484A5A5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CD71E0-11A8-0437-2B6D-D772BFE8E3D5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7B046F-7645-B006-754F-8BF958DBCDC8}"/>
              </a:ext>
            </a:extLst>
          </p:cNvPr>
          <p:cNvGrpSpPr/>
          <p:nvPr/>
        </p:nvGrpSpPr>
        <p:grpSpPr>
          <a:xfrm>
            <a:off x="1155057" y="1399425"/>
            <a:ext cx="9665825" cy="5270148"/>
            <a:chOff x="1155057" y="1399425"/>
            <a:chExt cx="9665825" cy="5270148"/>
          </a:xfrm>
        </p:grpSpPr>
        <p:pic>
          <p:nvPicPr>
            <p:cNvPr id="23" name="Picture 22" descr="Map&#10;&#10;AI-generated content may be incorrect.">
              <a:extLst>
                <a:ext uri="{FF2B5EF4-FFF2-40B4-BE49-F238E27FC236}">
                  <a16:creationId xmlns:a16="http://schemas.microsoft.com/office/drawing/2014/main" id="{972DD545-E719-CFC1-1042-F339C1754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82E1C3-D002-9F7E-0A40-976BF480D512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DDBEBF-3F59-7EF7-EF77-63CEAC309241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5E58C4-446B-6A1B-A67B-42A54C9E6397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D64EAA-37C9-5941-0C7C-E00FB5029FDB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76A31C-8C50-F97B-B57C-1106BD9E1B3C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1E18D5-89A5-6E4C-889E-A75D891C8F3C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2E9FA0-7A14-DAB1-16D3-2CFFB5F750EE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942C11-535A-6CF9-50FD-8B2CB8ED0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1E5518-5CD1-8E99-38E0-D2FA3F5709DA}"/>
                </a:ext>
              </a:extLst>
            </p:cNvPr>
            <p:cNvSpPr txBox="1"/>
            <p:nvPr/>
          </p:nvSpPr>
          <p:spPr>
            <a:xfrm>
              <a:off x="3224913" y="1399425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Ireland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D702B7-9523-B731-24DB-E8A0611DF2CB}"/>
                </a:ext>
              </a:extLst>
            </p:cNvPr>
            <p:cNvSpPr txBox="1"/>
            <p:nvPr/>
          </p:nvSpPr>
          <p:spPr>
            <a:xfrm>
              <a:off x="5731433" y="5407433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Israel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0FD33D-DB2D-20F8-1F94-5AB2431087A5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52" y="1889238"/>
              <a:ext cx="1000573" cy="1366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525ECF-1A22-48EA-D392-799D76050E10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6437885" y="3920682"/>
              <a:ext cx="427642" cy="1486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D58953-A984-8F8B-B198-AE76662BC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01F070-E89D-9744-C023-CD4BD4C07FBC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E1FF248-086C-1CAE-5A25-F9D70DCFB3FA}"/>
              </a:ext>
            </a:extLst>
          </p:cNvPr>
          <p:cNvGrpSpPr/>
          <p:nvPr/>
        </p:nvGrpSpPr>
        <p:grpSpPr>
          <a:xfrm>
            <a:off x="1155057" y="1399425"/>
            <a:ext cx="9696549" cy="5270148"/>
            <a:chOff x="1155057" y="1399425"/>
            <a:chExt cx="9696549" cy="5270148"/>
          </a:xfrm>
        </p:grpSpPr>
        <p:pic>
          <p:nvPicPr>
            <p:cNvPr id="6" name="Picture 5" descr="Map&#10;&#10;AI-generated content may be incorrect.">
              <a:extLst>
                <a:ext uri="{FF2B5EF4-FFF2-40B4-BE49-F238E27FC236}">
                  <a16:creationId xmlns:a16="http://schemas.microsoft.com/office/drawing/2014/main" id="{8B155578-3C2F-38F6-2705-D0CD88EA8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256E5A-B4E2-D666-C513-86685C3BC54A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DE7081-D9CA-0459-02D9-E05B5ECC8D38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C47417-7D81-63AD-7EAD-6811E70605FA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9696F0-7FE1-2CD5-58A3-48A19EFDD70C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DDA464-2440-A30D-34F8-72A50AC24872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3011BA-474E-375D-B02C-6F4633C0EE02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73BF2F-1103-CF5F-F2E7-6A39AFDDA210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493676-3C80-95D3-FB8A-E0271BAD1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360D6E-5673-3CA9-53E9-9078BD46E68A}"/>
                </a:ext>
              </a:extLst>
            </p:cNvPr>
            <p:cNvSpPr txBox="1"/>
            <p:nvPr/>
          </p:nvSpPr>
          <p:spPr>
            <a:xfrm>
              <a:off x="3224913" y="1399425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Ireland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C996B8-2C72-E714-148F-73478BB79AE4}"/>
                </a:ext>
              </a:extLst>
            </p:cNvPr>
            <p:cNvSpPr txBox="1"/>
            <p:nvPr/>
          </p:nvSpPr>
          <p:spPr>
            <a:xfrm>
              <a:off x="5731433" y="5407433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Israel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C2F58C-2633-C5EB-BD7A-CB955232ACC8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52" y="1889238"/>
              <a:ext cx="1000573" cy="1366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7B786-1EEF-6A38-0167-93DB02E0CFCB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6437885" y="3920682"/>
              <a:ext cx="427642" cy="1486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811C22-630D-6833-F8E7-37150ACAD281}"/>
                </a:ext>
              </a:extLst>
            </p:cNvPr>
            <p:cNvSpPr txBox="1"/>
            <p:nvPr/>
          </p:nvSpPr>
          <p:spPr>
            <a:xfrm>
              <a:off x="6458711" y="4668777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Malaysia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A78940-F59A-50C9-A923-1FDC41EB3263}"/>
                </a:ext>
              </a:extLst>
            </p:cNvPr>
            <p:cNvSpPr txBox="1"/>
            <p:nvPr/>
          </p:nvSpPr>
          <p:spPr>
            <a:xfrm>
              <a:off x="8975672" y="4448031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Philippines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178AF5-0588-D9E5-2547-9C9BBD04EBFA}"/>
                </a:ext>
              </a:extLst>
            </p:cNvPr>
            <p:cNvCxnSpPr>
              <a:cxnSpLocks/>
            </p:cNvCxnSpPr>
            <p:nvPr/>
          </p:nvCxnSpPr>
          <p:spPr>
            <a:xfrm>
              <a:off x="8455843" y="4396129"/>
              <a:ext cx="923827" cy="313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0132B2F-4AB1-A164-8D4F-4D3B13B390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2922" y="4623419"/>
              <a:ext cx="163926" cy="2265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119420-CFDE-04B7-05C7-FC2E29692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4624679"/>
              <a:ext cx="386649" cy="270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5A7C40-80FA-B7D6-DF08-87C1D4C99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03C2CA7-1FE3-4A33-F454-32391113D73B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B3C980-ED01-A9E6-EB8A-928C3F7B1E5D}"/>
              </a:ext>
            </a:extLst>
          </p:cNvPr>
          <p:cNvGrpSpPr/>
          <p:nvPr/>
        </p:nvGrpSpPr>
        <p:grpSpPr>
          <a:xfrm>
            <a:off x="1155057" y="1399425"/>
            <a:ext cx="9696549" cy="5270148"/>
            <a:chOff x="1155057" y="1399425"/>
            <a:chExt cx="9696549" cy="5270148"/>
          </a:xfrm>
        </p:grpSpPr>
        <p:pic>
          <p:nvPicPr>
            <p:cNvPr id="2" name="Picture 1" descr="Map&#10;&#10;AI-generated content may be incorrect.">
              <a:extLst>
                <a:ext uri="{FF2B5EF4-FFF2-40B4-BE49-F238E27FC236}">
                  <a16:creationId xmlns:a16="http://schemas.microsoft.com/office/drawing/2014/main" id="{8C722801-6C1F-623C-53E9-B294CF57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236CFA-5655-729D-46CB-F4D026594BA6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01A60AF-2486-21C2-E71D-B01B096B9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27C43A-B211-023E-8EBC-647CCC5B9227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DBBD92-070D-2E01-0AE0-B23D23CA6D6C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Circuit board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504D7C-7C68-1C4F-88F3-4866490042B4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74BF0E-C0E7-9142-EB52-64EE20A3799A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3A6CB7-9A7E-D0DC-D58E-20D07F2A1844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2579BF-C6ED-DDAA-017B-2CACA97771C8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5787E-AC02-7B28-4D9B-0559216518BE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CA1525-1294-9663-50F0-0DB056200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278BE3-58D8-7395-593C-7E38360ACD86}"/>
                </a:ext>
              </a:extLst>
            </p:cNvPr>
            <p:cNvSpPr txBox="1"/>
            <p:nvPr/>
          </p:nvSpPr>
          <p:spPr>
            <a:xfrm>
              <a:off x="3224913" y="1399425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Ireland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6AF333-D515-64F5-3446-E455DF3D51D2}"/>
                </a:ext>
              </a:extLst>
            </p:cNvPr>
            <p:cNvSpPr txBox="1"/>
            <p:nvPr/>
          </p:nvSpPr>
          <p:spPr>
            <a:xfrm>
              <a:off x="5731433" y="5407433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Israel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6920E9-2436-94A1-8B76-39EF8A5990E1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52" y="1889238"/>
              <a:ext cx="1000573" cy="1366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F35E13-AF8D-1FCA-4837-D44C33A12C7B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6437885" y="3920682"/>
              <a:ext cx="427642" cy="1486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C7ED78-69BD-2377-EDD2-21DF1E40A69D}"/>
                </a:ext>
              </a:extLst>
            </p:cNvPr>
            <p:cNvSpPr txBox="1"/>
            <p:nvPr/>
          </p:nvSpPr>
          <p:spPr>
            <a:xfrm>
              <a:off x="6458711" y="4668777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Malaysia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385544-3D03-CF3F-AFD7-0A40389F23B3}"/>
                </a:ext>
              </a:extLst>
            </p:cNvPr>
            <p:cNvSpPr txBox="1"/>
            <p:nvPr/>
          </p:nvSpPr>
          <p:spPr>
            <a:xfrm>
              <a:off x="8975672" y="4448031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Philippines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43BE8E-67B6-088E-EE0B-E1E1B5172E44}"/>
                </a:ext>
              </a:extLst>
            </p:cNvPr>
            <p:cNvCxnSpPr>
              <a:cxnSpLocks/>
            </p:cNvCxnSpPr>
            <p:nvPr/>
          </p:nvCxnSpPr>
          <p:spPr>
            <a:xfrm>
              <a:off x="8455843" y="4396129"/>
              <a:ext cx="923827" cy="313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CAB5EA-311A-6426-E516-C4D557F73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2922" y="4623419"/>
              <a:ext cx="163926" cy="2265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CD639D-72AF-DDA3-CFBA-7BA0128E3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4624679"/>
              <a:ext cx="386649" cy="270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F6D81D-2D94-0116-34B9-7534FF8CED82}"/>
                </a:ext>
              </a:extLst>
            </p:cNvPr>
            <p:cNvSpPr txBox="1"/>
            <p:nvPr/>
          </p:nvSpPr>
          <p:spPr>
            <a:xfrm>
              <a:off x="8294939" y="3911810"/>
              <a:ext cx="16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Taiwan</a:t>
              </a:r>
            </a:p>
            <a:p>
              <a:pPr algn="ctr"/>
              <a:r>
                <a:rPr lang="en-US" dirty="0"/>
                <a:t>Circuit board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E6D71E-DDBC-2CAB-BBEC-CB6C8EC8DFC5}"/>
                </a:ext>
              </a:extLst>
            </p:cNvPr>
            <p:cNvCxnSpPr>
              <a:cxnSpLocks/>
            </p:cNvCxnSpPr>
            <p:nvPr/>
          </p:nvCxnSpPr>
          <p:spPr>
            <a:xfrm>
              <a:off x="8391211" y="4136125"/>
              <a:ext cx="3380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Where do computer components come from?</a:t>
            </a:r>
            <a:endParaRPr b="1" dirty="0"/>
          </a:p>
        </p:txBody>
      </p:sp>
      <p:sp>
        <p:nvSpPr>
          <p:cNvPr id="145" name="Google Shape;14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D4B6DD-A528-C43E-D95F-35DC77AC0A64}"/>
              </a:ext>
            </a:extLst>
          </p:cNvPr>
          <p:cNvGrpSpPr/>
          <p:nvPr/>
        </p:nvGrpSpPr>
        <p:grpSpPr>
          <a:xfrm>
            <a:off x="1155057" y="1399425"/>
            <a:ext cx="10462701" cy="5270148"/>
            <a:chOff x="1155057" y="1399425"/>
            <a:chExt cx="10462701" cy="5270148"/>
          </a:xfrm>
        </p:grpSpPr>
        <p:pic>
          <p:nvPicPr>
            <p:cNvPr id="2" name="Picture 1" descr="Map&#10;&#10;AI-generated content may be incorrect.">
              <a:extLst>
                <a:ext uri="{FF2B5EF4-FFF2-40B4-BE49-F238E27FC236}">
                  <a16:creationId xmlns:a16="http://schemas.microsoft.com/office/drawing/2014/main" id="{E4CA4A08-155C-0A40-2EF4-F004B4814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76" y="1454318"/>
              <a:ext cx="8544674" cy="521525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FDD7E8-46E4-1516-F2DF-02BB48C50424}"/>
                </a:ext>
              </a:extLst>
            </p:cNvPr>
            <p:cNvSpPr txBox="1"/>
            <p:nvPr/>
          </p:nvSpPr>
          <p:spPr>
            <a:xfrm>
              <a:off x="1155057" y="3315876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United States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47DE0D-4350-70BA-9A25-F99FD282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3509373"/>
              <a:ext cx="1358259" cy="253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2F3036-485D-7A79-7937-27D813DFEB3C}"/>
                </a:ext>
              </a:extLst>
            </p:cNvPr>
            <p:cNvSpPr txBox="1"/>
            <p:nvPr/>
          </p:nvSpPr>
          <p:spPr>
            <a:xfrm>
              <a:off x="4965964" y="1565633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Norway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B41FEC-7833-FADA-69DD-6E156D08DF00}"/>
                </a:ext>
              </a:extLst>
            </p:cNvPr>
            <p:cNvSpPr txBox="1"/>
            <p:nvPr/>
          </p:nvSpPr>
          <p:spPr>
            <a:xfrm>
              <a:off x="9083889" y="3060663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China</a:t>
              </a:r>
            </a:p>
            <a:p>
              <a:pPr algn="ctr"/>
              <a:r>
                <a:rPr lang="en-US" dirty="0"/>
                <a:t>Quartz &amp; carbon</a:t>
              </a:r>
            </a:p>
            <a:p>
              <a:pPr algn="ctr"/>
              <a:r>
                <a:rPr lang="en-US" dirty="0"/>
                <a:t>Circuit board</a:t>
              </a:r>
            </a:p>
            <a:p>
              <a:pPr algn="ctr"/>
              <a:r>
                <a:rPr lang="en-US" dirty="0"/>
                <a:t>Hard drive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A6E836-33E0-AF33-A442-BBD19ED5B93D}"/>
                </a:ext>
              </a:extLst>
            </p:cNvPr>
            <p:cNvCxnSpPr>
              <a:cxnSpLocks/>
            </p:cNvCxnSpPr>
            <p:nvPr/>
          </p:nvCxnSpPr>
          <p:spPr>
            <a:xfrm>
              <a:off x="4359007" y="5002121"/>
              <a:ext cx="539826" cy="27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E20696-53B1-1838-71FE-51F96BBB70B3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23" y="3614849"/>
              <a:ext cx="606998" cy="1515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15D520-D34C-49A7-86E5-277880BEE6CE}"/>
                </a:ext>
              </a:extLst>
            </p:cNvPr>
            <p:cNvCxnSpPr>
              <a:cxnSpLocks/>
            </p:cNvCxnSpPr>
            <p:nvPr/>
          </p:nvCxnSpPr>
          <p:spPr>
            <a:xfrm>
              <a:off x="5637229" y="2098280"/>
              <a:ext cx="197232" cy="857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3CA01B-861C-D589-19D9-3CDF71C5E173}"/>
                </a:ext>
              </a:extLst>
            </p:cNvPr>
            <p:cNvSpPr txBox="1"/>
            <p:nvPr/>
          </p:nvSpPr>
          <p:spPr>
            <a:xfrm>
              <a:off x="4359007" y="5191734"/>
              <a:ext cx="1736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Brazil</a:t>
              </a:r>
            </a:p>
            <a:p>
              <a:pPr algn="ctr"/>
              <a:r>
                <a:rPr lang="en-US" dirty="0"/>
                <a:t>Quartz &amp; carbon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274605-89A3-CA3F-5EFA-8D3AAFBACD35}"/>
                </a:ext>
              </a:extLst>
            </p:cNvPr>
            <p:cNvSpPr txBox="1"/>
            <p:nvPr/>
          </p:nvSpPr>
          <p:spPr>
            <a:xfrm>
              <a:off x="4030336" y="3182018"/>
              <a:ext cx="1736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Germany</a:t>
              </a:r>
            </a:p>
            <a:p>
              <a:pPr algn="ctr"/>
              <a:r>
                <a:rPr lang="en-US" dirty="0"/>
                <a:t>Silicon metal</a:t>
              </a:r>
            </a:p>
            <a:p>
              <a:pPr algn="ctr"/>
              <a:r>
                <a:rPr lang="en-US" dirty="0"/>
                <a:t>Polysilicon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07A2B6-1B27-619D-BC6B-F19B443FA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705" y="3310975"/>
              <a:ext cx="493540" cy="697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998CC0-FD0F-FA76-89A3-E7BB391E7AB5}"/>
                </a:ext>
              </a:extLst>
            </p:cNvPr>
            <p:cNvSpPr txBox="1"/>
            <p:nvPr/>
          </p:nvSpPr>
          <p:spPr>
            <a:xfrm>
              <a:off x="3224913" y="1399425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Ireland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E2B46-FB51-4413-2BCA-B046DF6C96B7}"/>
                </a:ext>
              </a:extLst>
            </p:cNvPr>
            <p:cNvSpPr txBox="1"/>
            <p:nvPr/>
          </p:nvSpPr>
          <p:spPr>
            <a:xfrm>
              <a:off x="5731433" y="5407433"/>
              <a:ext cx="226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Israel</a:t>
              </a:r>
            </a:p>
            <a:p>
              <a:pPr algn="ctr"/>
              <a:r>
                <a:rPr lang="en-US" dirty="0"/>
                <a:t>Microprocessors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0558AC-AF7E-AF0F-A300-30B1745FCB1D}"/>
                </a:ext>
              </a:extLst>
            </p:cNvPr>
            <p:cNvCxnSpPr>
              <a:cxnSpLocks/>
            </p:cNvCxnSpPr>
            <p:nvPr/>
          </p:nvCxnSpPr>
          <p:spPr>
            <a:xfrm>
              <a:off x="4455052" y="1889238"/>
              <a:ext cx="1000573" cy="1366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A2F0BD-D578-043F-3173-A03BAD83C5C9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6437885" y="3920682"/>
              <a:ext cx="427642" cy="1486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3477CC-AB1F-4B01-7B20-2BE7F5DD93C3}"/>
                </a:ext>
              </a:extLst>
            </p:cNvPr>
            <p:cNvSpPr txBox="1"/>
            <p:nvPr/>
          </p:nvSpPr>
          <p:spPr>
            <a:xfrm>
              <a:off x="6458711" y="4668777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Malaysia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A84DE5-1EE8-2CB0-D874-44DCAE7B0095}"/>
                </a:ext>
              </a:extLst>
            </p:cNvPr>
            <p:cNvSpPr txBox="1"/>
            <p:nvPr/>
          </p:nvSpPr>
          <p:spPr>
            <a:xfrm>
              <a:off x="8975672" y="4448031"/>
              <a:ext cx="1875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Philippines</a:t>
              </a:r>
            </a:p>
            <a:p>
              <a:pPr algn="ctr"/>
              <a:r>
                <a:rPr lang="en-US" dirty="0"/>
                <a:t>Microchips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11D9B3-BB8D-871D-B7F8-0102A1DF0603}"/>
                </a:ext>
              </a:extLst>
            </p:cNvPr>
            <p:cNvCxnSpPr>
              <a:cxnSpLocks/>
            </p:cNvCxnSpPr>
            <p:nvPr/>
          </p:nvCxnSpPr>
          <p:spPr>
            <a:xfrm>
              <a:off x="8455843" y="4396129"/>
              <a:ext cx="923827" cy="3135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DB98518-98F1-00A0-5368-B1F408D04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2922" y="4623419"/>
              <a:ext cx="163926" cy="2265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78D1B99-E6AD-6D7C-CE72-5CA171445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0582" y="4624679"/>
              <a:ext cx="386649" cy="2706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BE5B57-6D7C-260F-0921-0510D2260DFA}"/>
                </a:ext>
              </a:extLst>
            </p:cNvPr>
            <p:cNvSpPr txBox="1"/>
            <p:nvPr/>
          </p:nvSpPr>
          <p:spPr>
            <a:xfrm>
              <a:off x="8294939" y="3911810"/>
              <a:ext cx="1621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Taiwan</a:t>
              </a:r>
            </a:p>
            <a:p>
              <a:pPr algn="ctr"/>
              <a:r>
                <a:rPr lang="en-US" dirty="0"/>
                <a:t>Circuit board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DC8DAD9-621B-528D-E15B-734B894FF068}"/>
                </a:ext>
              </a:extLst>
            </p:cNvPr>
            <p:cNvCxnSpPr>
              <a:cxnSpLocks/>
            </p:cNvCxnSpPr>
            <p:nvPr/>
          </p:nvCxnSpPr>
          <p:spPr>
            <a:xfrm>
              <a:off x="8391211" y="4136125"/>
              <a:ext cx="3380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78641D-712E-3C10-DAB4-D644D8E0446E}"/>
                </a:ext>
              </a:extLst>
            </p:cNvPr>
            <p:cNvSpPr txBox="1"/>
            <p:nvPr/>
          </p:nvSpPr>
          <p:spPr>
            <a:xfrm>
              <a:off x="9993635" y="5196166"/>
              <a:ext cx="1624123" cy="52322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Southeast Asia</a:t>
              </a:r>
            </a:p>
            <a:p>
              <a:pPr algn="ctr"/>
              <a:r>
                <a:rPr lang="en-US" dirty="0"/>
                <a:t>Hard drive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2019</TotalTime>
  <Words>2289</Words>
  <Application>Microsoft Office PowerPoint</Application>
  <PresentationFormat>Widescreen</PresentationFormat>
  <Paragraphs>346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Office Theme</vt:lpstr>
      <vt:lpstr>Acrobat Document</vt:lpstr>
      <vt:lpstr>Country Interdependence: How Do the Actions of One Country Affect Other Countries?</vt:lpstr>
      <vt:lpstr>PowerPoint Presentation</vt:lpstr>
      <vt:lpstr>Where do computer components come from?</vt:lpstr>
      <vt:lpstr>Where do computer components come from?</vt:lpstr>
      <vt:lpstr>Where do computer components come from?</vt:lpstr>
      <vt:lpstr>Where do computer components come from?</vt:lpstr>
      <vt:lpstr>Where do computer components come from?</vt:lpstr>
      <vt:lpstr>Where do computer components come from?</vt:lpstr>
      <vt:lpstr>Where do computer components come from?</vt:lpstr>
      <vt:lpstr>Where do computer components come from?</vt:lpstr>
      <vt:lpstr>Specialization</vt:lpstr>
      <vt:lpstr>Economic Conditions and Economic Policies</vt:lpstr>
      <vt:lpstr>Examples of Economic Conditions</vt:lpstr>
      <vt:lpstr>Examples of an Economic Policy</vt:lpstr>
      <vt:lpstr>Economic condition or economic policy? </vt:lpstr>
      <vt:lpstr>Economic condition or economic policy? Answer Key</vt:lpstr>
      <vt:lpstr>Group Roles</vt:lpstr>
      <vt:lpstr>Procedure</vt:lpstr>
      <vt:lpstr>Practice Round</vt:lpstr>
      <vt:lpstr>Practice Round (continued)</vt:lpstr>
      <vt:lpstr>Practice Round (continued)</vt:lpstr>
      <vt:lpstr>Practice Round—Answer Key</vt:lpstr>
      <vt:lpstr>Round 1: (Procedure review)</vt:lpstr>
      <vt:lpstr>Round 1: Which scenario caused your country’s effect?</vt:lpstr>
      <vt:lpstr>Round 1: Which scenario caused your country’s effect?</vt:lpstr>
      <vt:lpstr>Round 1: Discussion Questions</vt:lpstr>
      <vt:lpstr>Round 2: - Reader opens the envelope and reads the effect.  - Group discusses.  - Writer writes the group’s effect and scenario. </vt:lpstr>
      <vt:lpstr>Round 2: Which scenario caused your country’s effect?</vt:lpstr>
      <vt:lpstr>Round 2: Which scenario caused your country’s effect?</vt:lpstr>
      <vt:lpstr>Round 2: Discussion Questions</vt:lpstr>
      <vt:lpstr>Round 3: - Reader opens the envelope and reads the effect.  - Group discusses.  - Writer writes the group’s effect and scenario. </vt:lpstr>
      <vt:lpstr>Round 3: Which scenario caused your country’s effect?</vt:lpstr>
      <vt:lpstr>Round 3: Which scenario caused your country’s effect?</vt:lpstr>
      <vt:lpstr>Round 3 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Interdependence: How do the actions of one country affect other countries?</dc:title>
  <dc:creator>Peate, Mary Clare</dc:creator>
  <cp:lastModifiedBy>Bernstein, Jennifer M</cp:lastModifiedBy>
  <cp:revision>96</cp:revision>
  <dcterms:created xsi:type="dcterms:W3CDTF">2022-12-14T18:11:17Z</dcterms:created>
  <dcterms:modified xsi:type="dcterms:W3CDTF">2025-06-23T17:53:08Z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7acaa444-8539-4d73-9e84-619cba49c30d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2023-05-01T15:58:12Z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c95fc761-a897-471b-abac-8cc86b73806e</vt:lpwstr>
  </property>
  <property fmtid="{D5CDD505-2E9C-101B-9397-08002B2CF9AE}" pid="9" name="MSIP_Label_b51c2f0d-b3ff-4d77-9838-7b0e82bdd7ab_ContentBits">
    <vt:lpwstr>1</vt:lpwstr>
  </property>
</Properties>
</file>