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57" r:id="rId5"/>
    <p:sldId id="261" r:id="rId6"/>
    <p:sldId id="265" r:id="rId7"/>
    <p:sldId id="263" r:id="rId8"/>
    <p:sldId id="264" r:id="rId9"/>
    <p:sldId id="267" r:id="rId10"/>
    <p:sldId id="269" r:id="rId11"/>
    <p:sldId id="271" r:id="rId12"/>
    <p:sldId id="272"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Ives" initials="JI" lastIdx="3" clrIdx="0">
    <p:extLst>
      <p:ext uri="{19B8F6BF-5375-455C-9EA6-DF929625EA0E}">
        <p15:presenceInfo xmlns:p15="http://schemas.microsoft.com/office/powerpoint/2012/main" userId="S-1-5-21-662528488-348457345-1760376032-1127254" providerId="AD"/>
      </p:ext>
    </p:extLst>
  </p:cmAuthor>
  <p:cmAuthor id="2" name="Wolla, Scott A" initials="WSA" lastIdx="2" clrIdx="1">
    <p:extLst>
      <p:ext uri="{19B8F6BF-5375-455C-9EA6-DF929625EA0E}">
        <p15:presenceInfo xmlns:p15="http://schemas.microsoft.com/office/powerpoint/2012/main" userId="S::Scott.A.Wolla@stls.frb.org::f296bb5d-dd3c-47c6-8726-9d3e5e1fbb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64" autoAdjust="0"/>
    <p:restoredTop sz="94660"/>
  </p:normalViewPr>
  <p:slideViewPr>
    <p:cSldViewPr snapToGrid="0">
      <p:cViewPr varScale="1">
        <p:scale>
          <a:sx n="114" d="100"/>
          <a:sy n="114" d="100"/>
        </p:scale>
        <p:origin x="17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F054B1-602D-42A3-A075-3C14FD6726C4}" type="datetimeFigureOut">
              <a:rPr lang="en-US" smtClean="0"/>
              <a:t>8/27/2020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CC9E43F-F186-4AAF-80E0-470FA6938564}" type="slidenum">
              <a:rPr lang="en-US" smtClean="0"/>
              <a:t>‹#›</a:t>
            </a:fld>
            <a:endParaRPr lang="en-US"/>
          </a:p>
        </p:txBody>
      </p:sp>
    </p:spTree>
    <p:extLst>
      <p:ext uri="{BB962C8B-B14F-4D97-AF65-F5344CB8AC3E}">
        <p14:creationId xmlns:p14="http://schemas.microsoft.com/office/powerpoint/2010/main" val="96172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B6D7B2E-AC69-47EF-B428-0C3A1858A6A7}" type="datetimeFigureOut">
              <a:rPr lang="en-US" smtClean="0"/>
              <a:t>8/27/2020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68FAAE2-CC9A-41C3-BB6A-F8372FA41CE7}" type="slidenum">
              <a:rPr lang="en-US" smtClean="0"/>
              <a:t>‹#›</a:t>
            </a:fld>
            <a:endParaRPr lang="en-US"/>
          </a:p>
        </p:txBody>
      </p:sp>
    </p:spTree>
    <p:extLst>
      <p:ext uri="{BB962C8B-B14F-4D97-AF65-F5344CB8AC3E}">
        <p14:creationId xmlns:p14="http://schemas.microsoft.com/office/powerpoint/2010/main" val="19959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BF26F1-8CC0-46AA-AA40-E26655C0E85E}" type="datetime1">
              <a:rPr lang="en-US" smtClean="0"/>
              <a:t>8/27/2020</a:t>
            </a:fld>
            <a:endParaRPr lang="en-US"/>
          </a:p>
        </p:txBody>
      </p:sp>
      <p:sp>
        <p:nvSpPr>
          <p:cNvPr id="5" name="Footer Placeholder 4"/>
          <p:cNvSpPr>
            <a:spLocks noGrp="1"/>
          </p:cNvSpPr>
          <p:nvPr>
            <p:ph type="ftr" sz="quarter" idx="11"/>
          </p:nvPr>
        </p:nvSpPr>
        <p:spPr/>
        <p:txBody>
          <a:bodyPr/>
          <a:lstStyle/>
          <a:p>
            <a:r>
              <a:rPr lang="en-US"/>
              <a:t>© 2020, Federal Reserve Bank of St. Louis—DRAFT version. </a:t>
            </a:r>
          </a:p>
        </p:txBody>
      </p:sp>
      <p:sp>
        <p:nvSpPr>
          <p:cNvPr id="6" name="Slide Number Placeholder 5"/>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63603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D2867-F9F7-422A-8217-5AEF3261DCA7}" type="datetime1">
              <a:rPr lang="en-US" smtClean="0"/>
              <a:t>8/27/2020</a:t>
            </a:fld>
            <a:endParaRPr lang="en-US"/>
          </a:p>
        </p:txBody>
      </p:sp>
      <p:sp>
        <p:nvSpPr>
          <p:cNvPr id="5" name="Footer Placeholder 4"/>
          <p:cNvSpPr>
            <a:spLocks noGrp="1"/>
          </p:cNvSpPr>
          <p:nvPr>
            <p:ph type="ftr" sz="quarter" idx="11"/>
          </p:nvPr>
        </p:nvSpPr>
        <p:spPr/>
        <p:txBody>
          <a:bodyPr/>
          <a:lstStyle/>
          <a:p>
            <a:r>
              <a:rPr lang="en-US"/>
              <a:t>© 2020, Federal Reserve Bank of St. Louis—DRAFT version. </a:t>
            </a:r>
          </a:p>
        </p:txBody>
      </p:sp>
      <p:sp>
        <p:nvSpPr>
          <p:cNvPr id="6" name="Slide Number Placeholder 5"/>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135188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BA77FC-402B-49C0-9877-E7D720805D32}" type="datetime1">
              <a:rPr lang="en-US" smtClean="0"/>
              <a:t>8/27/2020</a:t>
            </a:fld>
            <a:endParaRPr lang="en-US"/>
          </a:p>
        </p:txBody>
      </p:sp>
      <p:sp>
        <p:nvSpPr>
          <p:cNvPr id="5" name="Footer Placeholder 4"/>
          <p:cNvSpPr>
            <a:spLocks noGrp="1"/>
          </p:cNvSpPr>
          <p:nvPr>
            <p:ph type="ftr" sz="quarter" idx="11"/>
          </p:nvPr>
        </p:nvSpPr>
        <p:spPr/>
        <p:txBody>
          <a:bodyPr/>
          <a:lstStyle/>
          <a:p>
            <a:r>
              <a:rPr lang="en-US"/>
              <a:t>© 2020, Federal Reserve Bank of St. Louis—DRAFT version. </a:t>
            </a:r>
          </a:p>
        </p:txBody>
      </p:sp>
      <p:sp>
        <p:nvSpPr>
          <p:cNvPr id="6" name="Slide Number Placeholder 5"/>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170584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417F45-4754-40B6-94E3-29704597C14E}" type="datetime1">
              <a:rPr lang="en-US" smtClean="0"/>
              <a:t>8/27/2020</a:t>
            </a:fld>
            <a:endParaRPr lang="en-US"/>
          </a:p>
        </p:txBody>
      </p:sp>
      <p:sp>
        <p:nvSpPr>
          <p:cNvPr id="5" name="Footer Placeholder 4"/>
          <p:cNvSpPr>
            <a:spLocks noGrp="1"/>
          </p:cNvSpPr>
          <p:nvPr>
            <p:ph type="ftr" sz="quarter" idx="11"/>
          </p:nvPr>
        </p:nvSpPr>
        <p:spPr/>
        <p:txBody>
          <a:bodyPr/>
          <a:lstStyle/>
          <a:p>
            <a:r>
              <a:rPr lang="en-US"/>
              <a:t>© 2020, Federal Reserve Bank of St. Louis—DRAFT version. </a:t>
            </a:r>
          </a:p>
        </p:txBody>
      </p:sp>
      <p:sp>
        <p:nvSpPr>
          <p:cNvPr id="6" name="Slide Number Placeholder 5"/>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118761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107660-C2D5-411C-925B-24EF4AF709E1}" type="datetime1">
              <a:rPr lang="en-US" smtClean="0"/>
              <a:t>8/27/2020</a:t>
            </a:fld>
            <a:endParaRPr lang="en-US"/>
          </a:p>
        </p:txBody>
      </p:sp>
      <p:sp>
        <p:nvSpPr>
          <p:cNvPr id="5" name="Footer Placeholder 4"/>
          <p:cNvSpPr>
            <a:spLocks noGrp="1"/>
          </p:cNvSpPr>
          <p:nvPr>
            <p:ph type="ftr" sz="quarter" idx="11"/>
          </p:nvPr>
        </p:nvSpPr>
        <p:spPr/>
        <p:txBody>
          <a:bodyPr/>
          <a:lstStyle/>
          <a:p>
            <a:r>
              <a:rPr lang="en-US"/>
              <a:t>© 2020, Federal Reserve Bank of St. Louis—DRAFT version. </a:t>
            </a:r>
          </a:p>
        </p:txBody>
      </p:sp>
      <p:sp>
        <p:nvSpPr>
          <p:cNvPr id="6" name="Slide Number Placeholder 5"/>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366347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D92091-BAFA-4C60-B65A-76F8CCBEB62C}" type="datetime1">
              <a:rPr lang="en-US" smtClean="0"/>
              <a:t>8/27/2020</a:t>
            </a:fld>
            <a:endParaRPr lang="en-US"/>
          </a:p>
        </p:txBody>
      </p:sp>
      <p:sp>
        <p:nvSpPr>
          <p:cNvPr id="6" name="Footer Placeholder 5"/>
          <p:cNvSpPr>
            <a:spLocks noGrp="1"/>
          </p:cNvSpPr>
          <p:nvPr>
            <p:ph type="ftr" sz="quarter" idx="11"/>
          </p:nvPr>
        </p:nvSpPr>
        <p:spPr/>
        <p:txBody>
          <a:bodyPr/>
          <a:lstStyle/>
          <a:p>
            <a:r>
              <a:rPr lang="en-US"/>
              <a:t>© 2020, Federal Reserve Bank of St. Louis—DRAFT version. </a:t>
            </a:r>
          </a:p>
        </p:txBody>
      </p:sp>
      <p:sp>
        <p:nvSpPr>
          <p:cNvPr id="7" name="Slide Number Placeholder 6"/>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90970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98CFE4-32E9-4F95-BC9F-779211663361}" type="datetime1">
              <a:rPr lang="en-US" smtClean="0"/>
              <a:t>8/27/2020</a:t>
            </a:fld>
            <a:endParaRPr lang="en-US"/>
          </a:p>
        </p:txBody>
      </p:sp>
      <p:sp>
        <p:nvSpPr>
          <p:cNvPr id="8" name="Footer Placeholder 7"/>
          <p:cNvSpPr>
            <a:spLocks noGrp="1"/>
          </p:cNvSpPr>
          <p:nvPr>
            <p:ph type="ftr" sz="quarter" idx="11"/>
          </p:nvPr>
        </p:nvSpPr>
        <p:spPr/>
        <p:txBody>
          <a:bodyPr/>
          <a:lstStyle/>
          <a:p>
            <a:r>
              <a:rPr lang="en-US"/>
              <a:t>© 2020, Federal Reserve Bank of St. Louis—DRAFT version. </a:t>
            </a:r>
          </a:p>
        </p:txBody>
      </p:sp>
      <p:sp>
        <p:nvSpPr>
          <p:cNvPr id="9" name="Slide Number Placeholder 8"/>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417415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EEBE6C-EF83-49C6-AB44-FFF139594F19}" type="datetime1">
              <a:rPr lang="en-US" smtClean="0"/>
              <a:t>8/27/2020</a:t>
            </a:fld>
            <a:endParaRPr lang="en-US"/>
          </a:p>
        </p:txBody>
      </p:sp>
      <p:sp>
        <p:nvSpPr>
          <p:cNvPr id="4" name="Footer Placeholder 3"/>
          <p:cNvSpPr>
            <a:spLocks noGrp="1"/>
          </p:cNvSpPr>
          <p:nvPr>
            <p:ph type="ftr" sz="quarter" idx="11"/>
          </p:nvPr>
        </p:nvSpPr>
        <p:spPr/>
        <p:txBody>
          <a:bodyPr/>
          <a:lstStyle/>
          <a:p>
            <a:r>
              <a:rPr lang="en-US"/>
              <a:t>© 2020, Federal Reserve Bank of St. Louis—DRAFT version. </a:t>
            </a:r>
          </a:p>
        </p:txBody>
      </p:sp>
      <p:sp>
        <p:nvSpPr>
          <p:cNvPr id="5" name="Slide Number Placeholder 4"/>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196553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1C776-C31D-4025-843D-B6F1B1260D20}" type="datetime1">
              <a:rPr lang="en-US" smtClean="0"/>
              <a:t>8/27/2020</a:t>
            </a:fld>
            <a:endParaRPr lang="en-US"/>
          </a:p>
        </p:txBody>
      </p:sp>
      <p:sp>
        <p:nvSpPr>
          <p:cNvPr id="3" name="Footer Placeholder 2"/>
          <p:cNvSpPr>
            <a:spLocks noGrp="1"/>
          </p:cNvSpPr>
          <p:nvPr>
            <p:ph type="ftr" sz="quarter" idx="11"/>
          </p:nvPr>
        </p:nvSpPr>
        <p:spPr/>
        <p:txBody>
          <a:bodyPr/>
          <a:lstStyle/>
          <a:p>
            <a:r>
              <a:rPr lang="en-US"/>
              <a:t>© 2020, Federal Reserve Bank of St. Louis—DRAFT version. </a:t>
            </a:r>
          </a:p>
        </p:txBody>
      </p:sp>
      <p:sp>
        <p:nvSpPr>
          <p:cNvPr id="4" name="Slide Number Placeholder 3"/>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387007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7D61D0-2ECF-436B-9EF3-D534217D140E}" type="datetime1">
              <a:rPr lang="en-US" smtClean="0"/>
              <a:t>8/27/2020</a:t>
            </a:fld>
            <a:endParaRPr lang="en-US"/>
          </a:p>
        </p:txBody>
      </p:sp>
      <p:sp>
        <p:nvSpPr>
          <p:cNvPr id="6" name="Footer Placeholder 5"/>
          <p:cNvSpPr>
            <a:spLocks noGrp="1"/>
          </p:cNvSpPr>
          <p:nvPr>
            <p:ph type="ftr" sz="quarter" idx="11"/>
          </p:nvPr>
        </p:nvSpPr>
        <p:spPr/>
        <p:txBody>
          <a:bodyPr/>
          <a:lstStyle/>
          <a:p>
            <a:r>
              <a:rPr lang="en-US"/>
              <a:t>© 2020, Federal Reserve Bank of St. Louis—DRAFT version. </a:t>
            </a:r>
          </a:p>
        </p:txBody>
      </p:sp>
      <p:sp>
        <p:nvSpPr>
          <p:cNvPr id="7" name="Slide Number Placeholder 6"/>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328213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5BF061-9080-4B08-BA19-6CF5897948AB}" type="datetime1">
              <a:rPr lang="en-US" smtClean="0"/>
              <a:t>8/27/2020</a:t>
            </a:fld>
            <a:endParaRPr lang="en-US"/>
          </a:p>
        </p:txBody>
      </p:sp>
      <p:sp>
        <p:nvSpPr>
          <p:cNvPr id="6" name="Footer Placeholder 5"/>
          <p:cNvSpPr>
            <a:spLocks noGrp="1"/>
          </p:cNvSpPr>
          <p:nvPr>
            <p:ph type="ftr" sz="quarter" idx="11"/>
          </p:nvPr>
        </p:nvSpPr>
        <p:spPr/>
        <p:txBody>
          <a:bodyPr/>
          <a:lstStyle/>
          <a:p>
            <a:r>
              <a:rPr lang="en-US"/>
              <a:t>© 2020, Federal Reserve Bank of St. Louis—DRAFT version. </a:t>
            </a:r>
          </a:p>
        </p:txBody>
      </p:sp>
      <p:sp>
        <p:nvSpPr>
          <p:cNvPr id="7" name="Slide Number Placeholder 6"/>
          <p:cNvSpPr>
            <a:spLocks noGrp="1"/>
          </p:cNvSpPr>
          <p:nvPr>
            <p:ph type="sldNum" sz="quarter" idx="12"/>
          </p:nvPr>
        </p:nvSpPr>
        <p:spPr/>
        <p:txBody>
          <a:bodyPr/>
          <a:lstStyle/>
          <a:p>
            <a:fld id="{C0835831-82B7-4130-BCE9-ACF7BA2E1E89}" type="slidenum">
              <a:rPr lang="en-US" smtClean="0"/>
              <a:t>‹#›</a:t>
            </a:fld>
            <a:endParaRPr lang="en-US"/>
          </a:p>
        </p:txBody>
      </p:sp>
    </p:spTree>
    <p:extLst>
      <p:ext uri="{BB962C8B-B14F-4D97-AF65-F5344CB8AC3E}">
        <p14:creationId xmlns:p14="http://schemas.microsoft.com/office/powerpoint/2010/main" val="52392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F2A9-39E2-4FAB-AC2E-C250E5955D44}" type="datetime1">
              <a:rPr lang="en-US" smtClean="0"/>
              <a:t>8/27/2020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2020, Federal Reserve Bank of St. Louis—DRAFT version.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35831-82B7-4130-BCE9-ACF7BA2E1E89}" type="slidenum">
              <a:rPr lang="en-US" smtClean="0"/>
              <a:t>‹#›</a:t>
            </a:fld>
            <a:endParaRPr lang="en-US"/>
          </a:p>
        </p:txBody>
      </p:sp>
    </p:spTree>
    <p:extLst>
      <p:ext uri="{BB962C8B-B14F-4D97-AF65-F5344CB8AC3E}">
        <p14:creationId xmlns:p14="http://schemas.microsoft.com/office/powerpoint/2010/main" val="3359784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362" y="1728327"/>
            <a:ext cx="8123275" cy="3910814"/>
          </a:xfrm>
          <a:prstGeom prst="rect">
            <a:avLst/>
          </a:prstGeom>
          <a:noFill/>
        </p:spPr>
        <p:txBody>
          <a:bodyPr wrap="square" rtlCol="0">
            <a:spAutoFit/>
          </a:bodyPr>
          <a:lstStyle/>
          <a:p>
            <a:pPr algn="ctr"/>
            <a:r>
              <a:rPr lang="en-US" sz="4000" b="1" dirty="0"/>
              <a:t>Comparative Advantage: Trading Pizzas and Brownies </a:t>
            </a:r>
          </a:p>
          <a:p>
            <a:pPr algn="ctr"/>
            <a:endParaRPr lang="en-US" sz="2400" b="1" dirty="0"/>
          </a:p>
          <a:p>
            <a:pPr algn="ctr"/>
            <a:endParaRPr lang="en-US" sz="2400" b="1" dirty="0"/>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cs typeface="Calibri" panose="020F0502020204030204" pitchFamily="34" charset="0"/>
              </a:rPr>
              <a:t>Curt Anderson, Ph.D., </a:t>
            </a:r>
            <a:r>
              <a:rPr lang="en-US" sz="2000" dirty="0"/>
              <a:t>Professor Emeritus, University of Minnesota-Duluth</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Scott Wolla, Ph.D., Federal Reserve Bank of St. Louis</a:t>
            </a:r>
          </a:p>
          <a:p>
            <a:pPr algn="ctr"/>
            <a:endParaRPr lang="en-US" sz="4400" b="1" dirty="0"/>
          </a:p>
        </p:txBody>
      </p:sp>
      <p:sp>
        <p:nvSpPr>
          <p:cNvPr id="4" name="Footer Placeholder 3">
            <a:extLst>
              <a:ext uri="{FF2B5EF4-FFF2-40B4-BE49-F238E27FC236}">
                <a16:creationId xmlns:a16="http://schemas.microsoft.com/office/drawing/2014/main" id="{05432DDD-A46A-499D-ABAE-87F4BAB67A05}"/>
              </a:ext>
            </a:extLst>
          </p:cNvPr>
          <p:cNvSpPr>
            <a:spLocks noGrp="1"/>
          </p:cNvSpPr>
          <p:nvPr>
            <p:ph type="ftr" sz="quarter" idx="11"/>
          </p:nvPr>
        </p:nvSpPr>
        <p:spPr/>
        <p:txBody>
          <a:bodyPr/>
          <a:lstStyle/>
          <a:p>
            <a:r>
              <a:rPr lang="en-US" dirty="0"/>
              <a:t>© 2020, Federal Reserve Bank of St. Louis</a:t>
            </a:r>
          </a:p>
        </p:txBody>
      </p:sp>
      <p:pic>
        <p:nvPicPr>
          <p:cNvPr id="5" name="Picture 4" descr="EconLowdownPPTbanner.BMP">
            <a:extLst>
              <a:ext uri="{FF2B5EF4-FFF2-40B4-BE49-F238E27FC236}">
                <a16:creationId xmlns:a16="http://schemas.microsoft.com/office/drawing/2014/main" id="{4D152481-DC8D-49A9-A371-1D415D0F7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736"/>
            <a:ext cx="9144000" cy="1030224"/>
          </a:xfrm>
          <a:prstGeom prst="rect">
            <a:avLst/>
          </a:prstGeom>
        </p:spPr>
      </p:pic>
    </p:spTree>
    <p:extLst>
      <p:ext uri="{BB962C8B-B14F-4D97-AF65-F5344CB8AC3E}">
        <p14:creationId xmlns:p14="http://schemas.microsoft.com/office/powerpoint/2010/main" val="296458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024" y="838200"/>
            <a:ext cx="8153401" cy="1938992"/>
          </a:xfrm>
          <a:prstGeom prst="rect">
            <a:avLst/>
          </a:prstGeom>
          <a:noFill/>
        </p:spPr>
        <p:txBody>
          <a:bodyPr wrap="square" rtlCol="0">
            <a:spAutoFit/>
          </a:bodyPr>
          <a:lstStyle/>
          <a:p>
            <a:r>
              <a:rPr lang="en-US" sz="2400" dirty="0"/>
              <a:t>For many years, the people of Acca and the people of Dur kept to themselves, rarely venturing across the sea that separates their countries. Over time, the countries developed very differently from each other. </a:t>
            </a:r>
          </a:p>
          <a:p>
            <a:endParaRPr lang="en-US" sz="2400" dirty="0"/>
          </a:p>
        </p:txBody>
      </p:sp>
      <p:sp>
        <p:nvSpPr>
          <p:cNvPr id="7" name="TextBox 6"/>
          <p:cNvSpPr txBox="1"/>
          <p:nvPr/>
        </p:nvSpPr>
        <p:spPr>
          <a:xfrm>
            <a:off x="2051093" y="6375863"/>
            <a:ext cx="621965" cy="369332"/>
          </a:xfrm>
          <a:prstGeom prst="rect">
            <a:avLst/>
          </a:prstGeom>
          <a:noFill/>
        </p:spPr>
        <p:txBody>
          <a:bodyPr wrap="none" rtlCol="0">
            <a:spAutoFit/>
          </a:bodyPr>
          <a:lstStyle/>
          <a:p>
            <a:r>
              <a:rPr lang="en-US" dirty="0" err="1"/>
              <a:t>Acca</a:t>
            </a:r>
            <a:endParaRPr lang="en-US" dirty="0"/>
          </a:p>
        </p:txBody>
      </p:sp>
      <p:sp>
        <p:nvSpPr>
          <p:cNvPr id="8" name="TextBox 7"/>
          <p:cNvSpPr txBox="1"/>
          <p:nvPr/>
        </p:nvSpPr>
        <p:spPr>
          <a:xfrm>
            <a:off x="6731239" y="6375863"/>
            <a:ext cx="529312" cy="369332"/>
          </a:xfrm>
          <a:prstGeom prst="rect">
            <a:avLst/>
          </a:prstGeom>
          <a:noFill/>
        </p:spPr>
        <p:txBody>
          <a:bodyPr wrap="none" rtlCol="0">
            <a:spAutoFit/>
          </a:bodyPr>
          <a:lstStyle/>
          <a:p>
            <a:r>
              <a:rPr lang="en-US" dirty="0" err="1"/>
              <a:t>Dur</a:t>
            </a:r>
            <a:endParaRPr lang="en-US" dirty="0"/>
          </a:p>
        </p:txBody>
      </p:sp>
      <p:sp>
        <p:nvSpPr>
          <p:cNvPr id="3" name="Footer Placeholder 2">
            <a:extLst>
              <a:ext uri="{FF2B5EF4-FFF2-40B4-BE49-F238E27FC236}">
                <a16:creationId xmlns:a16="http://schemas.microsoft.com/office/drawing/2014/main" id="{635B7604-70D8-40F0-8E9A-BC752DDB378C}"/>
              </a:ext>
            </a:extLst>
          </p:cNvPr>
          <p:cNvSpPr>
            <a:spLocks noGrp="1"/>
          </p:cNvSpPr>
          <p:nvPr>
            <p:ph type="ftr" sz="quarter" idx="11"/>
          </p:nvPr>
        </p:nvSpPr>
        <p:spPr/>
        <p:txBody>
          <a:bodyPr/>
          <a:lstStyle/>
          <a:p>
            <a:r>
              <a:rPr lang="en-US" dirty="0"/>
              <a:t>© 2020, Federal Reserve Bank of St. Louis</a:t>
            </a:r>
          </a:p>
        </p:txBody>
      </p:sp>
      <p:pic>
        <p:nvPicPr>
          <p:cNvPr id="9" name="Picture 8" descr="A picture containing nature, water, reef, blue&#10;&#10;Description automatically generated">
            <a:extLst>
              <a:ext uri="{FF2B5EF4-FFF2-40B4-BE49-F238E27FC236}">
                <a16:creationId xmlns:a16="http://schemas.microsoft.com/office/drawing/2014/main" id="{67A682EF-B09E-47B9-88AE-59DB453165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75" y="4442495"/>
            <a:ext cx="2743200" cy="1714500"/>
          </a:xfrm>
          <a:prstGeom prst="rect">
            <a:avLst/>
          </a:prstGeom>
        </p:spPr>
      </p:pic>
      <p:pic>
        <p:nvPicPr>
          <p:cNvPr id="10" name="Picture 9" descr="A picture containing nature, water, reef, blue&#10;&#10;Description automatically generated">
            <a:extLst>
              <a:ext uri="{FF2B5EF4-FFF2-40B4-BE49-F238E27FC236}">
                <a16:creationId xmlns:a16="http://schemas.microsoft.com/office/drawing/2014/main" id="{12E2BDCD-6277-42BE-89E3-93BA69DE2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295" y="4442495"/>
            <a:ext cx="2743200" cy="1714500"/>
          </a:xfrm>
          <a:prstGeom prst="rect">
            <a:avLst/>
          </a:prstGeom>
        </p:spPr>
      </p:pic>
      <p:pic>
        <p:nvPicPr>
          <p:cNvPr id="11" name="Picture 10" descr=" GreenBar.ai">
            <a:extLst>
              <a:ext uri="{FF2B5EF4-FFF2-40B4-BE49-F238E27FC236}">
                <a16:creationId xmlns:a16="http://schemas.microsoft.com/office/drawing/2014/main" id="{7CC3A256-0EBA-4F0D-869E-0BDDA06FF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62272"/>
            <a:ext cx="8801100" cy="317500"/>
          </a:xfrm>
          <a:prstGeom prst="rect">
            <a:avLst/>
          </a:prstGeom>
        </p:spPr>
      </p:pic>
    </p:spTree>
    <p:extLst>
      <p:ext uri="{BB962C8B-B14F-4D97-AF65-F5344CB8AC3E}">
        <p14:creationId xmlns:p14="http://schemas.microsoft.com/office/powerpoint/2010/main" val="55851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024" y="838200"/>
            <a:ext cx="8153401" cy="1569660"/>
          </a:xfrm>
          <a:prstGeom prst="rect">
            <a:avLst/>
          </a:prstGeom>
          <a:noFill/>
        </p:spPr>
        <p:txBody>
          <a:bodyPr wrap="square" rtlCol="0">
            <a:spAutoFit/>
          </a:bodyPr>
          <a:lstStyle/>
          <a:p>
            <a:r>
              <a:rPr lang="en-US" sz="2400" dirty="0" err="1"/>
              <a:t>Acca</a:t>
            </a:r>
            <a:r>
              <a:rPr lang="en-US" sz="2400" dirty="0"/>
              <a:t> was considerably north of Dur and in a cooler climate, and its people developed energy resources to keep warm. Later they used this energy to fuel the machines that produce the goods they want. </a:t>
            </a:r>
          </a:p>
        </p:txBody>
      </p:sp>
      <p:sp>
        <p:nvSpPr>
          <p:cNvPr id="10" name="TextBox 9"/>
          <p:cNvSpPr txBox="1"/>
          <p:nvPr/>
        </p:nvSpPr>
        <p:spPr>
          <a:xfrm>
            <a:off x="2051093" y="6375863"/>
            <a:ext cx="621965" cy="369332"/>
          </a:xfrm>
          <a:prstGeom prst="rect">
            <a:avLst/>
          </a:prstGeom>
          <a:noFill/>
        </p:spPr>
        <p:txBody>
          <a:bodyPr wrap="none" rtlCol="0">
            <a:spAutoFit/>
          </a:bodyPr>
          <a:lstStyle/>
          <a:p>
            <a:r>
              <a:rPr lang="en-US" dirty="0" err="1"/>
              <a:t>Acca</a:t>
            </a:r>
            <a:endParaRPr lang="en-US" dirty="0"/>
          </a:p>
        </p:txBody>
      </p:sp>
      <p:sp>
        <p:nvSpPr>
          <p:cNvPr id="11" name="TextBox 10"/>
          <p:cNvSpPr txBox="1"/>
          <p:nvPr/>
        </p:nvSpPr>
        <p:spPr>
          <a:xfrm>
            <a:off x="6731239" y="6375863"/>
            <a:ext cx="529312" cy="369332"/>
          </a:xfrm>
          <a:prstGeom prst="rect">
            <a:avLst/>
          </a:prstGeom>
          <a:noFill/>
        </p:spPr>
        <p:txBody>
          <a:bodyPr wrap="none" rtlCol="0">
            <a:spAutoFit/>
          </a:bodyPr>
          <a:lstStyle/>
          <a:p>
            <a:r>
              <a:rPr lang="en-US" dirty="0" err="1"/>
              <a:t>Dur</a:t>
            </a:r>
            <a:endParaRPr lang="en-US" dirty="0"/>
          </a:p>
        </p:txBody>
      </p:sp>
      <p:pic>
        <p:nvPicPr>
          <p:cNvPr id="3" name="Picture 2"/>
          <p:cNvPicPr>
            <a:picLocks noChangeAspect="1"/>
          </p:cNvPicPr>
          <p:nvPr/>
        </p:nvPicPr>
        <p:blipFill>
          <a:blip r:embed="rId2"/>
          <a:stretch>
            <a:fillRect/>
          </a:stretch>
        </p:blipFill>
        <p:spPr>
          <a:xfrm>
            <a:off x="1150263" y="3429000"/>
            <a:ext cx="2239068" cy="876293"/>
          </a:xfrm>
          <a:prstGeom prst="rect">
            <a:avLst/>
          </a:prstGeom>
        </p:spPr>
      </p:pic>
      <p:sp>
        <p:nvSpPr>
          <p:cNvPr id="4" name="Footer Placeholder 3">
            <a:extLst>
              <a:ext uri="{FF2B5EF4-FFF2-40B4-BE49-F238E27FC236}">
                <a16:creationId xmlns:a16="http://schemas.microsoft.com/office/drawing/2014/main" id="{7CA32474-F35D-4068-888E-A13C8CD409FB}"/>
              </a:ext>
            </a:extLst>
          </p:cNvPr>
          <p:cNvSpPr>
            <a:spLocks noGrp="1"/>
          </p:cNvSpPr>
          <p:nvPr>
            <p:ph type="ftr" sz="quarter" idx="11"/>
          </p:nvPr>
        </p:nvSpPr>
        <p:spPr/>
        <p:txBody>
          <a:bodyPr/>
          <a:lstStyle/>
          <a:p>
            <a:r>
              <a:rPr lang="en-US" dirty="0"/>
              <a:t>© 2020, Federal Reserve Bank of St. Louis </a:t>
            </a:r>
          </a:p>
        </p:txBody>
      </p:sp>
      <p:pic>
        <p:nvPicPr>
          <p:cNvPr id="12" name="Picture 11" descr="A picture containing nature, water, reef, blue&#10;&#10;Description automatically generated">
            <a:extLst>
              <a:ext uri="{FF2B5EF4-FFF2-40B4-BE49-F238E27FC236}">
                <a16:creationId xmlns:a16="http://schemas.microsoft.com/office/drawing/2014/main" id="{FF3F7911-211B-4B9C-BCB3-E99BDA133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475" y="4442495"/>
            <a:ext cx="2743200" cy="1714500"/>
          </a:xfrm>
          <a:prstGeom prst="rect">
            <a:avLst/>
          </a:prstGeom>
        </p:spPr>
      </p:pic>
      <p:pic>
        <p:nvPicPr>
          <p:cNvPr id="13" name="Picture 12" descr="A picture containing nature, water, reef, blue&#10;&#10;Description automatically generated">
            <a:extLst>
              <a:ext uri="{FF2B5EF4-FFF2-40B4-BE49-F238E27FC236}">
                <a16:creationId xmlns:a16="http://schemas.microsoft.com/office/drawing/2014/main" id="{EFDDC973-E1D1-490F-B337-1FF36CD58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295" y="4442495"/>
            <a:ext cx="2743200" cy="1714500"/>
          </a:xfrm>
          <a:prstGeom prst="rect">
            <a:avLst/>
          </a:prstGeom>
        </p:spPr>
      </p:pic>
      <p:pic>
        <p:nvPicPr>
          <p:cNvPr id="15" name="Picture 14" descr=" GreenBar.ai">
            <a:extLst>
              <a:ext uri="{FF2B5EF4-FFF2-40B4-BE49-F238E27FC236}">
                <a16:creationId xmlns:a16="http://schemas.microsoft.com/office/drawing/2014/main" id="{1932BBF1-6AF4-4116-8067-26EB61026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262272"/>
            <a:ext cx="8801100" cy="317500"/>
          </a:xfrm>
          <a:prstGeom prst="rect">
            <a:avLst/>
          </a:prstGeom>
        </p:spPr>
      </p:pic>
    </p:spTree>
    <p:extLst>
      <p:ext uri="{BB962C8B-B14F-4D97-AF65-F5344CB8AC3E}">
        <p14:creationId xmlns:p14="http://schemas.microsoft.com/office/powerpoint/2010/main" val="384841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520" y="828368"/>
            <a:ext cx="8153401" cy="1200329"/>
          </a:xfrm>
          <a:prstGeom prst="rect">
            <a:avLst/>
          </a:prstGeom>
          <a:noFill/>
        </p:spPr>
        <p:txBody>
          <a:bodyPr wrap="square" rtlCol="0">
            <a:spAutoFit/>
          </a:bodyPr>
          <a:lstStyle/>
          <a:p>
            <a:r>
              <a:rPr lang="en-US" sz="2400" dirty="0"/>
              <a:t>Dur was in warmer climate and did not develop energy resources, so its people have tended to produce most of the goods they want by hand. </a:t>
            </a:r>
          </a:p>
        </p:txBody>
      </p:sp>
      <p:sp>
        <p:nvSpPr>
          <p:cNvPr id="9" name="TextBox 8"/>
          <p:cNvSpPr txBox="1"/>
          <p:nvPr/>
        </p:nvSpPr>
        <p:spPr>
          <a:xfrm>
            <a:off x="2051093" y="6375863"/>
            <a:ext cx="621965" cy="369332"/>
          </a:xfrm>
          <a:prstGeom prst="rect">
            <a:avLst/>
          </a:prstGeom>
          <a:noFill/>
        </p:spPr>
        <p:txBody>
          <a:bodyPr wrap="none" rtlCol="0">
            <a:spAutoFit/>
          </a:bodyPr>
          <a:lstStyle/>
          <a:p>
            <a:r>
              <a:rPr lang="en-US" dirty="0" err="1"/>
              <a:t>Acca</a:t>
            </a:r>
            <a:endParaRPr lang="en-US" dirty="0"/>
          </a:p>
        </p:txBody>
      </p:sp>
      <p:sp>
        <p:nvSpPr>
          <p:cNvPr id="10" name="TextBox 9"/>
          <p:cNvSpPr txBox="1"/>
          <p:nvPr/>
        </p:nvSpPr>
        <p:spPr>
          <a:xfrm>
            <a:off x="6731239" y="6375863"/>
            <a:ext cx="529312" cy="369332"/>
          </a:xfrm>
          <a:prstGeom prst="rect">
            <a:avLst/>
          </a:prstGeom>
          <a:noFill/>
        </p:spPr>
        <p:txBody>
          <a:bodyPr wrap="none" rtlCol="0">
            <a:spAutoFit/>
          </a:bodyPr>
          <a:lstStyle/>
          <a:p>
            <a:r>
              <a:rPr lang="en-US" dirty="0" err="1"/>
              <a:t>Dur</a:t>
            </a:r>
            <a:endParaRPr lang="en-US" dirty="0"/>
          </a:p>
        </p:txBody>
      </p:sp>
      <p:pic>
        <p:nvPicPr>
          <p:cNvPr id="12" name="Picture 11"/>
          <p:cNvPicPr>
            <a:picLocks noChangeAspect="1"/>
          </p:cNvPicPr>
          <p:nvPr/>
        </p:nvPicPr>
        <p:blipFill>
          <a:blip r:embed="rId2"/>
          <a:stretch>
            <a:fillRect/>
          </a:stretch>
        </p:blipFill>
        <p:spPr>
          <a:xfrm>
            <a:off x="6011876" y="3472047"/>
            <a:ext cx="1968038" cy="790197"/>
          </a:xfrm>
          <a:prstGeom prst="rect">
            <a:avLst/>
          </a:prstGeom>
        </p:spPr>
      </p:pic>
      <p:sp>
        <p:nvSpPr>
          <p:cNvPr id="3" name="Footer Placeholder 2">
            <a:extLst>
              <a:ext uri="{FF2B5EF4-FFF2-40B4-BE49-F238E27FC236}">
                <a16:creationId xmlns:a16="http://schemas.microsoft.com/office/drawing/2014/main" id="{50CE02CB-5023-4424-A913-CE43CBC28059}"/>
              </a:ext>
            </a:extLst>
          </p:cNvPr>
          <p:cNvSpPr>
            <a:spLocks noGrp="1"/>
          </p:cNvSpPr>
          <p:nvPr>
            <p:ph type="ftr" sz="quarter" idx="11"/>
          </p:nvPr>
        </p:nvSpPr>
        <p:spPr/>
        <p:txBody>
          <a:bodyPr/>
          <a:lstStyle/>
          <a:p>
            <a:r>
              <a:rPr lang="en-US" dirty="0"/>
              <a:t>© 2020, Federal Reserve Bank of St. Louis</a:t>
            </a:r>
          </a:p>
        </p:txBody>
      </p:sp>
      <p:pic>
        <p:nvPicPr>
          <p:cNvPr id="13" name="Picture 12">
            <a:extLst>
              <a:ext uri="{FF2B5EF4-FFF2-40B4-BE49-F238E27FC236}">
                <a16:creationId xmlns:a16="http://schemas.microsoft.com/office/drawing/2014/main" id="{D0DC6FD1-2C11-4237-8A1B-3C7C1396580B}"/>
              </a:ext>
            </a:extLst>
          </p:cNvPr>
          <p:cNvPicPr>
            <a:picLocks noChangeAspect="1"/>
          </p:cNvPicPr>
          <p:nvPr/>
        </p:nvPicPr>
        <p:blipFill>
          <a:blip r:embed="rId3"/>
          <a:stretch>
            <a:fillRect/>
          </a:stretch>
        </p:blipFill>
        <p:spPr>
          <a:xfrm>
            <a:off x="1150263" y="3429000"/>
            <a:ext cx="2239068" cy="876293"/>
          </a:xfrm>
          <a:prstGeom prst="rect">
            <a:avLst/>
          </a:prstGeom>
        </p:spPr>
      </p:pic>
      <p:pic>
        <p:nvPicPr>
          <p:cNvPr id="14" name="Picture 13" descr="A picture containing nature, water, reef, blue&#10;&#10;Description automatically generated">
            <a:extLst>
              <a:ext uri="{FF2B5EF4-FFF2-40B4-BE49-F238E27FC236}">
                <a16:creationId xmlns:a16="http://schemas.microsoft.com/office/drawing/2014/main" id="{81E9EA1D-AB99-4E17-B9D2-91FC3D628F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475" y="4442495"/>
            <a:ext cx="2743200" cy="1714500"/>
          </a:xfrm>
          <a:prstGeom prst="rect">
            <a:avLst/>
          </a:prstGeom>
        </p:spPr>
      </p:pic>
      <p:pic>
        <p:nvPicPr>
          <p:cNvPr id="15" name="Picture 14" descr="A picture containing nature, water, reef, blue&#10;&#10;Description automatically generated">
            <a:extLst>
              <a:ext uri="{FF2B5EF4-FFF2-40B4-BE49-F238E27FC236}">
                <a16:creationId xmlns:a16="http://schemas.microsoft.com/office/drawing/2014/main" id="{04188B37-901B-4879-B500-C125ABB5A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4295" y="4442495"/>
            <a:ext cx="2743200" cy="1714500"/>
          </a:xfrm>
          <a:prstGeom prst="rect">
            <a:avLst/>
          </a:prstGeom>
        </p:spPr>
      </p:pic>
      <p:pic>
        <p:nvPicPr>
          <p:cNvPr id="17" name="Picture 16" descr=" GreenBar.ai">
            <a:extLst>
              <a:ext uri="{FF2B5EF4-FFF2-40B4-BE49-F238E27FC236}">
                <a16:creationId xmlns:a16="http://schemas.microsoft.com/office/drawing/2014/main" id="{799D01D5-D9D3-413C-BCCF-6BDC45715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262272"/>
            <a:ext cx="8801100" cy="317500"/>
          </a:xfrm>
          <a:prstGeom prst="rect">
            <a:avLst/>
          </a:prstGeom>
        </p:spPr>
      </p:pic>
    </p:spTree>
    <p:extLst>
      <p:ext uri="{BB962C8B-B14F-4D97-AF65-F5344CB8AC3E}">
        <p14:creationId xmlns:p14="http://schemas.microsoft.com/office/powerpoint/2010/main" val="103484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024" y="838200"/>
            <a:ext cx="8153401" cy="1569660"/>
          </a:xfrm>
          <a:prstGeom prst="rect">
            <a:avLst/>
          </a:prstGeom>
          <a:noFill/>
        </p:spPr>
        <p:txBody>
          <a:bodyPr wrap="square" rtlCol="0">
            <a:spAutoFit/>
          </a:bodyPr>
          <a:lstStyle/>
          <a:p>
            <a:r>
              <a:rPr lang="en-US" sz="2400" dirty="0"/>
              <a:t>Despite this difference, however, </a:t>
            </a:r>
            <a:r>
              <a:rPr lang="en-US" sz="2400" dirty="0" err="1"/>
              <a:t>Accans</a:t>
            </a:r>
            <a:r>
              <a:rPr lang="en-US" sz="2400" dirty="0"/>
              <a:t> and </a:t>
            </a:r>
            <a:r>
              <a:rPr lang="en-US" sz="2400" dirty="0" err="1"/>
              <a:t>Durites</a:t>
            </a:r>
            <a:r>
              <a:rPr lang="en-US" sz="2400" dirty="0"/>
              <a:t> have one thing in common: They all love pizza and brownies. In fact, they spend a great deal of their time producing and eating as many pizzas and brownies as they can. </a:t>
            </a:r>
          </a:p>
        </p:txBody>
      </p:sp>
      <p:sp>
        <p:nvSpPr>
          <p:cNvPr id="17" name="TextBox 16"/>
          <p:cNvSpPr txBox="1"/>
          <p:nvPr/>
        </p:nvSpPr>
        <p:spPr>
          <a:xfrm>
            <a:off x="2051093" y="6375863"/>
            <a:ext cx="621965" cy="369332"/>
          </a:xfrm>
          <a:prstGeom prst="rect">
            <a:avLst/>
          </a:prstGeom>
          <a:noFill/>
        </p:spPr>
        <p:txBody>
          <a:bodyPr wrap="none" rtlCol="0">
            <a:spAutoFit/>
          </a:bodyPr>
          <a:lstStyle/>
          <a:p>
            <a:r>
              <a:rPr lang="en-US" dirty="0" err="1"/>
              <a:t>Acca</a:t>
            </a:r>
            <a:endParaRPr lang="en-US" dirty="0"/>
          </a:p>
        </p:txBody>
      </p:sp>
      <p:sp>
        <p:nvSpPr>
          <p:cNvPr id="18" name="TextBox 17"/>
          <p:cNvSpPr txBox="1"/>
          <p:nvPr/>
        </p:nvSpPr>
        <p:spPr>
          <a:xfrm>
            <a:off x="6731239" y="6375863"/>
            <a:ext cx="529312" cy="369332"/>
          </a:xfrm>
          <a:prstGeom prst="rect">
            <a:avLst/>
          </a:prstGeom>
          <a:noFill/>
        </p:spPr>
        <p:txBody>
          <a:bodyPr wrap="none" rtlCol="0">
            <a:spAutoFit/>
          </a:bodyPr>
          <a:lstStyle/>
          <a:p>
            <a:r>
              <a:rPr lang="en-US" dirty="0" err="1"/>
              <a:t>Dur</a:t>
            </a:r>
            <a:endParaRPr lang="en-US" dirty="0"/>
          </a:p>
        </p:txBody>
      </p:sp>
      <p:sp>
        <p:nvSpPr>
          <p:cNvPr id="3" name="Footer Placeholder 2">
            <a:extLst>
              <a:ext uri="{FF2B5EF4-FFF2-40B4-BE49-F238E27FC236}">
                <a16:creationId xmlns:a16="http://schemas.microsoft.com/office/drawing/2014/main" id="{627A8333-4BBE-4C9F-9F3E-B8A3EEA4FD3C}"/>
              </a:ext>
            </a:extLst>
          </p:cNvPr>
          <p:cNvSpPr>
            <a:spLocks noGrp="1"/>
          </p:cNvSpPr>
          <p:nvPr>
            <p:ph type="ftr" sz="quarter" idx="11"/>
          </p:nvPr>
        </p:nvSpPr>
        <p:spPr/>
        <p:txBody>
          <a:bodyPr/>
          <a:lstStyle/>
          <a:p>
            <a:r>
              <a:rPr lang="en-US" dirty="0"/>
              <a:t>© 2020, Federal Reserve Bank of St. Louis</a:t>
            </a:r>
          </a:p>
        </p:txBody>
      </p:sp>
      <p:pic>
        <p:nvPicPr>
          <p:cNvPr id="19" name="Picture 18" descr="A picture containing nature, water, reef, blue&#10;&#10;Description automatically generated">
            <a:extLst>
              <a:ext uri="{FF2B5EF4-FFF2-40B4-BE49-F238E27FC236}">
                <a16:creationId xmlns:a16="http://schemas.microsoft.com/office/drawing/2014/main" id="{2874C9C8-8F55-4913-9050-BE5A3307CC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75" y="4442495"/>
            <a:ext cx="2743200" cy="1714500"/>
          </a:xfrm>
          <a:prstGeom prst="rect">
            <a:avLst/>
          </a:prstGeom>
        </p:spPr>
      </p:pic>
      <p:pic>
        <p:nvPicPr>
          <p:cNvPr id="20" name="Picture 19" descr="A picture containing nature, water, reef, blue&#10;&#10;Description automatically generated">
            <a:extLst>
              <a:ext uri="{FF2B5EF4-FFF2-40B4-BE49-F238E27FC236}">
                <a16:creationId xmlns:a16="http://schemas.microsoft.com/office/drawing/2014/main" id="{BF419877-B64A-40E8-BA9B-CE70171BF9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295" y="4442495"/>
            <a:ext cx="2743200" cy="1714500"/>
          </a:xfrm>
          <a:prstGeom prst="rect">
            <a:avLst/>
          </a:prstGeom>
        </p:spPr>
      </p:pic>
      <p:pic>
        <p:nvPicPr>
          <p:cNvPr id="21" name="Picture 20" descr=" GreenBar.ai">
            <a:extLst>
              <a:ext uri="{FF2B5EF4-FFF2-40B4-BE49-F238E27FC236}">
                <a16:creationId xmlns:a16="http://schemas.microsoft.com/office/drawing/2014/main" id="{5B6561C1-1BED-4FC2-9752-75EE410A3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62272"/>
            <a:ext cx="8801100" cy="317500"/>
          </a:xfrm>
          <a:prstGeom prst="rect">
            <a:avLst/>
          </a:prstGeom>
        </p:spPr>
      </p:pic>
    </p:spTree>
    <p:extLst>
      <p:ext uri="{BB962C8B-B14F-4D97-AF65-F5344CB8AC3E}">
        <p14:creationId xmlns:p14="http://schemas.microsoft.com/office/powerpoint/2010/main" val="17905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9300973"/>
              </p:ext>
            </p:extLst>
          </p:nvPr>
        </p:nvGraphicFramePr>
        <p:xfrm>
          <a:off x="526472" y="1719694"/>
          <a:ext cx="8218518" cy="4347096"/>
        </p:xfrm>
        <a:graphic>
          <a:graphicData uri="http://schemas.openxmlformats.org/drawingml/2006/table">
            <a:tbl>
              <a:tblPr firstRow="1" bandRow="1">
                <a:tableStyleId>{5C22544A-7EE6-4342-B048-85BDC9FD1C3A}</a:tableStyleId>
              </a:tblPr>
              <a:tblGrid>
                <a:gridCol w="2739506">
                  <a:extLst>
                    <a:ext uri="{9D8B030D-6E8A-4147-A177-3AD203B41FA5}">
                      <a16:colId xmlns:a16="http://schemas.microsoft.com/office/drawing/2014/main" val="1486687657"/>
                    </a:ext>
                  </a:extLst>
                </a:gridCol>
                <a:gridCol w="2739506">
                  <a:extLst>
                    <a:ext uri="{9D8B030D-6E8A-4147-A177-3AD203B41FA5}">
                      <a16:colId xmlns:a16="http://schemas.microsoft.com/office/drawing/2014/main" val="2286595374"/>
                    </a:ext>
                  </a:extLst>
                </a:gridCol>
                <a:gridCol w="2739506">
                  <a:extLst>
                    <a:ext uri="{9D8B030D-6E8A-4147-A177-3AD203B41FA5}">
                      <a16:colId xmlns:a16="http://schemas.microsoft.com/office/drawing/2014/main" val="4190502831"/>
                    </a:ext>
                  </a:extLst>
                </a:gridCol>
              </a:tblGrid>
              <a:tr h="14490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Pizzas produced</a:t>
                      </a:r>
                      <a:r>
                        <a:rPr lang="en-US" sz="2400" b="0" baseline="0" dirty="0"/>
                        <a:t> in one hour</a:t>
                      </a:r>
                      <a:endParaRPr lang="en-US"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baseline="0" dirty="0"/>
                        <a:t>Brownies </a:t>
                      </a:r>
                      <a:r>
                        <a:rPr lang="en-US" sz="2400" b="0" dirty="0"/>
                        <a:t>produced</a:t>
                      </a:r>
                      <a:r>
                        <a:rPr lang="en-US" sz="2400" b="0" baseline="0" dirty="0"/>
                        <a:t> in one hour</a:t>
                      </a:r>
                      <a:endParaRPr lang="en-US"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036894"/>
                  </a:ext>
                </a:extLst>
              </a:tr>
              <a:tr h="1449032">
                <a:tc>
                  <a:txBody>
                    <a:bodyPr/>
                    <a:lstStyle/>
                    <a:p>
                      <a:pPr algn="ctr"/>
                      <a:endParaRPr lang="en-US" sz="2800" b="1" dirty="0"/>
                    </a:p>
                    <a:p>
                      <a:pPr algn="ctr"/>
                      <a:r>
                        <a:rPr lang="en-US" sz="2800" b="1" dirty="0" err="1"/>
                        <a:t>Accans</a:t>
                      </a:r>
                      <a:endParaRPr lang="en-US" sz="2800" b="1" dirty="0"/>
                    </a:p>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629794"/>
                  </a:ext>
                </a:extLst>
              </a:tr>
              <a:tr h="1449032">
                <a:tc>
                  <a:txBody>
                    <a:bodyPr/>
                    <a:lstStyle/>
                    <a:p>
                      <a:pPr algn="ctr"/>
                      <a:endParaRPr lang="en-US" sz="2800" b="1" dirty="0"/>
                    </a:p>
                    <a:p>
                      <a:pPr algn="ctr"/>
                      <a:r>
                        <a:rPr lang="en-US" sz="2800" b="1" dirty="0" err="1"/>
                        <a:t>Durites</a:t>
                      </a:r>
                      <a:endParaRPr lang="en-US" sz="2800" b="1" dirty="0"/>
                    </a:p>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014562"/>
                  </a:ext>
                </a:extLst>
              </a:tr>
            </a:tbl>
          </a:graphicData>
        </a:graphic>
      </p:graphicFrame>
      <p:pic>
        <p:nvPicPr>
          <p:cNvPr id="8" name="Picture 7"/>
          <p:cNvPicPr>
            <a:picLocks noChangeAspect="1"/>
          </p:cNvPicPr>
          <p:nvPr/>
        </p:nvPicPr>
        <p:blipFill>
          <a:blip r:embed="rId2"/>
          <a:stretch>
            <a:fillRect/>
          </a:stretch>
        </p:blipFill>
        <p:spPr>
          <a:xfrm>
            <a:off x="1629900" y="6246237"/>
            <a:ext cx="447675" cy="466725"/>
          </a:xfrm>
          <a:prstGeom prst="rect">
            <a:avLst/>
          </a:prstGeom>
        </p:spPr>
      </p:pic>
      <p:pic>
        <p:nvPicPr>
          <p:cNvPr id="9" name="Picture 8"/>
          <p:cNvPicPr>
            <a:picLocks noChangeAspect="1"/>
          </p:cNvPicPr>
          <p:nvPr/>
        </p:nvPicPr>
        <p:blipFill>
          <a:blip r:embed="rId3"/>
          <a:stretch>
            <a:fillRect/>
          </a:stretch>
        </p:blipFill>
        <p:spPr>
          <a:xfrm>
            <a:off x="6154361" y="6172806"/>
            <a:ext cx="495300" cy="542925"/>
          </a:xfrm>
          <a:prstGeom prst="rect">
            <a:avLst/>
          </a:prstGeom>
        </p:spPr>
      </p:pic>
      <p:sp>
        <p:nvSpPr>
          <p:cNvPr id="10" name="TextBox 9"/>
          <p:cNvSpPr txBox="1"/>
          <p:nvPr/>
        </p:nvSpPr>
        <p:spPr>
          <a:xfrm>
            <a:off x="2101387" y="6279544"/>
            <a:ext cx="1946911" cy="400110"/>
          </a:xfrm>
          <a:prstGeom prst="rect">
            <a:avLst/>
          </a:prstGeom>
          <a:noFill/>
        </p:spPr>
        <p:txBody>
          <a:bodyPr wrap="square" rtlCol="0">
            <a:spAutoFit/>
          </a:bodyPr>
          <a:lstStyle/>
          <a:p>
            <a:r>
              <a:rPr lang="en-US" sz="2000" b="1" dirty="0"/>
              <a:t>= Pizzas</a:t>
            </a:r>
          </a:p>
        </p:txBody>
      </p:sp>
      <p:sp>
        <p:nvSpPr>
          <p:cNvPr id="11" name="TextBox 10"/>
          <p:cNvSpPr txBox="1"/>
          <p:nvPr/>
        </p:nvSpPr>
        <p:spPr>
          <a:xfrm>
            <a:off x="6649661" y="6209605"/>
            <a:ext cx="1946911" cy="400110"/>
          </a:xfrm>
          <a:prstGeom prst="rect">
            <a:avLst/>
          </a:prstGeom>
          <a:noFill/>
        </p:spPr>
        <p:txBody>
          <a:bodyPr wrap="square" rtlCol="0">
            <a:spAutoFit/>
          </a:bodyPr>
          <a:lstStyle/>
          <a:p>
            <a:r>
              <a:rPr lang="en-US" sz="2000" b="1" dirty="0"/>
              <a:t>= Brownies</a:t>
            </a:r>
          </a:p>
        </p:txBody>
      </p:sp>
      <p:sp>
        <p:nvSpPr>
          <p:cNvPr id="12" name="TextBox 11"/>
          <p:cNvSpPr txBox="1"/>
          <p:nvPr/>
        </p:nvSpPr>
        <p:spPr>
          <a:xfrm>
            <a:off x="526472" y="675943"/>
            <a:ext cx="8218518" cy="830997"/>
          </a:xfrm>
          <a:prstGeom prst="rect">
            <a:avLst/>
          </a:prstGeom>
          <a:noFill/>
        </p:spPr>
        <p:txBody>
          <a:bodyPr wrap="square" rtlCol="0">
            <a:spAutoFit/>
          </a:bodyPr>
          <a:lstStyle/>
          <a:p>
            <a:pPr algn="ctr"/>
            <a:r>
              <a:rPr lang="en-US" sz="2400" b="1" dirty="0"/>
              <a:t>Productivity:</a:t>
            </a:r>
            <a:r>
              <a:rPr lang="en-US" sz="2400" dirty="0"/>
              <a:t> The number of goods that can be produced in a given amount of time.</a:t>
            </a:r>
          </a:p>
        </p:txBody>
      </p:sp>
      <p:pic>
        <p:nvPicPr>
          <p:cNvPr id="13" name="Picture 12"/>
          <p:cNvPicPr>
            <a:picLocks noChangeAspect="1"/>
          </p:cNvPicPr>
          <p:nvPr/>
        </p:nvPicPr>
        <p:blipFill>
          <a:blip r:embed="rId4"/>
          <a:stretch>
            <a:fillRect/>
          </a:stretch>
        </p:blipFill>
        <p:spPr>
          <a:xfrm>
            <a:off x="4055063" y="3329405"/>
            <a:ext cx="1161335" cy="1127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5"/>
          <a:stretch>
            <a:fillRect/>
          </a:stretch>
        </p:blipFill>
        <p:spPr>
          <a:xfrm>
            <a:off x="6785355" y="3300319"/>
            <a:ext cx="1168100" cy="1156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6"/>
          <a:stretch>
            <a:fillRect/>
          </a:stretch>
        </p:blipFill>
        <p:spPr>
          <a:xfrm>
            <a:off x="7032567" y="4775375"/>
            <a:ext cx="673677" cy="115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7"/>
          <a:stretch>
            <a:fillRect/>
          </a:stretch>
        </p:blipFill>
        <p:spPr>
          <a:xfrm>
            <a:off x="4351712" y="4804905"/>
            <a:ext cx="647468" cy="1127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oter Placeholder 2">
            <a:extLst>
              <a:ext uri="{FF2B5EF4-FFF2-40B4-BE49-F238E27FC236}">
                <a16:creationId xmlns:a16="http://schemas.microsoft.com/office/drawing/2014/main" id="{90512509-4433-42D3-8A27-BDB1F6B5109E}"/>
              </a:ext>
            </a:extLst>
          </p:cNvPr>
          <p:cNvSpPr>
            <a:spLocks noGrp="1"/>
          </p:cNvSpPr>
          <p:nvPr>
            <p:ph type="ftr" sz="quarter" idx="11"/>
          </p:nvPr>
        </p:nvSpPr>
        <p:spPr/>
        <p:txBody>
          <a:bodyPr/>
          <a:lstStyle/>
          <a:p>
            <a:r>
              <a:rPr lang="en-US" dirty="0"/>
              <a:t>© 2020, Federal Reserve Bank of St. Louis</a:t>
            </a:r>
          </a:p>
        </p:txBody>
      </p:sp>
      <p:pic>
        <p:nvPicPr>
          <p:cNvPr id="17" name="Picture 16" descr=" GreenBar.ai">
            <a:extLst>
              <a:ext uri="{FF2B5EF4-FFF2-40B4-BE49-F238E27FC236}">
                <a16:creationId xmlns:a16="http://schemas.microsoft.com/office/drawing/2014/main" id="{63C30C99-435D-40BA-B95A-B1BED09B3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450" y="262272"/>
            <a:ext cx="8801100" cy="317500"/>
          </a:xfrm>
          <a:prstGeom prst="rect">
            <a:avLst/>
          </a:prstGeom>
        </p:spPr>
      </p:pic>
    </p:spTree>
    <p:extLst>
      <p:ext uri="{BB962C8B-B14F-4D97-AF65-F5344CB8AC3E}">
        <p14:creationId xmlns:p14="http://schemas.microsoft.com/office/powerpoint/2010/main" val="162833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5299601"/>
              </p:ext>
            </p:extLst>
          </p:nvPr>
        </p:nvGraphicFramePr>
        <p:xfrm>
          <a:off x="526472" y="1719694"/>
          <a:ext cx="8218518" cy="4347096"/>
        </p:xfrm>
        <a:graphic>
          <a:graphicData uri="http://schemas.openxmlformats.org/drawingml/2006/table">
            <a:tbl>
              <a:tblPr firstRow="1" bandRow="1">
                <a:tableStyleId>{5C22544A-7EE6-4342-B048-85BDC9FD1C3A}</a:tableStyleId>
              </a:tblPr>
              <a:tblGrid>
                <a:gridCol w="2739506">
                  <a:extLst>
                    <a:ext uri="{9D8B030D-6E8A-4147-A177-3AD203B41FA5}">
                      <a16:colId xmlns:a16="http://schemas.microsoft.com/office/drawing/2014/main" val="1486687657"/>
                    </a:ext>
                  </a:extLst>
                </a:gridCol>
                <a:gridCol w="2739506">
                  <a:extLst>
                    <a:ext uri="{9D8B030D-6E8A-4147-A177-3AD203B41FA5}">
                      <a16:colId xmlns:a16="http://schemas.microsoft.com/office/drawing/2014/main" val="2286595374"/>
                    </a:ext>
                  </a:extLst>
                </a:gridCol>
                <a:gridCol w="2739506">
                  <a:extLst>
                    <a:ext uri="{9D8B030D-6E8A-4147-A177-3AD203B41FA5}">
                      <a16:colId xmlns:a16="http://schemas.microsoft.com/office/drawing/2014/main" val="4190502831"/>
                    </a:ext>
                  </a:extLst>
                </a:gridCol>
              </a:tblGrid>
              <a:tr h="14490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Opportunity</a:t>
                      </a:r>
                      <a:r>
                        <a:rPr lang="en-US" sz="2400" b="0" baseline="0" dirty="0"/>
                        <a:t> cost  of producing one </a:t>
                      </a:r>
                      <a:r>
                        <a:rPr lang="en-US" sz="2400" b="0" dirty="0"/>
                        <a:t>pizza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Opportunity</a:t>
                      </a:r>
                      <a:r>
                        <a:rPr lang="en-US" sz="2400" b="0" baseline="0" dirty="0"/>
                        <a:t> cost  of producing one brownie</a:t>
                      </a:r>
                      <a:endParaRPr lang="en-US"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036894"/>
                  </a:ext>
                </a:extLst>
              </a:tr>
              <a:tr h="1449032">
                <a:tc>
                  <a:txBody>
                    <a:bodyPr/>
                    <a:lstStyle/>
                    <a:p>
                      <a:pPr algn="ctr"/>
                      <a:endParaRPr lang="en-US" sz="2800" b="1" dirty="0"/>
                    </a:p>
                    <a:p>
                      <a:pPr algn="ctr"/>
                      <a:r>
                        <a:rPr lang="en-US" sz="2800" b="1" dirty="0" err="1"/>
                        <a:t>Accans</a:t>
                      </a:r>
                      <a:endParaRPr lang="en-US" sz="2800" b="1" dirty="0"/>
                    </a:p>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629794"/>
                  </a:ext>
                </a:extLst>
              </a:tr>
              <a:tr h="1449032">
                <a:tc>
                  <a:txBody>
                    <a:bodyPr/>
                    <a:lstStyle/>
                    <a:p>
                      <a:pPr algn="ctr"/>
                      <a:endParaRPr lang="en-US" sz="2800" b="1" dirty="0"/>
                    </a:p>
                    <a:p>
                      <a:pPr algn="ctr"/>
                      <a:r>
                        <a:rPr lang="en-US" sz="2800" b="1" dirty="0" err="1"/>
                        <a:t>Durites</a:t>
                      </a:r>
                      <a:endParaRPr lang="en-US" sz="2800" b="1" dirty="0"/>
                    </a:p>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014562"/>
                  </a:ext>
                </a:extLst>
              </a:tr>
            </a:tbl>
          </a:graphicData>
        </a:graphic>
      </p:graphicFrame>
      <p:pic>
        <p:nvPicPr>
          <p:cNvPr id="8" name="Picture 7"/>
          <p:cNvPicPr>
            <a:picLocks noChangeAspect="1"/>
          </p:cNvPicPr>
          <p:nvPr/>
        </p:nvPicPr>
        <p:blipFill>
          <a:blip r:embed="rId2"/>
          <a:stretch>
            <a:fillRect/>
          </a:stretch>
        </p:blipFill>
        <p:spPr>
          <a:xfrm>
            <a:off x="1629900" y="6246237"/>
            <a:ext cx="447675" cy="466725"/>
          </a:xfrm>
          <a:prstGeom prst="rect">
            <a:avLst/>
          </a:prstGeom>
        </p:spPr>
      </p:pic>
      <p:pic>
        <p:nvPicPr>
          <p:cNvPr id="9" name="Picture 8"/>
          <p:cNvPicPr>
            <a:picLocks noChangeAspect="1"/>
          </p:cNvPicPr>
          <p:nvPr/>
        </p:nvPicPr>
        <p:blipFill>
          <a:blip r:embed="rId3"/>
          <a:stretch>
            <a:fillRect/>
          </a:stretch>
        </p:blipFill>
        <p:spPr>
          <a:xfrm>
            <a:off x="6154361" y="6172806"/>
            <a:ext cx="495300" cy="542925"/>
          </a:xfrm>
          <a:prstGeom prst="rect">
            <a:avLst/>
          </a:prstGeom>
        </p:spPr>
      </p:pic>
      <p:sp>
        <p:nvSpPr>
          <p:cNvPr id="10" name="TextBox 9"/>
          <p:cNvSpPr txBox="1"/>
          <p:nvPr/>
        </p:nvSpPr>
        <p:spPr>
          <a:xfrm>
            <a:off x="2101387" y="6279544"/>
            <a:ext cx="1946911" cy="400110"/>
          </a:xfrm>
          <a:prstGeom prst="rect">
            <a:avLst/>
          </a:prstGeom>
          <a:noFill/>
        </p:spPr>
        <p:txBody>
          <a:bodyPr wrap="square" rtlCol="0">
            <a:spAutoFit/>
          </a:bodyPr>
          <a:lstStyle/>
          <a:p>
            <a:r>
              <a:rPr lang="en-US" sz="2000" b="1" dirty="0"/>
              <a:t>= Pizzas</a:t>
            </a:r>
          </a:p>
        </p:txBody>
      </p:sp>
      <p:sp>
        <p:nvSpPr>
          <p:cNvPr id="11" name="TextBox 10"/>
          <p:cNvSpPr txBox="1"/>
          <p:nvPr/>
        </p:nvSpPr>
        <p:spPr>
          <a:xfrm>
            <a:off x="6649661" y="6209605"/>
            <a:ext cx="1946911" cy="400110"/>
          </a:xfrm>
          <a:prstGeom prst="rect">
            <a:avLst/>
          </a:prstGeom>
          <a:noFill/>
        </p:spPr>
        <p:txBody>
          <a:bodyPr wrap="square" rtlCol="0">
            <a:spAutoFit/>
          </a:bodyPr>
          <a:lstStyle/>
          <a:p>
            <a:r>
              <a:rPr lang="en-US" sz="2000" b="1" dirty="0"/>
              <a:t>= Brownies</a:t>
            </a:r>
          </a:p>
        </p:txBody>
      </p:sp>
      <p:sp>
        <p:nvSpPr>
          <p:cNvPr id="12" name="TextBox 11"/>
          <p:cNvSpPr txBox="1"/>
          <p:nvPr/>
        </p:nvSpPr>
        <p:spPr>
          <a:xfrm>
            <a:off x="0" y="675943"/>
            <a:ext cx="8703425" cy="830997"/>
          </a:xfrm>
          <a:prstGeom prst="rect">
            <a:avLst/>
          </a:prstGeom>
          <a:noFill/>
        </p:spPr>
        <p:txBody>
          <a:bodyPr wrap="square" rtlCol="0">
            <a:spAutoFit/>
          </a:bodyPr>
          <a:lstStyle/>
          <a:p>
            <a:pPr algn="ctr"/>
            <a:r>
              <a:rPr lang="en-US" sz="2400" b="1" dirty="0"/>
              <a:t>Opportunity cost: </a:t>
            </a:r>
            <a:r>
              <a:rPr lang="en-US" sz="2400" dirty="0"/>
              <a:t>The value of the next-best alternative when a decision is made; it’s what is given up.</a:t>
            </a:r>
            <a:endParaRPr lang="en-US" sz="2400" b="1" dirty="0"/>
          </a:p>
        </p:txBody>
      </p:sp>
      <p:pic>
        <p:nvPicPr>
          <p:cNvPr id="3" name="Picture 2"/>
          <p:cNvPicPr>
            <a:picLocks noChangeAspect="1"/>
          </p:cNvPicPr>
          <p:nvPr/>
        </p:nvPicPr>
        <p:blipFill>
          <a:blip r:embed="rId4"/>
          <a:stretch>
            <a:fillRect/>
          </a:stretch>
        </p:blipFill>
        <p:spPr>
          <a:xfrm>
            <a:off x="6402011" y="3393179"/>
            <a:ext cx="1933575"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5"/>
          <a:stretch>
            <a:fillRect/>
          </a:stretch>
        </p:blipFill>
        <p:spPr>
          <a:xfrm>
            <a:off x="3832167" y="4816108"/>
            <a:ext cx="1680470" cy="1103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6"/>
          <a:stretch>
            <a:fillRect/>
          </a:stretch>
        </p:blipFill>
        <p:spPr>
          <a:xfrm>
            <a:off x="6792535" y="4891654"/>
            <a:ext cx="1152525"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7"/>
          <a:stretch>
            <a:fillRect/>
          </a:stretch>
        </p:blipFill>
        <p:spPr>
          <a:xfrm>
            <a:off x="4003314" y="3372314"/>
            <a:ext cx="1264833" cy="1041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a:extLst>
              <a:ext uri="{FF2B5EF4-FFF2-40B4-BE49-F238E27FC236}">
                <a16:creationId xmlns:a16="http://schemas.microsoft.com/office/drawing/2014/main" id="{4DF31E91-0314-4744-B391-F11F0FD33805}"/>
              </a:ext>
            </a:extLst>
          </p:cNvPr>
          <p:cNvSpPr>
            <a:spLocks noGrp="1"/>
          </p:cNvSpPr>
          <p:nvPr>
            <p:ph type="ftr" sz="quarter" idx="11"/>
          </p:nvPr>
        </p:nvSpPr>
        <p:spPr/>
        <p:txBody>
          <a:bodyPr/>
          <a:lstStyle/>
          <a:p>
            <a:r>
              <a:rPr lang="en-US" dirty="0"/>
              <a:t>© 2020, Federal Reserve Bank of St. Louis</a:t>
            </a:r>
          </a:p>
        </p:txBody>
      </p:sp>
    </p:spTree>
    <p:extLst>
      <p:ext uri="{BB962C8B-B14F-4D97-AF65-F5344CB8AC3E}">
        <p14:creationId xmlns:p14="http://schemas.microsoft.com/office/powerpoint/2010/main" val="406574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05591"/>
              </p:ext>
            </p:extLst>
          </p:nvPr>
        </p:nvGraphicFramePr>
        <p:xfrm>
          <a:off x="526472" y="1719694"/>
          <a:ext cx="8218518" cy="4347096"/>
        </p:xfrm>
        <a:graphic>
          <a:graphicData uri="http://schemas.openxmlformats.org/drawingml/2006/table">
            <a:tbl>
              <a:tblPr firstRow="1" bandRow="1">
                <a:tableStyleId>{5C22544A-7EE6-4342-B048-85BDC9FD1C3A}</a:tableStyleId>
              </a:tblPr>
              <a:tblGrid>
                <a:gridCol w="2739506">
                  <a:extLst>
                    <a:ext uri="{9D8B030D-6E8A-4147-A177-3AD203B41FA5}">
                      <a16:colId xmlns:a16="http://schemas.microsoft.com/office/drawing/2014/main" val="1486687657"/>
                    </a:ext>
                  </a:extLst>
                </a:gridCol>
                <a:gridCol w="2739506">
                  <a:extLst>
                    <a:ext uri="{9D8B030D-6E8A-4147-A177-3AD203B41FA5}">
                      <a16:colId xmlns:a16="http://schemas.microsoft.com/office/drawing/2014/main" val="2286595374"/>
                    </a:ext>
                  </a:extLst>
                </a:gridCol>
                <a:gridCol w="2739506">
                  <a:extLst>
                    <a:ext uri="{9D8B030D-6E8A-4147-A177-3AD203B41FA5}">
                      <a16:colId xmlns:a16="http://schemas.microsoft.com/office/drawing/2014/main" val="4190502831"/>
                    </a:ext>
                  </a:extLst>
                </a:gridCol>
              </a:tblGrid>
              <a:tr h="14490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Opportunity</a:t>
                      </a:r>
                      <a:r>
                        <a:rPr lang="en-US" sz="2400" b="0" baseline="0" dirty="0"/>
                        <a:t> cost  of producing one </a:t>
                      </a:r>
                      <a:r>
                        <a:rPr lang="en-US" sz="2400" b="0" dirty="0"/>
                        <a:t>pizza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Opportunity</a:t>
                      </a:r>
                      <a:r>
                        <a:rPr lang="en-US" sz="2400" b="0" baseline="0" dirty="0"/>
                        <a:t> cost  of producing one brownie</a:t>
                      </a:r>
                      <a:endParaRPr lang="en-US"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036894"/>
                  </a:ext>
                </a:extLst>
              </a:tr>
              <a:tr h="1449032">
                <a:tc>
                  <a:txBody>
                    <a:bodyPr/>
                    <a:lstStyle/>
                    <a:p>
                      <a:pPr algn="ctr"/>
                      <a:endParaRPr lang="en-US" sz="2800" b="1" dirty="0"/>
                    </a:p>
                    <a:p>
                      <a:pPr algn="ctr"/>
                      <a:r>
                        <a:rPr lang="en-US" sz="2800" b="1" dirty="0" err="1"/>
                        <a:t>Accans</a:t>
                      </a:r>
                      <a:endParaRPr lang="en-US" sz="2800" b="1" dirty="0"/>
                    </a:p>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629794"/>
                  </a:ext>
                </a:extLst>
              </a:tr>
              <a:tr h="1449032">
                <a:tc>
                  <a:txBody>
                    <a:bodyPr/>
                    <a:lstStyle/>
                    <a:p>
                      <a:pPr algn="ctr"/>
                      <a:endParaRPr lang="en-US" sz="2800" b="1" dirty="0"/>
                    </a:p>
                    <a:p>
                      <a:pPr algn="ctr"/>
                      <a:r>
                        <a:rPr lang="en-US" sz="2800" b="1" dirty="0" err="1"/>
                        <a:t>Durites</a:t>
                      </a:r>
                      <a:endParaRPr lang="en-US" sz="2800" b="1" dirty="0"/>
                    </a:p>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014562"/>
                  </a:ext>
                </a:extLst>
              </a:tr>
            </a:tbl>
          </a:graphicData>
        </a:graphic>
      </p:graphicFrame>
      <p:pic>
        <p:nvPicPr>
          <p:cNvPr id="8" name="Picture 7"/>
          <p:cNvPicPr>
            <a:picLocks noChangeAspect="1"/>
          </p:cNvPicPr>
          <p:nvPr/>
        </p:nvPicPr>
        <p:blipFill>
          <a:blip r:embed="rId2"/>
          <a:stretch>
            <a:fillRect/>
          </a:stretch>
        </p:blipFill>
        <p:spPr>
          <a:xfrm>
            <a:off x="1629900" y="6246237"/>
            <a:ext cx="447675" cy="466725"/>
          </a:xfrm>
          <a:prstGeom prst="rect">
            <a:avLst/>
          </a:prstGeom>
        </p:spPr>
      </p:pic>
      <p:pic>
        <p:nvPicPr>
          <p:cNvPr id="9" name="Picture 8"/>
          <p:cNvPicPr>
            <a:picLocks noChangeAspect="1"/>
          </p:cNvPicPr>
          <p:nvPr/>
        </p:nvPicPr>
        <p:blipFill>
          <a:blip r:embed="rId3"/>
          <a:stretch>
            <a:fillRect/>
          </a:stretch>
        </p:blipFill>
        <p:spPr>
          <a:xfrm>
            <a:off x="6154361" y="6172806"/>
            <a:ext cx="495300" cy="542925"/>
          </a:xfrm>
          <a:prstGeom prst="rect">
            <a:avLst/>
          </a:prstGeom>
        </p:spPr>
      </p:pic>
      <p:sp>
        <p:nvSpPr>
          <p:cNvPr id="10" name="TextBox 9"/>
          <p:cNvSpPr txBox="1"/>
          <p:nvPr/>
        </p:nvSpPr>
        <p:spPr>
          <a:xfrm>
            <a:off x="2101387" y="6279544"/>
            <a:ext cx="1946911" cy="400110"/>
          </a:xfrm>
          <a:prstGeom prst="rect">
            <a:avLst/>
          </a:prstGeom>
          <a:noFill/>
        </p:spPr>
        <p:txBody>
          <a:bodyPr wrap="square" rtlCol="0">
            <a:spAutoFit/>
          </a:bodyPr>
          <a:lstStyle/>
          <a:p>
            <a:r>
              <a:rPr lang="en-US" sz="2000" b="1" dirty="0"/>
              <a:t>= Pizzas</a:t>
            </a:r>
          </a:p>
        </p:txBody>
      </p:sp>
      <p:sp>
        <p:nvSpPr>
          <p:cNvPr id="11" name="TextBox 10"/>
          <p:cNvSpPr txBox="1"/>
          <p:nvPr/>
        </p:nvSpPr>
        <p:spPr>
          <a:xfrm>
            <a:off x="6649661" y="6209605"/>
            <a:ext cx="1946911" cy="400110"/>
          </a:xfrm>
          <a:prstGeom prst="rect">
            <a:avLst/>
          </a:prstGeom>
          <a:noFill/>
        </p:spPr>
        <p:txBody>
          <a:bodyPr wrap="square" rtlCol="0">
            <a:spAutoFit/>
          </a:bodyPr>
          <a:lstStyle/>
          <a:p>
            <a:r>
              <a:rPr lang="en-US" sz="2000" b="1" dirty="0"/>
              <a:t>= Brownies</a:t>
            </a:r>
          </a:p>
        </p:txBody>
      </p:sp>
      <p:sp>
        <p:nvSpPr>
          <p:cNvPr id="12" name="TextBox 11"/>
          <p:cNvSpPr txBox="1"/>
          <p:nvPr/>
        </p:nvSpPr>
        <p:spPr>
          <a:xfrm>
            <a:off x="0" y="675943"/>
            <a:ext cx="8703425" cy="1200329"/>
          </a:xfrm>
          <a:prstGeom prst="rect">
            <a:avLst/>
          </a:prstGeom>
          <a:noFill/>
        </p:spPr>
        <p:txBody>
          <a:bodyPr wrap="square" rtlCol="0">
            <a:spAutoFit/>
          </a:bodyPr>
          <a:lstStyle/>
          <a:p>
            <a:pPr algn="ctr"/>
            <a:r>
              <a:rPr lang="en-US" sz="2400" b="1" dirty="0"/>
              <a:t>Comparative advantage</a:t>
            </a:r>
            <a:r>
              <a:rPr lang="en-US" sz="2400" dirty="0"/>
              <a:t>: The ability to produce at a lower opportunity cost than another producer.</a:t>
            </a:r>
          </a:p>
          <a:p>
            <a:pPr algn="ctr"/>
            <a:r>
              <a:rPr lang="en-US" sz="2400" dirty="0"/>
              <a:t>.</a:t>
            </a:r>
            <a:endParaRPr lang="en-US" sz="2400" b="1" dirty="0"/>
          </a:p>
        </p:txBody>
      </p:sp>
      <p:pic>
        <p:nvPicPr>
          <p:cNvPr id="3" name="Picture 2"/>
          <p:cNvPicPr>
            <a:picLocks noChangeAspect="1"/>
          </p:cNvPicPr>
          <p:nvPr/>
        </p:nvPicPr>
        <p:blipFill>
          <a:blip r:embed="rId4"/>
          <a:stretch>
            <a:fillRect/>
          </a:stretch>
        </p:blipFill>
        <p:spPr>
          <a:xfrm>
            <a:off x="6402011" y="3393179"/>
            <a:ext cx="1933575"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5"/>
          <a:stretch>
            <a:fillRect/>
          </a:stretch>
        </p:blipFill>
        <p:spPr>
          <a:xfrm>
            <a:off x="3832167" y="4816108"/>
            <a:ext cx="1680470" cy="1103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6"/>
          <a:stretch>
            <a:fillRect/>
          </a:stretch>
        </p:blipFill>
        <p:spPr>
          <a:xfrm>
            <a:off x="6792535" y="4891654"/>
            <a:ext cx="1152525"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7"/>
          <a:stretch>
            <a:fillRect/>
          </a:stretch>
        </p:blipFill>
        <p:spPr>
          <a:xfrm>
            <a:off x="4003314" y="3372314"/>
            <a:ext cx="1264833" cy="1041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3258589" y="1719694"/>
            <a:ext cx="2751513" cy="4347096"/>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10102" y="1719692"/>
            <a:ext cx="2712893" cy="4347096"/>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AC1A007-02F6-4EB5-BB95-82B8245D5F1E}"/>
              </a:ext>
            </a:extLst>
          </p:cNvPr>
          <p:cNvSpPr>
            <a:spLocks noGrp="1"/>
          </p:cNvSpPr>
          <p:nvPr>
            <p:ph type="ftr" sz="quarter" idx="11"/>
          </p:nvPr>
        </p:nvSpPr>
        <p:spPr/>
        <p:txBody>
          <a:bodyPr/>
          <a:lstStyle/>
          <a:p>
            <a:r>
              <a:rPr lang="en-US" dirty="0"/>
              <a:t>© 2020, Federal Reserve Bank of St. Louis</a:t>
            </a:r>
          </a:p>
        </p:txBody>
      </p:sp>
      <p:pic>
        <p:nvPicPr>
          <p:cNvPr id="18" name="Picture 17" descr=" GreenBar.ai">
            <a:extLst>
              <a:ext uri="{FF2B5EF4-FFF2-40B4-BE49-F238E27FC236}">
                <a16:creationId xmlns:a16="http://schemas.microsoft.com/office/drawing/2014/main" id="{9911D477-A845-42D2-B1C4-125E3949DF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450" y="262272"/>
            <a:ext cx="8801100" cy="317500"/>
          </a:xfrm>
          <a:prstGeom prst="rect">
            <a:avLst/>
          </a:prstGeom>
        </p:spPr>
      </p:pic>
    </p:spTree>
    <p:extLst>
      <p:ext uri="{BB962C8B-B14F-4D97-AF65-F5344CB8AC3E}">
        <p14:creationId xmlns:p14="http://schemas.microsoft.com/office/powerpoint/2010/main" val="128149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99848"/>
            <a:ext cx="8703425" cy="1815882"/>
          </a:xfrm>
          <a:prstGeom prst="rect">
            <a:avLst/>
          </a:prstGeom>
          <a:noFill/>
        </p:spPr>
        <p:txBody>
          <a:bodyPr wrap="square" rtlCol="0">
            <a:spAutoFit/>
          </a:bodyPr>
          <a:lstStyle/>
          <a:p>
            <a:pPr algn="ctr"/>
            <a:r>
              <a:rPr lang="en-US" sz="2800" b="1" dirty="0"/>
              <a:t>Terms of Trade</a:t>
            </a:r>
          </a:p>
          <a:p>
            <a:pPr algn="ctr"/>
            <a:endParaRPr lang="en-US" sz="2400" b="1" dirty="0"/>
          </a:p>
          <a:p>
            <a:pPr algn="ctr"/>
            <a:r>
              <a:rPr lang="en-US" sz="3600" dirty="0"/>
              <a:t>=</a:t>
            </a:r>
          </a:p>
          <a:p>
            <a:pPr algn="ctr"/>
            <a:endParaRPr lang="en-US" sz="2400" b="1" dirty="0"/>
          </a:p>
        </p:txBody>
      </p:sp>
      <p:sp>
        <p:nvSpPr>
          <p:cNvPr id="4" name="TextBox 3">
            <a:extLst>
              <a:ext uri="{FF2B5EF4-FFF2-40B4-BE49-F238E27FC236}">
                <a16:creationId xmlns:a16="http://schemas.microsoft.com/office/drawing/2014/main" id="{9279F7A6-4079-4165-B537-8A5976A23710}"/>
              </a:ext>
            </a:extLst>
          </p:cNvPr>
          <p:cNvSpPr txBox="1"/>
          <p:nvPr/>
        </p:nvSpPr>
        <p:spPr>
          <a:xfrm>
            <a:off x="816746" y="2911876"/>
            <a:ext cx="7590407" cy="1938992"/>
          </a:xfrm>
          <a:prstGeom prst="rect">
            <a:avLst/>
          </a:prstGeom>
          <a:noFill/>
        </p:spPr>
        <p:txBody>
          <a:bodyPr wrap="square" rtlCol="0">
            <a:spAutoFit/>
          </a:bodyPr>
          <a:lstStyle/>
          <a:p>
            <a:pPr lvl="0"/>
            <a:r>
              <a:rPr lang="en-US" sz="2400" dirty="0"/>
              <a:t>If </a:t>
            </a:r>
            <a:r>
              <a:rPr lang="en-US" sz="2400" dirty="0" err="1"/>
              <a:t>Acca</a:t>
            </a:r>
            <a:r>
              <a:rPr lang="en-US" sz="2400" dirty="0"/>
              <a:t> produces pizzas and trades for brownies, would a trade of one pizza for one brownie be desirable? </a:t>
            </a:r>
          </a:p>
          <a:p>
            <a:pPr lvl="0"/>
            <a:endParaRPr lang="en-US" sz="2400" dirty="0"/>
          </a:p>
          <a:p>
            <a:pPr lvl="0"/>
            <a:r>
              <a:rPr lang="en-US" sz="2400" dirty="0"/>
              <a:t>If Dur produces brownies and trades for pizzas, would a trade of one brownie for one pizza be desirable? </a:t>
            </a:r>
          </a:p>
        </p:txBody>
      </p:sp>
      <p:sp>
        <p:nvSpPr>
          <p:cNvPr id="5" name="Flowchart: Connector 4">
            <a:extLst>
              <a:ext uri="{FF2B5EF4-FFF2-40B4-BE49-F238E27FC236}">
                <a16:creationId xmlns:a16="http://schemas.microsoft.com/office/drawing/2014/main" id="{9E0E9928-1356-4470-B246-C38C75D4706C}"/>
              </a:ext>
            </a:extLst>
          </p:cNvPr>
          <p:cNvSpPr/>
          <p:nvPr/>
        </p:nvSpPr>
        <p:spPr>
          <a:xfrm>
            <a:off x="3293615" y="1540984"/>
            <a:ext cx="664411" cy="692684"/>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4CACCB-0E58-43C7-B424-92F6673B05BA}"/>
              </a:ext>
            </a:extLst>
          </p:cNvPr>
          <p:cNvSpPr/>
          <p:nvPr/>
        </p:nvSpPr>
        <p:spPr>
          <a:xfrm>
            <a:off x="4742329" y="1540984"/>
            <a:ext cx="675930" cy="6658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4A37F2C-A924-47B4-B0CF-7DD45E05C2C4}"/>
              </a:ext>
            </a:extLst>
          </p:cNvPr>
          <p:cNvSpPr>
            <a:spLocks noGrp="1"/>
          </p:cNvSpPr>
          <p:nvPr>
            <p:ph type="ftr" sz="quarter" idx="11"/>
          </p:nvPr>
        </p:nvSpPr>
        <p:spPr/>
        <p:txBody>
          <a:bodyPr/>
          <a:lstStyle/>
          <a:p>
            <a:r>
              <a:rPr lang="en-US" dirty="0"/>
              <a:t>© 2020, Federal Reserve Bank of St. Louis</a:t>
            </a:r>
          </a:p>
        </p:txBody>
      </p:sp>
      <p:pic>
        <p:nvPicPr>
          <p:cNvPr id="7" name="Picture 6" descr=" GreenBar.ai">
            <a:extLst>
              <a:ext uri="{FF2B5EF4-FFF2-40B4-BE49-F238E27FC236}">
                <a16:creationId xmlns:a16="http://schemas.microsoft.com/office/drawing/2014/main" id="{DB7F2AF9-491A-4841-A838-178AB71D6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262272"/>
            <a:ext cx="8801100" cy="317500"/>
          </a:xfrm>
          <a:prstGeom prst="rect">
            <a:avLst/>
          </a:prstGeom>
        </p:spPr>
      </p:pic>
    </p:spTree>
    <p:extLst>
      <p:ext uri="{BB962C8B-B14F-4D97-AF65-F5344CB8AC3E}">
        <p14:creationId xmlns:p14="http://schemas.microsoft.com/office/powerpoint/2010/main" val="1040503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BE73B-EAC8-4352-8B1F-9302773C45E5}">
  <ds:schemaRefs>
    <ds:schemaRef ds:uri="http://schemas.microsoft.com/sharepoint/v3/contenttype/forms"/>
  </ds:schemaRefs>
</ds:datastoreItem>
</file>

<file path=customXml/itemProps2.xml><?xml version="1.0" encoding="utf-8"?>
<ds:datastoreItem xmlns:ds="http://schemas.openxmlformats.org/officeDocument/2006/customXml" ds:itemID="{9A4E0B2F-3BD9-4A51-805E-78A06DEB4F91}">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FACDF60-7556-427C-B0BD-7CC6A8BF7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18119</TotalTime>
  <Words>408</Words>
  <Application>Microsoft Office PowerPoint</Application>
  <PresentationFormat>On-screen Show (4:3)</PresentationFormat>
  <Paragraphs>61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Wolla, Scott A</dc:creator>
  <cp:lastModifiedBy>Wolla, Scott A</cp:lastModifiedBy>
  <cp:revision>49</cp:revision>
  <cp:lastPrinted>2020-07-20T16:32:23Z</cp:lastPrinted>
  <dcterms:created xsi:type="dcterms:W3CDTF">2020-04-15T19:04:58Z</dcterms:created>
  <dcterms:modified xsi:type="dcterms:W3CDTF">2020-08-27T21:40:47Z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3913b184-a24c-40d9-85de-dfa0b1bdcaea</vt:lpwstr>
  </property>
</Properties>
</file>