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0287000" cy="10160000"/>
  <p:notesSz cx="6858000" cy="9144000"/>
  <p:embeddedFontLst>
    <p:embeddedFont>
      <p:font typeface="Calibri" pitchFamily="34" charset="0"/>
      <p:regular r:id="rId29"/>
      <p:bold r:id="rId30"/>
      <p:italic r:id="rId31"/>
      <p:boldItalic r:id="rId32"/>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842" y="-108"/>
      </p:cViewPr>
      <p:guideLst>
        <p:guide orient="horz" pos="3200"/>
        <p:guide pos="32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3156188"/>
            <a:ext cx="8743950" cy="217781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5757334"/>
            <a:ext cx="7200900" cy="2596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15939F-27DB-4ADD-8B18-6325994DE62C}" type="datetimeFigureOut">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213479-8A36-4904-8CC8-AE3854AB01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DE46D0-2F10-4297-87C0-1C01251187C2}" type="datetimeFigureOut">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A56272-393C-426D-B873-6798BEBCC3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406873"/>
            <a:ext cx="2314575"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2" y="406873"/>
            <a:ext cx="6772275"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89B37C-3D2B-4350-A3B0-B32443F36FEF}" type="datetimeFigureOut">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F2B6D6-ACE0-4220-AAC9-E7074AE1A0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08AF54-17FE-46BF-85CC-61BBF15D8B66}" type="datetimeFigureOut">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5B638B-5B5F-4135-A27E-955CB29FDC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6528743"/>
            <a:ext cx="8743950"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4306242"/>
            <a:ext cx="8743950" cy="22225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5733E8-3B2E-4F7F-A316-4D917E30FD9A}" type="datetimeFigureOut">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61C42-85B5-45B5-9C2D-CE759F1723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370669"/>
            <a:ext cx="4543425" cy="67051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6" y="2370669"/>
            <a:ext cx="4543425" cy="67051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BBBB8A6-69C1-460C-9A46-D7EEFBAC22A2}" type="datetimeFigureOut">
              <a:rPr lang="en-US"/>
              <a:pPr>
                <a:defRPr/>
              </a:pPr>
              <a:t>8/16/2011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A3ABC2-4EB2-4910-B29D-984E301FB3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2274242"/>
            <a:ext cx="4545212"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3222038"/>
            <a:ext cx="4545212"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6" y="2274242"/>
            <a:ext cx="4546997" cy="9477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6" y="3222038"/>
            <a:ext cx="4546997"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6BA1B5-56EF-44D1-91B9-86C873C74662}" type="datetimeFigureOut">
              <a:rPr lang="en-US"/>
              <a:pPr>
                <a:defRPr/>
              </a:pPr>
              <a:t>8/16/2011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4C8111-AB7F-4906-B8B4-F603B5AAFE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04C4EF-C095-4233-9CF9-C70435B938CA}" type="datetimeFigureOut">
              <a:rPr lang="en-US"/>
              <a:pPr>
                <a:defRPr/>
              </a:pPr>
              <a:t>8/16/2011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56C80D-8C02-4807-BAD4-B13D7C80D6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6BFDC3-3AAE-4860-A889-600CF012B515}" type="datetimeFigureOut">
              <a:rPr lang="en-US"/>
              <a:pPr>
                <a:defRPr/>
              </a:pPr>
              <a:t>8/16/2011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A2C33C-1814-4A33-A0A5-3C51394E4B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404519"/>
            <a:ext cx="3384352" cy="17215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404521"/>
            <a:ext cx="5750719"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2126077"/>
            <a:ext cx="3384352"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2DC7CE-E1D0-4F7D-B114-189B535595DD}" type="datetimeFigureOut">
              <a:rPr lang="en-US"/>
              <a:pPr>
                <a:defRPr/>
              </a:pPr>
              <a:t>8/16/2011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B18DE2-780D-40BB-BCC1-DB44A51873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7112000"/>
            <a:ext cx="617220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907815"/>
            <a:ext cx="6172200" cy="609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7951612"/>
            <a:ext cx="617220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C801CC-1CD2-4D6D-9DEA-D4CEF1682887}" type="datetimeFigureOut">
              <a:rPr lang="en-US"/>
              <a:pPr>
                <a:defRPr/>
              </a:pPr>
              <a:t>8/16/2011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775837-C5C3-4612-8FB7-F0A970A183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4350" y="406400"/>
            <a:ext cx="9258300" cy="1693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14350" y="2370138"/>
            <a:ext cx="9258300" cy="670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14350" y="9417050"/>
            <a:ext cx="2400300" cy="541338"/>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8604D4F-1598-4197-8E2A-6EAF051E045C}" type="datetimeFigureOut">
              <a:rPr lang="en-US"/>
              <a:pPr>
                <a:defRPr/>
              </a:pPr>
              <a:t>8/16/2011</a:t>
            </a:fld>
            <a:endParaRPr lang="en-US"/>
          </a:p>
        </p:txBody>
      </p:sp>
      <p:sp>
        <p:nvSpPr>
          <p:cNvPr id="5" name="Footer Placeholder 4"/>
          <p:cNvSpPr>
            <a:spLocks noGrp="1"/>
          </p:cNvSpPr>
          <p:nvPr>
            <p:ph type="ftr" sz="quarter" idx="3"/>
          </p:nvPr>
        </p:nvSpPr>
        <p:spPr>
          <a:xfrm>
            <a:off x="3514725" y="9417050"/>
            <a:ext cx="3257550" cy="541338"/>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372350" y="9417050"/>
            <a:ext cx="2400300" cy="541338"/>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DD9EAC7-5359-4FE2-8CE5-5639E3B1CE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louisfed.org/education_resources/assets/lesson_plans/cards_cars_currency/CCC_Lesson_5_2010.pdf"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sp>
        <p:nvSpPr>
          <p:cNvPr id="3" name="TextBox 2"/>
          <p:cNvSpPr txBox="1"/>
          <p:nvPr/>
        </p:nvSpPr>
        <p:spPr>
          <a:xfrm>
            <a:off x="539750" y="2408238"/>
            <a:ext cx="9650413" cy="7262812"/>
          </a:xfrm>
          <a:prstGeom prst="rect">
            <a:avLst/>
          </a:prstGeom>
          <a:noFill/>
        </p:spPr>
        <p:txBody>
          <a:bodyPr>
            <a:spAutoFit/>
          </a:bodyPr>
          <a:lstStyle/>
          <a:p>
            <a:pPr fontAlgn="auto">
              <a:spcBef>
                <a:spcPts val="0"/>
              </a:spcBef>
              <a:spcAft>
                <a:spcPts val="0"/>
              </a:spcAft>
              <a:defRPr/>
            </a:pPr>
            <a:r>
              <a:rPr lang="en-US" sz="1400" dirty="0">
                <a:solidFill>
                  <a:srgbClr val="000000"/>
                </a:solidFill>
                <a:latin typeface="Arial - 16"/>
              </a:rPr>
              <a:t>Teacher instructions:</a:t>
            </a:r>
          </a:p>
          <a:p>
            <a:pPr fontAlgn="auto">
              <a:spcBef>
                <a:spcPts val="0"/>
              </a:spcBef>
              <a:spcAft>
                <a:spcPts val="0"/>
              </a:spcAft>
              <a:defRPr/>
            </a:pPr>
            <a:endParaRPr lang="en-US" sz="1400" dirty="0">
              <a:solidFill>
                <a:srgbClr val="000000"/>
              </a:solidFill>
              <a:latin typeface="Arial - 16"/>
            </a:endParaRPr>
          </a:p>
          <a:p>
            <a:pPr fontAlgn="auto">
              <a:spcBef>
                <a:spcPts val="0"/>
              </a:spcBef>
              <a:spcAft>
                <a:spcPts val="0"/>
              </a:spcAft>
              <a:defRPr/>
            </a:pPr>
            <a:r>
              <a:rPr lang="en-US" sz="1400" dirty="0">
                <a:solidFill>
                  <a:srgbClr val="000000"/>
                </a:solidFill>
                <a:latin typeface="Arial - 16"/>
              </a:rPr>
              <a:t>1.	</a:t>
            </a:r>
            <a:r>
              <a:rPr lang="en-US" sz="1400" dirty="0" smtClean="0">
                <a:solidFill>
                  <a:srgbClr val="000000"/>
                </a:solidFill>
                <a:latin typeface="Arial - 16"/>
              </a:rPr>
              <a:t>Print</a:t>
            </a:r>
            <a:endParaRPr lang="en-US" sz="1400" b="1" dirty="0">
              <a:solidFill>
                <a:schemeClr val="tx2">
                  <a:lumMod val="60000"/>
                  <a:lumOff val="40000"/>
                </a:schemeClr>
              </a:solidFill>
              <a:latin typeface="Arial - 16"/>
            </a:endParaRPr>
          </a:p>
          <a:p>
            <a:pPr fontAlgn="auto">
              <a:spcBef>
                <a:spcPts val="0"/>
              </a:spcBef>
              <a:spcAft>
                <a:spcPts val="0"/>
              </a:spcAft>
              <a:defRPr/>
            </a:pPr>
            <a:endParaRPr lang="en-US" sz="1400" dirty="0">
              <a:solidFill>
                <a:srgbClr val="000000"/>
              </a:solidFill>
              <a:latin typeface="Arial - 16"/>
            </a:endParaRPr>
          </a:p>
          <a:p>
            <a:pPr fontAlgn="auto">
              <a:spcBef>
                <a:spcPts val="0"/>
              </a:spcBef>
              <a:spcAft>
                <a:spcPts val="0"/>
              </a:spcAft>
              <a:defRPr/>
            </a:pPr>
            <a:r>
              <a:rPr lang="en-US" sz="1400" dirty="0">
                <a:solidFill>
                  <a:srgbClr val="000000"/>
                </a:solidFill>
                <a:latin typeface="Arial - 16"/>
              </a:rPr>
              <a:t>2.	Display slide 2 with Procedure steps 1 through 4 in the lesson.  Click on the slide to reveal definitions.</a:t>
            </a:r>
          </a:p>
          <a:p>
            <a:pPr fontAlgn="auto">
              <a:spcBef>
                <a:spcPts val="0"/>
              </a:spcBef>
              <a:spcAft>
                <a:spcPts val="0"/>
              </a:spcAft>
              <a:defRPr/>
            </a:pPr>
            <a:endParaRPr lang="en-US" sz="1400" dirty="0">
              <a:solidFill>
                <a:srgbClr val="000000"/>
              </a:solidFill>
              <a:latin typeface="Arial - 16"/>
            </a:endParaRPr>
          </a:p>
          <a:p>
            <a:pPr fontAlgn="auto">
              <a:spcBef>
                <a:spcPts val="0"/>
              </a:spcBef>
              <a:spcAft>
                <a:spcPts val="0"/>
              </a:spcAft>
              <a:defRPr/>
            </a:pPr>
            <a:r>
              <a:rPr lang="en-US" sz="1400" dirty="0">
                <a:solidFill>
                  <a:srgbClr val="000000"/>
                </a:solidFill>
                <a:latin typeface="Arial - 16"/>
              </a:rPr>
              <a:t>3.	Display slide 3 with Procedure step 5.  You can color segments to correspond with the expense 	category colors if you are in “Slide Show” mode.  Right click and go to “Pointer Options.”  Click on “Ink Color,” 	and choose the color matching the category.  Use the roller to color the segments.  As you advance through 	the pie chart slides, you will lose the coloring.  You may want to cut and paste the pie chart into the next few 	slides.</a:t>
            </a:r>
          </a:p>
          <a:p>
            <a:pPr fontAlgn="auto">
              <a:spcBef>
                <a:spcPts val="0"/>
              </a:spcBef>
              <a:spcAft>
                <a:spcPts val="0"/>
              </a:spcAft>
              <a:defRPr/>
            </a:pPr>
            <a:endParaRPr lang="en-US" sz="1400" dirty="0">
              <a:solidFill>
                <a:srgbClr val="000000"/>
              </a:solidFill>
              <a:latin typeface="Arial - 16"/>
            </a:endParaRPr>
          </a:p>
          <a:p>
            <a:pPr fontAlgn="auto">
              <a:spcBef>
                <a:spcPts val="0"/>
              </a:spcBef>
              <a:spcAft>
                <a:spcPts val="0"/>
              </a:spcAft>
              <a:defRPr/>
            </a:pPr>
            <a:r>
              <a:rPr lang="en-US" sz="1400" dirty="0">
                <a:solidFill>
                  <a:srgbClr val="000000"/>
                </a:solidFill>
                <a:latin typeface="Arial - 16"/>
              </a:rPr>
              <a:t>4.	Display slide 4 with Procedure step 9.</a:t>
            </a:r>
          </a:p>
          <a:p>
            <a:pPr fontAlgn="auto">
              <a:spcBef>
                <a:spcPts val="0"/>
              </a:spcBef>
              <a:spcAft>
                <a:spcPts val="0"/>
              </a:spcAft>
              <a:defRPr/>
            </a:pPr>
            <a:endParaRPr lang="en-US" sz="1400" dirty="0">
              <a:solidFill>
                <a:srgbClr val="000000"/>
              </a:solidFill>
              <a:latin typeface="Arial - 16"/>
            </a:endParaRPr>
          </a:p>
          <a:p>
            <a:pPr fontAlgn="auto">
              <a:spcBef>
                <a:spcPts val="0"/>
              </a:spcBef>
              <a:spcAft>
                <a:spcPts val="0"/>
              </a:spcAft>
              <a:defRPr/>
            </a:pPr>
            <a:r>
              <a:rPr lang="en-US" sz="1400" dirty="0">
                <a:solidFill>
                  <a:srgbClr val="000000"/>
                </a:solidFill>
                <a:latin typeface="Arial - 16"/>
              </a:rPr>
              <a:t>5.	Display slides 5 and 6 with Procedure step 10.</a:t>
            </a:r>
          </a:p>
          <a:p>
            <a:pPr fontAlgn="auto">
              <a:spcBef>
                <a:spcPts val="0"/>
              </a:spcBef>
              <a:spcAft>
                <a:spcPts val="0"/>
              </a:spcAft>
              <a:defRPr/>
            </a:pPr>
            <a:endParaRPr lang="en-US" sz="1400" dirty="0">
              <a:solidFill>
                <a:srgbClr val="000000"/>
              </a:solidFill>
              <a:latin typeface="Arial - 16"/>
            </a:endParaRPr>
          </a:p>
          <a:p>
            <a:pPr fontAlgn="auto">
              <a:spcBef>
                <a:spcPts val="0"/>
              </a:spcBef>
              <a:spcAft>
                <a:spcPts val="0"/>
              </a:spcAft>
              <a:defRPr/>
            </a:pPr>
            <a:r>
              <a:rPr lang="en-US" sz="1400" dirty="0">
                <a:solidFill>
                  <a:srgbClr val="000000"/>
                </a:solidFill>
                <a:latin typeface="Arial - 16"/>
              </a:rPr>
              <a:t>6.	Display slides 7 and 8 with Procedure steps 11 through 13.</a:t>
            </a:r>
          </a:p>
          <a:p>
            <a:pPr fontAlgn="auto">
              <a:spcBef>
                <a:spcPts val="0"/>
              </a:spcBef>
              <a:spcAft>
                <a:spcPts val="0"/>
              </a:spcAft>
              <a:defRPr/>
            </a:pPr>
            <a:endParaRPr lang="en-US" sz="1400" dirty="0">
              <a:solidFill>
                <a:srgbClr val="000000"/>
              </a:solidFill>
              <a:latin typeface="Arial - 16"/>
            </a:endParaRPr>
          </a:p>
          <a:p>
            <a:pPr fontAlgn="auto">
              <a:spcBef>
                <a:spcPts val="0"/>
              </a:spcBef>
              <a:spcAft>
                <a:spcPts val="0"/>
              </a:spcAft>
              <a:defRPr/>
            </a:pPr>
            <a:r>
              <a:rPr lang="en-US" sz="1400" dirty="0">
                <a:solidFill>
                  <a:srgbClr val="000000"/>
                </a:solidFill>
                <a:latin typeface="Arial - 16"/>
              </a:rPr>
              <a:t>7.	Display slides 9 through 23 with Procedure Steps 16 and 17.  These are the answer keys, provided in parts.</a:t>
            </a:r>
          </a:p>
          <a:p>
            <a:pPr fontAlgn="auto">
              <a:spcBef>
                <a:spcPts val="0"/>
              </a:spcBef>
              <a:spcAft>
                <a:spcPts val="0"/>
              </a:spcAft>
              <a:defRPr/>
            </a:pPr>
            <a:endParaRPr lang="en-US" sz="1400" dirty="0">
              <a:solidFill>
                <a:srgbClr val="000000"/>
              </a:solidFill>
              <a:latin typeface="Arial - 16"/>
            </a:endParaRPr>
          </a:p>
          <a:p>
            <a:pPr fontAlgn="auto">
              <a:spcBef>
                <a:spcPts val="0"/>
              </a:spcBef>
              <a:spcAft>
                <a:spcPts val="0"/>
              </a:spcAft>
              <a:defRPr/>
            </a:pPr>
            <a:r>
              <a:rPr lang="en-US" sz="1400" dirty="0">
                <a:solidFill>
                  <a:srgbClr val="000000"/>
                </a:solidFill>
                <a:latin typeface="Arial - 16"/>
              </a:rPr>
              <a:t>8.	Display slides 24 and 25 with the review in Procedure step 18.  Click on the slide to reveal questions and 	answers.  The second question on each slide call for students' opinions.  No answers are provided.</a:t>
            </a:r>
          </a:p>
          <a:p>
            <a:pPr fontAlgn="auto">
              <a:spcBef>
                <a:spcPts val="0"/>
              </a:spcBef>
              <a:spcAft>
                <a:spcPts val="0"/>
              </a:spcAft>
              <a:defRPr/>
            </a:pPr>
            <a:endParaRPr lang="en-US" sz="1400" dirty="0">
              <a:solidFill>
                <a:srgbClr val="000000"/>
              </a:solidFill>
              <a:latin typeface="Arial - 16"/>
            </a:endParaRPr>
          </a:p>
          <a:p>
            <a:pPr fontAlgn="auto">
              <a:spcBef>
                <a:spcPts val="0"/>
              </a:spcBef>
              <a:spcAft>
                <a:spcPts val="0"/>
              </a:spcAft>
              <a:defRPr/>
            </a:pPr>
            <a:r>
              <a:rPr lang="en-US" sz="1400" dirty="0">
                <a:solidFill>
                  <a:srgbClr val="000000"/>
                </a:solidFill>
                <a:latin typeface="Arial - 16"/>
              </a:rPr>
              <a:t>9.	Use Lesson One from </a:t>
            </a:r>
            <a:r>
              <a:rPr lang="en-US" sz="1400" i="1" dirty="0">
                <a:solidFill>
                  <a:srgbClr val="000000"/>
                </a:solidFill>
                <a:latin typeface="Arial - 16"/>
              </a:rPr>
              <a:t>Cards, Cars and Currency</a:t>
            </a:r>
            <a:r>
              <a:rPr lang="en-US" sz="1400" dirty="0">
                <a:solidFill>
                  <a:srgbClr val="000000"/>
                </a:solidFill>
                <a:latin typeface="Arial - 16"/>
              </a:rPr>
              <a:t> to present the Keep the Currency " quiz.</a:t>
            </a:r>
          </a:p>
          <a:p>
            <a:pPr fontAlgn="auto">
              <a:spcBef>
                <a:spcPts val="0"/>
              </a:spcBef>
              <a:spcAft>
                <a:spcPts val="0"/>
              </a:spcAft>
              <a:defRPr/>
            </a:pPr>
            <a:endParaRPr lang="en-US" sz="1400" dirty="0">
              <a:solidFill>
                <a:srgbClr val="000000"/>
              </a:solidFill>
              <a:latin typeface="Arial - 16"/>
            </a:endParaRPr>
          </a:p>
          <a:p>
            <a:pPr fontAlgn="auto">
              <a:spcBef>
                <a:spcPts val="0"/>
              </a:spcBef>
              <a:spcAft>
                <a:spcPts val="0"/>
              </a:spcAft>
              <a:defRPr/>
            </a:pPr>
            <a:r>
              <a:rPr lang="en-US" sz="1400" dirty="0">
                <a:solidFill>
                  <a:srgbClr val="000000"/>
                </a:solidFill>
                <a:latin typeface="Arial - 16"/>
              </a:rPr>
              <a:t>10.	Display slide 26 with Procedure step 23.</a:t>
            </a:r>
          </a:p>
          <a:p>
            <a:pPr fontAlgn="auto">
              <a:spcBef>
                <a:spcPts val="0"/>
              </a:spcBef>
              <a:spcAft>
                <a:spcPts val="0"/>
              </a:spcAft>
              <a:defRPr/>
            </a:pPr>
            <a:endParaRPr lang="en-US" sz="1400" dirty="0">
              <a:solidFill>
                <a:srgbClr val="000000"/>
              </a:solidFill>
              <a:latin typeface="Arial - 16"/>
            </a:endParaRPr>
          </a:p>
          <a:p>
            <a:pPr fontAlgn="auto">
              <a:spcBef>
                <a:spcPts val="0"/>
              </a:spcBef>
              <a:spcAft>
                <a:spcPts val="0"/>
              </a:spcAft>
              <a:defRPr/>
            </a:pPr>
            <a:r>
              <a:rPr lang="en-US" sz="1400" dirty="0">
                <a:solidFill>
                  <a:srgbClr val="000000"/>
                </a:solidFill>
                <a:latin typeface="Arial - 16"/>
              </a:rPr>
              <a:t>11.	Display slide 27 with Procedure step 25.</a:t>
            </a:r>
          </a:p>
          <a:p>
            <a:pPr fontAlgn="auto">
              <a:spcBef>
                <a:spcPts val="0"/>
              </a:spcBef>
              <a:spcAft>
                <a:spcPts val="0"/>
              </a:spcAft>
              <a:defRPr/>
            </a:pPr>
            <a:endParaRPr lang="en-US" sz="1200" dirty="0">
              <a:solidFill>
                <a:srgbClr val="000000"/>
              </a:solidFill>
              <a:latin typeface="Arial - 16"/>
            </a:endParaRPr>
          </a:p>
          <a:p>
            <a:pPr fontAlgn="auto">
              <a:spcBef>
                <a:spcPts val="0"/>
              </a:spcBef>
              <a:spcAft>
                <a:spcPts val="0"/>
              </a:spcAft>
              <a:defRPr/>
            </a:pPr>
            <a:endParaRPr lang="en-US" sz="1200" dirty="0">
              <a:solidFill>
                <a:srgbClr val="000000"/>
              </a:solidFill>
              <a:latin typeface="Arial - 16"/>
            </a:endParaRPr>
          </a:p>
          <a:p>
            <a:pPr fontAlgn="auto">
              <a:spcBef>
                <a:spcPts val="0"/>
              </a:spcBef>
              <a:spcAft>
                <a:spcPts val="0"/>
              </a:spcAft>
              <a:defRPr/>
            </a:pPr>
            <a:endParaRPr lang="en-US" sz="1200" dirty="0">
              <a:solidFill>
                <a:srgbClr val="000000"/>
              </a:solidFill>
              <a:latin typeface="Arial - 16"/>
            </a:endParaRPr>
          </a:p>
          <a:p>
            <a:pPr fontAlgn="auto">
              <a:spcBef>
                <a:spcPts val="0"/>
              </a:spcBef>
              <a:spcAft>
                <a:spcPts val="0"/>
              </a:spcAft>
              <a:defRPr/>
            </a:pPr>
            <a:endParaRPr lang="en-US" sz="1200" dirty="0">
              <a:solidFill>
                <a:srgbClr val="000000"/>
              </a:solidFill>
              <a:latin typeface="Arial - 16"/>
            </a:endParaRPr>
          </a:p>
          <a:p>
            <a:pPr fontAlgn="auto">
              <a:spcBef>
                <a:spcPts val="0"/>
              </a:spcBef>
              <a:spcAft>
                <a:spcPts val="0"/>
              </a:spcAft>
              <a:defRPr/>
            </a:pPr>
            <a:r>
              <a:rPr lang="en-US" sz="1200" dirty="0">
                <a:solidFill>
                  <a:srgbClr val="000000"/>
                </a:solidFill>
                <a:latin typeface="Arial - 16"/>
              </a:rPr>
              <a:t>	</a:t>
            </a:r>
            <a:endParaRPr lang="en-US" sz="1200" dirty="0">
              <a:solidFill>
                <a:srgbClr val="000000"/>
              </a:solidFill>
              <a:latin typeface="Arial - 16"/>
            </a:endParaRPr>
          </a:p>
        </p:txBody>
      </p:sp>
      <p:sp>
        <p:nvSpPr>
          <p:cNvPr id="4" name="Rectangle 3"/>
          <p:cNvSpPr/>
          <p:nvPr/>
        </p:nvSpPr>
        <p:spPr>
          <a:xfrm>
            <a:off x="2019300" y="2794000"/>
            <a:ext cx="2526141" cy="369332"/>
          </a:xfrm>
          <a:prstGeom prst="rect">
            <a:avLst/>
          </a:prstGeom>
        </p:spPr>
        <p:txBody>
          <a:bodyPr wrap="none">
            <a:spAutoFit/>
          </a:bodyPr>
          <a:lstStyle/>
          <a:p>
            <a:r>
              <a:rPr lang="en-US" sz="1400" b="1" dirty="0" smtClean="0">
                <a:solidFill>
                  <a:schemeClr val="tx2">
                    <a:lumMod val="60000"/>
                    <a:lumOff val="40000"/>
                  </a:schemeClr>
                </a:solidFill>
                <a:latin typeface="Arial - 16"/>
                <a:hlinkClick r:id="rId3"/>
              </a:rPr>
              <a:t>Lesson 5:  A Penny Saved</a:t>
            </a:r>
            <a:r>
              <a:rPr lang="en-US" b="1" dirty="0" smtClean="0">
                <a:solidFill>
                  <a:schemeClr val="tx2">
                    <a:lumMod val="60000"/>
                    <a:lumOff val="40000"/>
                  </a:schemeClr>
                </a:solidFill>
                <a:latin typeface="Arial - 16"/>
                <a:hlinkClick r:id="rId3"/>
              </a:rPr>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11267" name="Picture 2" descr="clipboard(14).png"/>
          <p:cNvPicPr>
            <a:picLocks/>
          </p:cNvPicPr>
          <p:nvPr/>
        </p:nvPicPr>
        <p:blipFill>
          <a:blip r:embed="rId3" cstate="print"/>
          <a:srcRect/>
          <a:stretch>
            <a:fillRect/>
          </a:stretch>
        </p:blipFill>
        <p:spPr bwMode="auto">
          <a:xfrm>
            <a:off x="647700" y="2717800"/>
            <a:ext cx="9144000" cy="41910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90"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12291" name="Picture 2" descr="clipboard(15).png"/>
          <p:cNvPicPr>
            <a:picLocks/>
          </p:cNvPicPr>
          <p:nvPr/>
        </p:nvPicPr>
        <p:blipFill>
          <a:blip r:embed="rId3" cstate="print"/>
          <a:srcRect/>
          <a:stretch>
            <a:fillRect/>
          </a:stretch>
        </p:blipFill>
        <p:spPr bwMode="auto">
          <a:xfrm>
            <a:off x="571500" y="2717800"/>
            <a:ext cx="9145588" cy="4503738"/>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13315" name="Picture 2" descr="clipboard(16).png"/>
          <p:cNvPicPr>
            <a:picLocks/>
          </p:cNvPicPr>
          <p:nvPr/>
        </p:nvPicPr>
        <p:blipFill>
          <a:blip r:embed="rId3" cstate="print"/>
          <a:srcRect/>
          <a:stretch>
            <a:fillRect/>
          </a:stretch>
        </p:blipFill>
        <p:spPr bwMode="auto">
          <a:xfrm>
            <a:off x="571500" y="2870200"/>
            <a:ext cx="9220200" cy="41148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8"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14339" name="Picture 2" descr="clipboard(17).png"/>
          <p:cNvPicPr>
            <a:picLocks/>
          </p:cNvPicPr>
          <p:nvPr/>
        </p:nvPicPr>
        <p:blipFill>
          <a:blip r:embed="rId3" cstate="print"/>
          <a:srcRect/>
          <a:stretch>
            <a:fillRect/>
          </a:stretch>
        </p:blipFill>
        <p:spPr bwMode="auto">
          <a:xfrm>
            <a:off x="571500" y="2717800"/>
            <a:ext cx="9144000" cy="40386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2"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15363" name="Picture 2" descr="clipboard(18).png"/>
          <p:cNvPicPr>
            <a:picLocks/>
          </p:cNvPicPr>
          <p:nvPr/>
        </p:nvPicPr>
        <p:blipFill>
          <a:blip r:embed="rId3" cstate="print"/>
          <a:srcRect/>
          <a:stretch>
            <a:fillRect/>
          </a:stretch>
        </p:blipFill>
        <p:spPr bwMode="auto">
          <a:xfrm>
            <a:off x="571500" y="2794000"/>
            <a:ext cx="9144000" cy="40386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86"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16387" name="Picture 2" descr="clipboard(19).png"/>
          <p:cNvPicPr>
            <a:picLocks/>
          </p:cNvPicPr>
          <p:nvPr/>
        </p:nvPicPr>
        <p:blipFill>
          <a:blip r:embed="rId3" cstate="print"/>
          <a:srcRect/>
          <a:stretch>
            <a:fillRect/>
          </a:stretch>
        </p:blipFill>
        <p:spPr bwMode="auto">
          <a:xfrm>
            <a:off x="571500" y="2794000"/>
            <a:ext cx="9144000" cy="41910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10"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17411" name="Picture 2" descr="clipboard(20).png"/>
          <p:cNvPicPr>
            <a:picLocks/>
          </p:cNvPicPr>
          <p:nvPr/>
        </p:nvPicPr>
        <p:blipFill>
          <a:blip r:embed="rId3" cstate="print"/>
          <a:srcRect/>
          <a:stretch>
            <a:fillRect/>
          </a:stretch>
        </p:blipFill>
        <p:spPr bwMode="auto">
          <a:xfrm>
            <a:off x="571500" y="2794000"/>
            <a:ext cx="9144000" cy="39624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18435" name="Picture 2" descr="clipboard(21).png"/>
          <p:cNvPicPr>
            <a:picLocks/>
          </p:cNvPicPr>
          <p:nvPr/>
        </p:nvPicPr>
        <p:blipFill>
          <a:blip r:embed="rId3" cstate="print"/>
          <a:srcRect/>
          <a:stretch>
            <a:fillRect/>
          </a:stretch>
        </p:blipFill>
        <p:spPr bwMode="auto">
          <a:xfrm>
            <a:off x="571500" y="2794000"/>
            <a:ext cx="9144000" cy="41910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458"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19459" name="Picture 2" descr="clipboard(25).png"/>
          <p:cNvPicPr>
            <a:picLocks/>
          </p:cNvPicPr>
          <p:nvPr/>
        </p:nvPicPr>
        <p:blipFill>
          <a:blip r:embed="rId3" cstate="print"/>
          <a:srcRect/>
          <a:stretch>
            <a:fillRect/>
          </a:stretch>
        </p:blipFill>
        <p:spPr bwMode="auto">
          <a:xfrm>
            <a:off x="571500" y="2794000"/>
            <a:ext cx="9144000" cy="41910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2"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20483" name="Picture 2" descr="clipboard(26).png"/>
          <p:cNvPicPr>
            <a:picLocks/>
          </p:cNvPicPr>
          <p:nvPr/>
        </p:nvPicPr>
        <p:blipFill>
          <a:blip r:embed="rId3" cstate="print"/>
          <a:srcRect/>
          <a:stretch>
            <a:fillRect/>
          </a:stretch>
        </p:blipFill>
        <p:spPr bwMode="auto">
          <a:xfrm>
            <a:off x="571500" y="2717800"/>
            <a:ext cx="9144000" cy="38100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sp>
        <p:nvSpPr>
          <p:cNvPr id="3075" name="TextBox 2"/>
          <p:cNvSpPr txBox="1">
            <a:spLocks noChangeArrowheads="1"/>
          </p:cNvSpPr>
          <p:nvPr/>
        </p:nvSpPr>
        <p:spPr bwMode="auto">
          <a:xfrm>
            <a:off x="463550" y="2295525"/>
            <a:ext cx="8769350" cy="2370138"/>
          </a:xfrm>
          <a:prstGeom prst="rect">
            <a:avLst/>
          </a:prstGeom>
          <a:noFill/>
          <a:ln w="9525">
            <a:noFill/>
            <a:miter lim="800000"/>
            <a:headEnd/>
            <a:tailEnd/>
          </a:ln>
        </p:spPr>
        <p:txBody>
          <a:bodyPr>
            <a:spAutoFit/>
          </a:bodyPr>
          <a:lstStyle/>
          <a:p>
            <a:r>
              <a:rPr lang="en-US" sz="3200" b="1">
                <a:solidFill>
                  <a:srgbClr val="FF0000"/>
                </a:solidFill>
                <a:latin typeface="Arial - 28"/>
              </a:rPr>
              <a:t>Payday Decisions</a:t>
            </a:r>
          </a:p>
          <a:p>
            <a:endParaRPr lang="en-US" sz="3200">
              <a:solidFill>
                <a:srgbClr val="000000"/>
              </a:solidFill>
              <a:latin typeface="Arial - 28"/>
            </a:endParaRPr>
          </a:p>
          <a:p>
            <a:r>
              <a:rPr lang="en-US" sz="2800">
                <a:solidFill>
                  <a:srgbClr val="000000"/>
                </a:solidFill>
                <a:latin typeface="Arial - 28"/>
              </a:rPr>
              <a:t>Gross pay - The amount earned per pay period before any deductions or taxes are subtracted.</a:t>
            </a:r>
          </a:p>
          <a:p>
            <a:endParaRPr lang="en-US" sz="2800">
              <a:solidFill>
                <a:srgbClr val="000000"/>
              </a:solidFill>
              <a:latin typeface="Arial - 28"/>
            </a:endParaRPr>
          </a:p>
        </p:txBody>
      </p:sp>
      <p:sp>
        <p:nvSpPr>
          <p:cNvPr id="4" name="TextBox 3"/>
          <p:cNvSpPr txBox="1">
            <a:spLocks noChangeArrowheads="1"/>
          </p:cNvSpPr>
          <p:nvPr/>
        </p:nvSpPr>
        <p:spPr bwMode="auto">
          <a:xfrm>
            <a:off x="495300" y="4622800"/>
            <a:ext cx="8728075" cy="1384300"/>
          </a:xfrm>
          <a:prstGeom prst="rect">
            <a:avLst/>
          </a:prstGeom>
          <a:noFill/>
          <a:ln w="9525">
            <a:noFill/>
            <a:miter lim="800000"/>
            <a:headEnd/>
            <a:tailEnd/>
          </a:ln>
        </p:spPr>
        <p:txBody>
          <a:bodyPr>
            <a:spAutoFit/>
          </a:bodyPr>
          <a:lstStyle/>
          <a:p>
            <a:r>
              <a:rPr lang="en-US" sz="2800">
                <a:solidFill>
                  <a:srgbClr val="000000"/>
                </a:solidFill>
                <a:latin typeface="Arial - 28"/>
              </a:rPr>
              <a:t>Net pay - The amount received after all deductions have been subtracted from a paycheck; also called take-home pay.</a:t>
            </a:r>
          </a:p>
        </p:txBody>
      </p:sp>
      <p:sp>
        <p:nvSpPr>
          <p:cNvPr id="5" name="TextBox 4"/>
          <p:cNvSpPr txBox="1">
            <a:spLocks noChangeArrowheads="1"/>
          </p:cNvSpPr>
          <p:nvPr/>
        </p:nvSpPr>
        <p:spPr bwMode="auto">
          <a:xfrm>
            <a:off x="495300" y="6527800"/>
            <a:ext cx="9191625" cy="954088"/>
          </a:xfrm>
          <a:prstGeom prst="rect">
            <a:avLst/>
          </a:prstGeom>
          <a:noFill/>
          <a:ln w="9525">
            <a:noFill/>
            <a:miter lim="800000"/>
            <a:headEnd/>
            <a:tailEnd/>
          </a:ln>
        </p:spPr>
        <p:txBody>
          <a:bodyPr>
            <a:spAutoFit/>
          </a:bodyPr>
          <a:lstStyle/>
          <a:p>
            <a:r>
              <a:rPr lang="en-US" sz="2800">
                <a:solidFill>
                  <a:srgbClr val="000000"/>
                </a:solidFill>
                <a:latin typeface="Arial - 28"/>
              </a:rPr>
              <a:t>Disposable income - The amount of money a person has available to save or spend.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506"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21507" name="Picture 2" descr="clipboard(27).png"/>
          <p:cNvPicPr>
            <a:picLocks/>
          </p:cNvPicPr>
          <p:nvPr/>
        </p:nvPicPr>
        <p:blipFill>
          <a:blip r:embed="rId3" cstate="print"/>
          <a:srcRect/>
          <a:stretch>
            <a:fillRect/>
          </a:stretch>
        </p:blipFill>
        <p:spPr bwMode="auto">
          <a:xfrm>
            <a:off x="571500" y="2717800"/>
            <a:ext cx="9067800" cy="41148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30"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22531" name="Picture 2" descr="clipboard(28).png"/>
          <p:cNvPicPr>
            <a:picLocks/>
          </p:cNvPicPr>
          <p:nvPr/>
        </p:nvPicPr>
        <p:blipFill>
          <a:blip r:embed="rId3" cstate="print"/>
          <a:srcRect/>
          <a:stretch>
            <a:fillRect/>
          </a:stretch>
        </p:blipFill>
        <p:spPr bwMode="auto">
          <a:xfrm>
            <a:off x="571500" y="2717800"/>
            <a:ext cx="9144000" cy="41148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4"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23555" name="Picture 2" descr="clipboard(29).png"/>
          <p:cNvPicPr>
            <a:picLocks/>
          </p:cNvPicPr>
          <p:nvPr/>
        </p:nvPicPr>
        <p:blipFill>
          <a:blip r:embed="rId3" cstate="print"/>
          <a:srcRect/>
          <a:stretch>
            <a:fillRect/>
          </a:stretch>
        </p:blipFill>
        <p:spPr bwMode="auto">
          <a:xfrm>
            <a:off x="571500" y="2794000"/>
            <a:ext cx="9067800" cy="39624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8"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24579" name="Picture 2" descr="clipboard(30).png"/>
          <p:cNvPicPr>
            <a:picLocks/>
          </p:cNvPicPr>
          <p:nvPr/>
        </p:nvPicPr>
        <p:blipFill>
          <a:blip r:embed="rId3" cstate="print"/>
          <a:srcRect/>
          <a:stretch>
            <a:fillRect/>
          </a:stretch>
        </p:blipFill>
        <p:spPr bwMode="auto">
          <a:xfrm>
            <a:off x="571500" y="2717800"/>
            <a:ext cx="9144000" cy="41148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sp>
        <p:nvSpPr>
          <p:cNvPr id="25603" name="TextBox 2"/>
          <p:cNvSpPr txBox="1">
            <a:spLocks noChangeArrowheads="1"/>
          </p:cNvSpPr>
          <p:nvPr/>
        </p:nvSpPr>
        <p:spPr bwMode="auto">
          <a:xfrm>
            <a:off x="488950" y="2382838"/>
            <a:ext cx="1646238" cy="585787"/>
          </a:xfrm>
          <a:prstGeom prst="rect">
            <a:avLst/>
          </a:prstGeom>
          <a:noFill/>
          <a:ln w="9525">
            <a:noFill/>
            <a:miter lim="800000"/>
            <a:headEnd/>
            <a:tailEnd/>
          </a:ln>
        </p:spPr>
        <p:txBody>
          <a:bodyPr>
            <a:spAutoFit/>
          </a:bodyPr>
          <a:lstStyle/>
          <a:p>
            <a:r>
              <a:rPr lang="en-US" sz="3200" b="1">
                <a:solidFill>
                  <a:srgbClr val="FF0000"/>
                </a:solidFill>
                <a:latin typeface="Arial - 28"/>
              </a:rPr>
              <a:t>Review</a:t>
            </a:r>
          </a:p>
        </p:txBody>
      </p:sp>
      <p:sp>
        <p:nvSpPr>
          <p:cNvPr id="4" name="TextBox 3"/>
          <p:cNvSpPr txBox="1">
            <a:spLocks noChangeArrowheads="1"/>
          </p:cNvSpPr>
          <p:nvPr/>
        </p:nvSpPr>
        <p:spPr bwMode="auto">
          <a:xfrm>
            <a:off x="488950" y="3035300"/>
            <a:ext cx="9378950" cy="584775"/>
          </a:xfrm>
          <a:prstGeom prst="rect">
            <a:avLst/>
          </a:prstGeom>
          <a:noFill/>
          <a:ln w="9525">
            <a:noFill/>
            <a:miter lim="800000"/>
            <a:headEnd/>
            <a:tailEnd/>
          </a:ln>
        </p:spPr>
        <p:txBody>
          <a:bodyPr wrap="square">
            <a:spAutoFit/>
          </a:bodyPr>
          <a:lstStyle/>
          <a:p>
            <a:r>
              <a:rPr lang="en-US" sz="3200" dirty="0">
                <a:solidFill>
                  <a:srgbClr val="000000"/>
                </a:solidFill>
                <a:latin typeface="Arial - 26"/>
              </a:rPr>
              <a:t>What is the difference between gross and net pay?</a:t>
            </a:r>
          </a:p>
        </p:txBody>
      </p:sp>
      <p:sp>
        <p:nvSpPr>
          <p:cNvPr id="5" name="TextBox 4"/>
          <p:cNvSpPr txBox="1">
            <a:spLocks noChangeArrowheads="1"/>
          </p:cNvSpPr>
          <p:nvPr/>
        </p:nvSpPr>
        <p:spPr bwMode="auto">
          <a:xfrm>
            <a:off x="495300" y="4013200"/>
            <a:ext cx="8951913" cy="2554545"/>
          </a:xfrm>
          <a:prstGeom prst="rect">
            <a:avLst/>
          </a:prstGeom>
          <a:noFill/>
          <a:ln w="9525">
            <a:noFill/>
            <a:miter lim="800000"/>
            <a:headEnd/>
            <a:tailEnd/>
          </a:ln>
        </p:spPr>
        <p:txBody>
          <a:bodyPr>
            <a:spAutoFit/>
          </a:bodyPr>
          <a:lstStyle/>
          <a:p>
            <a:r>
              <a:rPr lang="en-US" sz="3200" dirty="0">
                <a:solidFill>
                  <a:srgbClr val="FF0000"/>
                </a:solidFill>
                <a:latin typeface="Arial - 26"/>
              </a:rPr>
              <a:t>Gross pay is the amount earned per pay period before any deductions or taxes are subtracted.  Net pay is the amount received after all deductions and taxes have been subtracted from a paycheck.</a:t>
            </a:r>
          </a:p>
        </p:txBody>
      </p:sp>
      <p:sp>
        <p:nvSpPr>
          <p:cNvPr id="6" name="TextBox 5"/>
          <p:cNvSpPr txBox="1">
            <a:spLocks noChangeArrowheads="1"/>
          </p:cNvSpPr>
          <p:nvPr/>
        </p:nvSpPr>
        <p:spPr bwMode="auto">
          <a:xfrm>
            <a:off x="495300" y="6832600"/>
            <a:ext cx="8975725" cy="1569660"/>
          </a:xfrm>
          <a:prstGeom prst="rect">
            <a:avLst/>
          </a:prstGeom>
          <a:noFill/>
          <a:ln w="9525">
            <a:noFill/>
            <a:miter lim="800000"/>
            <a:headEnd/>
            <a:tailEnd/>
          </a:ln>
        </p:spPr>
        <p:txBody>
          <a:bodyPr>
            <a:spAutoFit/>
          </a:bodyPr>
          <a:lstStyle/>
          <a:p>
            <a:r>
              <a:rPr lang="en-US" sz="3200" dirty="0">
                <a:solidFill>
                  <a:srgbClr val="000000"/>
                </a:solidFill>
                <a:latin typeface="Arial - 26"/>
              </a:rPr>
              <a:t>Have your financial knowledge and skills improved as a result of the </a:t>
            </a:r>
            <a:r>
              <a:rPr lang="en-US" sz="3200" i="1" dirty="0">
                <a:solidFill>
                  <a:srgbClr val="000000"/>
                </a:solidFill>
                <a:latin typeface="Arial - 26"/>
              </a:rPr>
              <a:t>Cards, Cars and Currency</a:t>
            </a:r>
            <a:r>
              <a:rPr lang="en-US" sz="3200" dirty="0">
                <a:solidFill>
                  <a:srgbClr val="000000"/>
                </a:solidFill>
                <a:latin typeface="Arial - 26"/>
              </a:rPr>
              <a:t> lessons?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6"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sp>
        <p:nvSpPr>
          <p:cNvPr id="26627" name="TextBox 2"/>
          <p:cNvSpPr txBox="1">
            <a:spLocks noChangeArrowheads="1"/>
          </p:cNvSpPr>
          <p:nvPr/>
        </p:nvSpPr>
        <p:spPr bwMode="auto">
          <a:xfrm>
            <a:off x="488950" y="2382838"/>
            <a:ext cx="1639888" cy="585787"/>
          </a:xfrm>
          <a:prstGeom prst="rect">
            <a:avLst/>
          </a:prstGeom>
          <a:noFill/>
          <a:ln w="9525">
            <a:noFill/>
            <a:miter lim="800000"/>
            <a:headEnd/>
            <a:tailEnd/>
          </a:ln>
        </p:spPr>
        <p:txBody>
          <a:bodyPr>
            <a:spAutoFit/>
          </a:bodyPr>
          <a:lstStyle/>
          <a:p>
            <a:r>
              <a:rPr lang="en-US" sz="3200" b="1">
                <a:solidFill>
                  <a:srgbClr val="FF0000"/>
                </a:solidFill>
                <a:latin typeface="Arial - 28"/>
              </a:rPr>
              <a:t>Review</a:t>
            </a:r>
          </a:p>
        </p:txBody>
      </p:sp>
      <p:sp>
        <p:nvSpPr>
          <p:cNvPr id="4" name="TextBox 3"/>
          <p:cNvSpPr txBox="1">
            <a:spLocks noChangeArrowheads="1"/>
          </p:cNvSpPr>
          <p:nvPr/>
        </p:nvSpPr>
        <p:spPr bwMode="auto">
          <a:xfrm>
            <a:off x="476250" y="3022600"/>
            <a:ext cx="7867650" cy="584775"/>
          </a:xfrm>
          <a:prstGeom prst="rect">
            <a:avLst/>
          </a:prstGeom>
          <a:noFill/>
          <a:ln w="9525">
            <a:noFill/>
            <a:miter lim="800000"/>
            <a:headEnd/>
            <a:tailEnd/>
          </a:ln>
        </p:spPr>
        <p:txBody>
          <a:bodyPr>
            <a:spAutoFit/>
          </a:bodyPr>
          <a:lstStyle/>
          <a:p>
            <a:r>
              <a:rPr lang="en-US" sz="3200" dirty="0">
                <a:solidFill>
                  <a:srgbClr val="000000"/>
                </a:solidFill>
                <a:latin typeface="Arial - 26"/>
              </a:rPr>
              <a:t>Why is financial literacy important?</a:t>
            </a:r>
          </a:p>
        </p:txBody>
      </p:sp>
      <p:sp>
        <p:nvSpPr>
          <p:cNvPr id="5" name="TextBox 4"/>
          <p:cNvSpPr txBox="1">
            <a:spLocks noChangeArrowheads="1"/>
          </p:cNvSpPr>
          <p:nvPr/>
        </p:nvSpPr>
        <p:spPr bwMode="auto">
          <a:xfrm>
            <a:off x="495300" y="4013200"/>
            <a:ext cx="9059863" cy="1569660"/>
          </a:xfrm>
          <a:prstGeom prst="rect">
            <a:avLst/>
          </a:prstGeom>
          <a:noFill/>
          <a:ln w="9525">
            <a:noFill/>
            <a:miter lim="800000"/>
            <a:headEnd/>
            <a:tailEnd/>
          </a:ln>
        </p:spPr>
        <p:txBody>
          <a:bodyPr>
            <a:spAutoFit/>
          </a:bodyPr>
          <a:lstStyle/>
          <a:p>
            <a:r>
              <a:rPr lang="en-US" sz="3200" dirty="0">
                <a:solidFill>
                  <a:srgbClr val="FF0000"/>
                </a:solidFill>
                <a:latin typeface="Arial - 26"/>
              </a:rPr>
              <a:t>Having and applying financial knowledge enables people to "hold on" to more of their hard-earned income.</a:t>
            </a:r>
          </a:p>
        </p:txBody>
      </p:sp>
      <p:sp>
        <p:nvSpPr>
          <p:cNvPr id="6" name="TextBox 5"/>
          <p:cNvSpPr txBox="1">
            <a:spLocks noChangeArrowheads="1"/>
          </p:cNvSpPr>
          <p:nvPr/>
        </p:nvSpPr>
        <p:spPr bwMode="auto">
          <a:xfrm>
            <a:off x="495300" y="6070600"/>
            <a:ext cx="9437688" cy="2062103"/>
          </a:xfrm>
          <a:prstGeom prst="rect">
            <a:avLst/>
          </a:prstGeom>
          <a:noFill/>
          <a:ln w="9525">
            <a:noFill/>
            <a:miter lim="800000"/>
            <a:headEnd/>
            <a:tailEnd/>
          </a:ln>
        </p:spPr>
        <p:txBody>
          <a:bodyPr>
            <a:spAutoFit/>
          </a:bodyPr>
          <a:lstStyle/>
          <a:p>
            <a:r>
              <a:rPr lang="en-US" sz="3200" dirty="0">
                <a:solidFill>
                  <a:srgbClr val="000000"/>
                </a:solidFill>
                <a:latin typeface="Arial - 26"/>
              </a:rPr>
              <a:t>Do you think that if you played another round of "Keep the Currency" right now, you would keep more currency than you did the first time that you played?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50"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sp>
        <p:nvSpPr>
          <p:cNvPr id="27651" name="TextBox 2"/>
          <p:cNvSpPr txBox="1">
            <a:spLocks noChangeArrowheads="1"/>
          </p:cNvSpPr>
          <p:nvPr/>
        </p:nvSpPr>
        <p:spPr bwMode="auto">
          <a:xfrm>
            <a:off x="1169988" y="2671763"/>
            <a:ext cx="7715250" cy="4600575"/>
          </a:xfrm>
          <a:prstGeom prst="rect">
            <a:avLst/>
          </a:prstGeom>
          <a:noFill/>
          <a:ln w="9525">
            <a:noFill/>
            <a:miter lim="800000"/>
            <a:headEnd/>
            <a:tailEnd/>
          </a:ln>
        </p:spPr>
        <p:txBody>
          <a:bodyPr>
            <a:spAutoFit/>
          </a:bodyPr>
          <a:lstStyle/>
          <a:p>
            <a:r>
              <a:rPr lang="en-US" sz="3200" b="1">
                <a:solidFill>
                  <a:srgbClr val="FF0000"/>
                </a:solidFill>
                <a:latin typeface="Arial - 24"/>
              </a:rPr>
              <a:t>Quotations from Yesteryear</a:t>
            </a:r>
          </a:p>
          <a:p>
            <a:endParaRPr lang="en-US" sz="3200" b="1">
              <a:solidFill>
                <a:srgbClr val="FF0000"/>
              </a:solidFill>
              <a:latin typeface="Arial - 24"/>
            </a:endParaRPr>
          </a:p>
          <a:p>
            <a:endParaRPr lang="en-US">
              <a:solidFill>
                <a:srgbClr val="000000"/>
              </a:solidFill>
              <a:latin typeface="Arial - 24"/>
            </a:endParaRPr>
          </a:p>
          <a:p>
            <a:r>
              <a:rPr lang="en-US" sz="3200">
                <a:solidFill>
                  <a:srgbClr val="000000"/>
                </a:solidFill>
                <a:latin typeface="Arial - 24"/>
              </a:rPr>
              <a:t>"I</a:t>
            </a:r>
            <a:r>
              <a:rPr lang="en-US" sz="3200">
                <a:solidFill>
                  <a:srgbClr val="000000"/>
                </a:solidFill>
                <a:latin typeface="Arial - 36"/>
              </a:rPr>
              <a:t>f you would be wealthy, think of saving as well as getting."</a:t>
            </a:r>
          </a:p>
          <a:p>
            <a:endParaRPr lang="en-US" sz="3200">
              <a:solidFill>
                <a:srgbClr val="000000"/>
              </a:solidFill>
              <a:latin typeface="Arial - 36"/>
            </a:endParaRPr>
          </a:p>
          <a:p>
            <a:r>
              <a:rPr lang="en-US" sz="3200">
                <a:solidFill>
                  <a:srgbClr val="000000"/>
                </a:solidFill>
                <a:latin typeface="Arial - 36"/>
              </a:rPr>
              <a:t>"A penny saved is a penny earned."</a:t>
            </a:r>
          </a:p>
          <a:p>
            <a:endParaRPr lang="en-US" sz="2700">
              <a:solidFill>
                <a:srgbClr val="000000"/>
              </a:solidFill>
              <a:latin typeface="Arial - 36"/>
            </a:endParaRPr>
          </a:p>
          <a:p>
            <a:pPr algn="r"/>
            <a:r>
              <a:rPr lang="en-US" sz="2700">
                <a:solidFill>
                  <a:srgbClr val="000000"/>
                </a:solidFill>
                <a:latin typeface="Arial - 36"/>
              </a:rPr>
              <a:t>		</a:t>
            </a:r>
            <a:r>
              <a:rPr lang="en-US">
                <a:solidFill>
                  <a:srgbClr val="000000"/>
                </a:solidFill>
                <a:latin typeface="Arial - 24"/>
              </a:rPr>
              <a:t>	</a:t>
            </a:r>
            <a:r>
              <a:rPr lang="en-US" sz="2800">
                <a:solidFill>
                  <a:srgbClr val="000000"/>
                </a:solidFill>
                <a:latin typeface="Arial - 24"/>
              </a:rPr>
              <a:t>Benjamin Franklin</a:t>
            </a:r>
          </a:p>
          <a:p>
            <a:pPr algn="r"/>
            <a:r>
              <a:rPr lang="en-US" sz="2800">
                <a:solidFill>
                  <a:srgbClr val="000000"/>
                </a:solidFill>
                <a:latin typeface="Arial - 24"/>
              </a:rPr>
              <a:t>				(1706-1790)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674"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sp>
        <p:nvSpPr>
          <p:cNvPr id="28675" name="TextBox 2"/>
          <p:cNvSpPr txBox="1">
            <a:spLocks noChangeArrowheads="1"/>
          </p:cNvSpPr>
          <p:nvPr/>
        </p:nvSpPr>
        <p:spPr bwMode="auto">
          <a:xfrm>
            <a:off x="1235075" y="2671763"/>
            <a:ext cx="8229600" cy="5016500"/>
          </a:xfrm>
          <a:prstGeom prst="rect">
            <a:avLst/>
          </a:prstGeom>
          <a:noFill/>
          <a:ln w="9525">
            <a:noFill/>
            <a:miter lim="800000"/>
            <a:headEnd/>
            <a:tailEnd/>
          </a:ln>
        </p:spPr>
        <p:txBody>
          <a:bodyPr>
            <a:spAutoFit/>
          </a:bodyPr>
          <a:lstStyle/>
          <a:p>
            <a:r>
              <a:rPr lang="en-US" sz="3200" b="1">
                <a:solidFill>
                  <a:srgbClr val="FF0000"/>
                </a:solidFill>
                <a:latin typeface="Arial - 24"/>
              </a:rPr>
              <a:t>A Current Quotation</a:t>
            </a:r>
          </a:p>
          <a:p>
            <a:endParaRPr lang="en-US" sz="3200" b="1">
              <a:solidFill>
                <a:srgbClr val="FF0000"/>
              </a:solidFill>
              <a:latin typeface="Arial - 24"/>
            </a:endParaRPr>
          </a:p>
          <a:p>
            <a:endParaRPr lang="en-US">
              <a:solidFill>
                <a:srgbClr val="000000"/>
              </a:solidFill>
              <a:latin typeface="Arial - 24"/>
            </a:endParaRPr>
          </a:p>
          <a:p>
            <a:r>
              <a:rPr lang="en-US" sz="3200">
                <a:solidFill>
                  <a:srgbClr val="000000"/>
                </a:solidFill>
                <a:latin typeface="Arial - 24"/>
              </a:rPr>
              <a:t>"I</a:t>
            </a:r>
            <a:r>
              <a:rPr lang="en-US" sz="3200">
                <a:solidFill>
                  <a:srgbClr val="000000"/>
                </a:solidFill>
                <a:latin typeface="Arial - 36"/>
              </a:rPr>
              <a:t> am personally convinced that improving education is vital to the future of our economy and that promoting financial literacy in particular must be a high priority."</a:t>
            </a:r>
          </a:p>
          <a:p>
            <a:endParaRPr lang="en-US" sz="2700">
              <a:solidFill>
                <a:srgbClr val="000000"/>
              </a:solidFill>
              <a:latin typeface="Arial - 36"/>
            </a:endParaRPr>
          </a:p>
          <a:p>
            <a:endParaRPr lang="en-US" sz="2700">
              <a:solidFill>
                <a:srgbClr val="000000"/>
              </a:solidFill>
              <a:latin typeface="Arial - 36"/>
            </a:endParaRPr>
          </a:p>
          <a:p>
            <a:pPr algn="r"/>
            <a:r>
              <a:rPr lang="en-US" sz="2800">
                <a:solidFill>
                  <a:srgbClr val="000000"/>
                </a:solidFill>
                <a:latin typeface="Arial - 36"/>
              </a:rPr>
              <a:t>Ben</a:t>
            </a:r>
            <a:r>
              <a:rPr lang="en-US" sz="2800">
                <a:solidFill>
                  <a:srgbClr val="000000"/>
                </a:solidFill>
                <a:latin typeface="Arial - 24"/>
              </a:rPr>
              <a:t> Bernanke</a:t>
            </a:r>
          </a:p>
          <a:p>
            <a:pPr algn="r"/>
            <a:r>
              <a:rPr lang="en-US" sz="2800">
                <a:solidFill>
                  <a:srgbClr val="000000"/>
                </a:solidFill>
                <a:latin typeface="Arial - 24"/>
              </a:rPr>
              <a:t>Chairman of the Federal Reserve System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4099" name="Picture 2" descr="clipboard.png"/>
          <p:cNvPicPr>
            <a:picLocks/>
          </p:cNvPicPr>
          <p:nvPr/>
        </p:nvPicPr>
        <p:blipFill>
          <a:blip r:embed="rId3" cstate="print"/>
          <a:srcRect/>
          <a:stretch>
            <a:fillRect/>
          </a:stretch>
        </p:blipFill>
        <p:spPr bwMode="auto">
          <a:xfrm>
            <a:off x="266700" y="2717800"/>
            <a:ext cx="5121275" cy="5146675"/>
          </a:xfrm>
          <a:prstGeom prst="rect">
            <a:avLst/>
          </a:prstGeom>
          <a:solidFill>
            <a:srgbClr val="000000">
              <a:alpha val="0"/>
            </a:srgbClr>
          </a:solidFill>
          <a:ln w="9525">
            <a:noFill/>
            <a:miter lim="800000"/>
            <a:headEnd/>
            <a:tailEnd/>
          </a:ln>
        </p:spPr>
      </p:pic>
      <p:sp>
        <p:nvSpPr>
          <p:cNvPr id="4100" name="TextBox 3"/>
          <p:cNvSpPr txBox="1">
            <a:spLocks noChangeArrowheads="1"/>
          </p:cNvSpPr>
          <p:nvPr/>
        </p:nvSpPr>
        <p:spPr bwMode="auto">
          <a:xfrm>
            <a:off x="5524500" y="2717800"/>
            <a:ext cx="4422775" cy="1200150"/>
          </a:xfrm>
          <a:prstGeom prst="rect">
            <a:avLst/>
          </a:prstGeom>
          <a:noFill/>
          <a:ln w="9525">
            <a:noFill/>
            <a:miter lim="800000"/>
            <a:headEnd/>
            <a:tailEnd/>
          </a:ln>
        </p:spPr>
        <p:txBody>
          <a:bodyPr>
            <a:spAutoFit/>
          </a:bodyPr>
          <a:lstStyle/>
          <a:p>
            <a:r>
              <a:rPr lang="en-US" sz="2400" b="1">
                <a:solidFill>
                  <a:srgbClr val="000000"/>
                </a:solidFill>
                <a:latin typeface="Arial - 22"/>
              </a:rPr>
              <a:t>Disposable income </a:t>
            </a:r>
            <a:r>
              <a:rPr lang="en-US" sz="2400">
                <a:solidFill>
                  <a:srgbClr val="000000"/>
                </a:solidFill>
                <a:latin typeface="Arial - 22"/>
              </a:rPr>
              <a:t>- The amount of money a person has available to save or spend.</a:t>
            </a:r>
          </a:p>
        </p:txBody>
      </p:sp>
      <p:sp>
        <p:nvSpPr>
          <p:cNvPr id="4101" name="TextBox 4"/>
          <p:cNvSpPr txBox="1">
            <a:spLocks noChangeArrowheads="1"/>
          </p:cNvSpPr>
          <p:nvPr/>
        </p:nvSpPr>
        <p:spPr bwMode="auto">
          <a:xfrm>
            <a:off x="5676900" y="4165600"/>
            <a:ext cx="4191000" cy="523875"/>
          </a:xfrm>
          <a:prstGeom prst="rect">
            <a:avLst/>
          </a:prstGeom>
          <a:noFill/>
          <a:ln w="9525">
            <a:noFill/>
            <a:miter lim="800000"/>
            <a:headEnd/>
            <a:tailEnd/>
          </a:ln>
        </p:spPr>
        <p:txBody>
          <a:bodyPr>
            <a:spAutoFit/>
          </a:bodyPr>
          <a:lstStyle/>
          <a:p>
            <a:r>
              <a:rPr lang="en-US" sz="2800">
                <a:solidFill>
                  <a:srgbClr val="7030A0"/>
                </a:solidFill>
                <a:latin typeface="Calibri" pitchFamily="34" charset="0"/>
              </a:rPr>
              <a:t>car payment and expenses</a:t>
            </a:r>
          </a:p>
        </p:txBody>
      </p:sp>
      <p:sp>
        <p:nvSpPr>
          <p:cNvPr id="4102" name="TextBox 5"/>
          <p:cNvSpPr txBox="1">
            <a:spLocks noChangeArrowheads="1"/>
          </p:cNvSpPr>
          <p:nvPr/>
        </p:nvSpPr>
        <p:spPr bwMode="auto">
          <a:xfrm>
            <a:off x="5676900" y="4775200"/>
            <a:ext cx="2362200" cy="523875"/>
          </a:xfrm>
          <a:prstGeom prst="rect">
            <a:avLst/>
          </a:prstGeom>
          <a:noFill/>
          <a:ln w="9525">
            <a:noFill/>
            <a:miter lim="800000"/>
            <a:headEnd/>
            <a:tailEnd/>
          </a:ln>
        </p:spPr>
        <p:txBody>
          <a:bodyPr>
            <a:spAutoFit/>
          </a:bodyPr>
          <a:lstStyle/>
          <a:p>
            <a:r>
              <a:rPr lang="en-US" sz="2800">
                <a:solidFill>
                  <a:srgbClr val="002060"/>
                </a:solidFill>
                <a:latin typeface="Calibri" pitchFamily="34" charset="0"/>
              </a:rPr>
              <a:t>food</a:t>
            </a:r>
          </a:p>
        </p:txBody>
      </p:sp>
      <p:sp>
        <p:nvSpPr>
          <p:cNvPr id="7" name="TextBox 6"/>
          <p:cNvSpPr txBox="1"/>
          <p:nvPr/>
        </p:nvSpPr>
        <p:spPr>
          <a:xfrm>
            <a:off x="5676900" y="6146800"/>
            <a:ext cx="1828800" cy="523875"/>
          </a:xfrm>
          <a:prstGeom prst="rect">
            <a:avLst/>
          </a:prstGeom>
          <a:noFill/>
        </p:spPr>
        <p:txBody>
          <a:bodyPr>
            <a:spAutoFit/>
          </a:bodyPr>
          <a:lstStyle/>
          <a:p>
            <a:pPr fontAlgn="auto">
              <a:spcBef>
                <a:spcPts val="0"/>
              </a:spcBef>
              <a:spcAft>
                <a:spcPts val="0"/>
              </a:spcAft>
              <a:defRPr/>
            </a:pPr>
            <a:r>
              <a:rPr lang="en-US" sz="2800" dirty="0">
                <a:solidFill>
                  <a:schemeClr val="accent6">
                    <a:lumMod val="75000"/>
                  </a:schemeClr>
                </a:solidFill>
                <a:latin typeface="+mn-lt"/>
              </a:rPr>
              <a:t>clothing</a:t>
            </a:r>
            <a:endParaRPr lang="en-US" sz="2800" dirty="0">
              <a:solidFill>
                <a:schemeClr val="accent6">
                  <a:lumMod val="75000"/>
                </a:schemeClr>
              </a:solidFill>
              <a:latin typeface="+mn-lt"/>
            </a:endParaRPr>
          </a:p>
        </p:txBody>
      </p:sp>
      <p:sp>
        <p:nvSpPr>
          <p:cNvPr id="4104" name="TextBox 7"/>
          <p:cNvSpPr txBox="1">
            <a:spLocks noChangeArrowheads="1"/>
          </p:cNvSpPr>
          <p:nvPr/>
        </p:nvSpPr>
        <p:spPr bwMode="auto">
          <a:xfrm>
            <a:off x="5676900" y="6756400"/>
            <a:ext cx="1981200" cy="523875"/>
          </a:xfrm>
          <a:prstGeom prst="rect">
            <a:avLst/>
          </a:prstGeom>
          <a:noFill/>
          <a:ln w="9525">
            <a:noFill/>
            <a:miter lim="800000"/>
            <a:headEnd/>
            <a:tailEnd/>
          </a:ln>
        </p:spPr>
        <p:txBody>
          <a:bodyPr>
            <a:spAutoFit/>
          </a:bodyPr>
          <a:lstStyle/>
          <a:p>
            <a:r>
              <a:rPr lang="en-US" sz="2800">
                <a:solidFill>
                  <a:srgbClr val="00B050"/>
                </a:solidFill>
                <a:latin typeface="Calibri" pitchFamily="34" charset="0"/>
              </a:rPr>
              <a:t>rent</a:t>
            </a:r>
          </a:p>
        </p:txBody>
      </p:sp>
      <p:sp>
        <p:nvSpPr>
          <p:cNvPr id="4105" name="TextBox 8"/>
          <p:cNvSpPr txBox="1">
            <a:spLocks noChangeArrowheads="1"/>
          </p:cNvSpPr>
          <p:nvPr/>
        </p:nvSpPr>
        <p:spPr bwMode="auto">
          <a:xfrm>
            <a:off x="5676900" y="5461000"/>
            <a:ext cx="2286000" cy="523875"/>
          </a:xfrm>
          <a:prstGeom prst="rect">
            <a:avLst/>
          </a:prstGeom>
          <a:noFill/>
          <a:ln w="9525">
            <a:noFill/>
            <a:miter lim="800000"/>
            <a:headEnd/>
            <a:tailEnd/>
          </a:ln>
        </p:spPr>
        <p:txBody>
          <a:bodyPr>
            <a:spAutoFit/>
          </a:bodyPr>
          <a:lstStyle/>
          <a:p>
            <a:r>
              <a:rPr lang="en-US" sz="2800">
                <a:solidFill>
                  <a:srgbClr val="0070C0"/>
                </a:solidFill>
                <a:latin typeface="Calibri" pitchFamily="34" charset="0"/>
              </a:rPr>
              <a:t>utilities</a:t>
            </a:r>
          </a:p>
        </p:txBody>
      </p:sp>
      <p:sp>
        <p:nvSpPr>
          <p:cNvPr id="4106" name="TextBox 9"/>
          <p:cNvSpPr txBox="1">
            <a:spLocks noChangeArrowheads="1"/>
          </p:cNvSpPr>
          <p:nvPr/>
        </p:nvSpPr>
        <p:spPr bwMode="auto">
          <a:xfrm>
            <a:off x="5676900" y="7442200"/>
            <a:ext cx="2590800" cy="523875"/>
          </a:xfrm>
          <a:prstGeom prst="rect">
            <a:avLst/>
          </a:prstGeom>
          <a:noFill/>
          <a:ln w="9525">
            <a:noFill/>
            <a:miter lim="800000"/>
            <a:headEnd/>
            <a:tailEnd/>
          </a:ln>
        </p:spPr>
        <p:txBody>
          <a:bodyPr>
            <a:spAutoFit/>
          </a:bodyPr>
          <a:lstStyle/>
          <a:p>
            <a:r>
              <a:rPr lang="en-US" sz="2800">
                <a:solidFill>
                  <a:srgbClr val="FF0000"/>
                </a:solidFill>
                <a:latin typeface="Calibri" pitchFamily="34" charset="0"/>
              </a:rPr>
              <a:t>misc. expenses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sp>
        <p:nvSpPr>
          <p:cNvPr id="5123" name="TextBox 3"/>
          <p:cNvSpPr txBox="1">
            <a:spLocks noChangeArrowheads="1"/>
          </p:cNvSpPr>
          <p:nvPr/>
        </p:nvSpPr>
        <p:spPr bwMode="auto">
          <a:xfrm>
            <a:off x="5600700" y="4241800"/>
            <a:ext cx="4422775" cy="2308225"/>
          </a:xfrm>
          <a:prstGeom prst="rect">
            <a:avLst/>
          </a:prstGeom>
          <a:noFill/>
          <a:ln w="9525">
            <a:noFill/>
            <a:miter lim="800000"/>
            <a:headEnd/>
            <a:tailEnd/>
          </a:ln>
        </p:spPr>
        <p:txBody>
          <a:bodyPr>
            <a:spAutoFit/>
          </a:bodyPr>
          <a:lstStyle/>
          <a:p>
            <a:r>
              <a:rPr lang="en-US" sz="2400" b="1">
                <a:solidFill>
                  <a:srgbClr val="000000"/>
                </a:solidFill>
                <a:latin typeface="Arial - 26"/>
              </a:rPr>
              <a:t>Saving</a:t>
            </a:r>
            <a:r>
              <a:rPr lang="en-US" sz="2400">
                <a:solidFill>
                  <a:srgbClr val="000000"/>
                </a:solidFill>
                <a:latin typeface="Arial - 26"/>
              </a:rPr>
              <a:t> is income not spent on current consumption or taxes.</a:t>
            </a:r>
          </a:p>
          <a:p>
            <a:endParaRPr lang="en-US" sz="2400">
              <a:solidFill>
                <a:srgbClr val="000000"/>
              </a:solidFill>
              <a:latin typeface="Arial - 26"/>
            </a:endParaRPr>
          </a:p>
          <a:p>
            <a:r>
              <a:rPr lang="en-US" sz="2400">
                <a:solidFill>
                  <a:srgbClr val="000000"/>
                </a:solidFill>
                <a:latin typeface="Arial - 26"/>
              </a:rPr>
              <a:t>Saving involves giving up some current consumption for future consumption.</a:t>
            </a:r>
          </a:p>
        </p:txBody>
      </p:sp>
      <p:pic>
        <p:nvPicPr>
          <p:cNvPr id="5124" name="Picture 4" descr="clipboard.png"/>
          <p:cNvPicPr>
            <a:picLocks/>
          </p:cNvPicPr>
          <p:nvPr/>
        </p:nvPicPr>
        <p:blipFill>
          <a:blip r:embed="rId3" cstate="print"/>
          <a:srcRect/>
          <a:stretch>
            <a:fillRect/>
          </a:stretch>
        </p:blipFill>
        <p:spPr bwMode="auto">
          <a:xfrm>
            <a:off x="266700" y="2717800"/>
            <a:ext cx="5121275" cy="5146675"/>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sp>
        <p:nvSpPr>
          <p:cNvPr id="6147" name="TextBox 3"/>
          <p:cNvSpPr txBox="1">
            <a:spLocks noChangeArrowheads="1"/>
          </p:cNvSpPr>
          <p:nvPr/>
        </p:nvSpPr>
        <p:spPr bwMode="auto">
          <a:xfrm>
            <a:off x="5600700" y="3708400"/>
            <a:ext cx="4011613" cy="1200150"/>
          </a:xfrm>
          <a:prstGeom prst="rect">
            <a:avLst/>
          </a:prstGeom>
          <a:noFill/>
          <a:ln w="9525">
            <a:noFill/>
            <a:miter lim="800000"/>
            <a:headEnd/>
            <a:tailEnd/>
          </a:ln>
        </p:spPr>
        <p:txBody>
          <a:bodyPr>
            <a:spAutoFit/>
          </a:bodyPr>
          <a:lstStyle/>
          <a:p>
            <a:r>
              <a:rPr lang="en-US" sz="2400">
                <a:solidFill>
                  <a:srgbClr val="000000"/>
                </a:solidFill>
                <a:latin typeface="Arial - 24"/>
              </a:rPr>
              <a:t>A rule of thumb for young adults is to save 10 percent of their disposable income.</a:t>
            </a:r>
          </a:p>
        </p:txBody>
      </p:sp>
      <p:sp>
        <p:nvSpPr>
          <p:cNvPr id="6148" name="TextBox 4"/>
          <p:cNvSpPr txBox="1">
            <a:spLocks noChangeArrowheads="1"/>
          </p:cNvSpPr>
          <p:nvPr/>
        </p:nvSpPr>
        <p:spPr bwMode="auto">
          <a:xfrm>
            <a:off x="5600700" y="5232400"/>
            <a:ext cx="3960813" cy="1477963"/>
          </a:xfrm>
          <a:prstGeom prst="rect">
            <a:avLst/>
          </a:prstGeom>
          <a:noFill/>
          <a:ln w="9525">
            <a:noFill/>
            <a:miter lim="800000"/>
            <a:headEnd/>
            <a:tailEnd/>
          </a:ln>
        </p:spPr>
        <p:txBody>
          <a:bodyPr>
            <a:spAutoFit/>
          </a:bodyPr>
          <a:lstStyle/>
          <a:p>
            <a:r>
              <a:rPr lang="en-US" sz="2400">
                <a:solidFill>
                  <a:srgbClr val="000000"/>
                </a:solidFill>
                <a:latin typeface="Arial - 24"/>
              </a:rPr>
              <a:t>How many sections of the circle represent 10 percent of your disposable income?</a:t>
            </a:r>
          </a:p>
          <a:p>
            <a:endParaRPr lang="en-US">
              <a:solidFill>
                <a:srgbClr val="000000"/>
              </a:solidFill>
              <a:latin typeface="Arial - 24"/>
            </a:endParaRPr>
          </a:p>
        </p:txBody>
      </p:sp>
      <p:pic>
        <p:nvPicPr>
          <p:cNvPr id="6149" name="Picture 5" descr="clipboard.png"/>
          <p:cNvPicPr>
            <a:picLocks/>
          </p:cNvPicPr>
          <p:nvPr/>
        </p:nvPicPr>
        <p:blipFill>
          <a:blip r:embed="rId3" cstate="print"/>
          <a:srcRect/>
          <a:stretch>
            <a:fillRect/>
          </a:stretch>
        </p:blipFill>
        <p:spPr bwMode="auto">
          <a:xfrm>
            <a:off x="266700" y="2717800"/>
            <a:ext cx="5121275" cy="5146675"/>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sp>
        <p:nvSpPr>
          <p:cNvPr id="7171" name="TextBox 3"/>
          <p:cNvSpPr txBox="1">
            <a:spLocks noChangeArrowheads="1"/>
          </p:cNvSpPr>
          <p:nvPr/>
        </p:nvSpPr>
        <p:spPr bwMode="auto">
          <a:xfrm>
            <a:off x="5676900" y="4165600"/>
            <a:ext cx="3883025" cy="1338263"/>
          </a:xfrm>
          <a:prstGeom prst="rect">
            <a:avLst/>
          </a:prstGeom>
          <a:noFill/>
          <a:ln w="9525">
            <a:noFill/>
            <a:miter lim="800000"/>
            <a:headEnd/>
            <a:tailEnd/>
          </a:ln>
        </p:spPr>
        <p:txBody>
          <a:bodyPr>
            <a:spAutoFit/>
          </a:bodyPr>
          <a:lstStyle/>
          <a:p>
            <a:r>
              <a:rPr lang="en-US" sz="2700">
                <a:solidFill>
                  <a:srgbClr val="000000"/>
                </a:solidFill>
                <a:latin typeface="Arial - 36"/>
              </a:rPr>
              <a:t>What would you give up today in order to save for future purchases?</a:t>
            </a:r>
          </a:p>
        </p:txBody>
      </p:sp>
      <p:pic>
        <p:nvPicPr>
          <p:cNvPr id="7172" name="Picture 4" descr="clipboard.png"/>
          <p:cNvPicPr>
            <a:picLocks/>
          </p:cNvPicPr>
          <p:nvPr/>
        </p:nvPicPr>
        <p:blipFill>
          <a:blip r:embed="rId3" cstate="print"/>
          <a:srcRect/>
          <a:stretch>
            <a:fillRect/>
          </a:stretch>
        </p:blipFill>
        <p:spPr bwMode="auto">
          <a:xfrm>
            <a:off x="266700" y="2717800"/>
            <a:ext cx="5121275" cy="5146675"/>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4"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sp>
        <p:nvSpPr>
          <p:cNvPr id="8195" name="TextBox 2"/>
          <p:cNvSpPr txBox="1">
            <a:spLocks noChangeArrowheads="1"/>
          </p:cNvSpPr>
          <p:nvPr/>
        </p:nvSpPr>
        <p:spPr bwMode="auto">
          <a:xfrm>
            <a:off x="514350" y="2295525"/>
            <a:ext cx="9566275" cy="2954338"/>
          </a:xfrm>
          <a:prstGeom prst="rect">
            <a:avLst/>
          </a:prstGeom>
          <a:noFill/>
          <a:ln w="9525">
            <a:noFill/>
            <a:miter lim="800000"/>
            <a:headEnd/>
            <a:tailEnd/>
          </a:ln>
        </p:spPr>
        <p:txBody>
          <a:bodyPr>
            <a:spAutoFit/>
          </a:bodyPr>
          <a:lstStyle/>
          <a:p>
            <a:r>
              <a:rPr lang="en-US" sz="3200" b="1">
                <a:solidFill>
                  <a:srgbClr val="FF0000"/>
                </a:solidFill>
                <a:latin typeface="Arial - 20"/>
              </a:rPr>
              <a:t>Figure it Out</a:t>
            </a:r>
          </a:p>
          <a:p>
            <a:endParaRPr lang="en-US" sz="1400">
              <a:solidFill>
                <a:srgbClr val="000000"/>
              </a:solidFill>
              <a:latin typeface="Arial - 20"/>
            </a:endParaRPr>
          </a:p>
          <a:p>
            <a:r>
              <a:rPr lang="en-US" sz="2800">
                <a:solidFill>
                  <a:srgbClr val="000000"/>
                </a:solidFill>
                <a:latin typeface="Arial - 20"/>
              </a:rPr>
              <a:t>Michelle, Juan, Sasha and Bob each have $2,500 in net pay each month.  They have each analyzed the amount of late fees, overdraft fees and over-the-credit-limit fees they have been charged for the current month, as listed in the chart.  Complete the last two columns of the chart.</a:t>
            </a:r>
          </a:p>
        </p:txBody>
      </p:sp>
      <p:pic>
        <p:nvPicPr>
          <p:cNvPr id="8196" name="Picture 3" descr="clipboard(2).png"/>
          <p:cNvPicPr>
            <a:picLocks/>
          </p:cNvPicPr>
          <p:nvPr/>
        </p:nvPicPr>
        <p:blipFill>
          <a:blip r:embed="rId3" cstate="print"/>
          <a:srcRect/>
          <a:stretch>
            <a:fillRect/>
          </a:stretch>
        </p:blipFill>
        <p:spPr bwMode="auto">
          <a:xfrm>
            <a:off x="571500" y="5308600"/>
            <a:ext cx="9153525" cy="3148013"/>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8" name="Picture 1" descr="clipboard(9).png"/>
          <p:cNvPicPr>
            <a:picLocks/>
          </p:cNvPicPr>
          <p:nvPr/>
        </p:nvPicPr>
        <p:blipFill>
          <a:blip r:embed="rId2" cstate="print"/>
          <a:srcRect/>
          <a:stretch>
            <a:fillRect/>
          </a:stretch>
        </p:blipFill>
        <p:spPr bwMode="auto">
          <a:xfrm>
            <a:off x="12700" y="-6350"/>
            <a:ext cx="10287000" cy="858838"/>
          </a:xfrm>
          <a:prstGeom prst="rect">
            <a:avLst/>
          </a:prstGeom>
          <a:solidFill>
            <a:srgbClr val="000000">
              <a:alpha val="0"/>
            </a:srgbClr>
          </a:solidFill>
          <a:ln w="9525">
            <a:noFill/>
            <a:miter lim="800000"/>
            <a:headEnd/>
            <a:tailEnd/>
          </a:ln>
        </p:spPr>
      </p:pic>
      <p:pic>
        <p:nvPicPr>
          <p:cNvPr id="9219" name="Picture 2" descr="clipboard(3).png"/>
          <p:cNvPicPr>
            <a:picLocks/>
          </p:cNvPicPr>
          <p:nvPr/>
        </p:nvPicPr>
        <p:blipFill>
          <a:blip r:embed="rId3" cstate="print"/>
          <a:srcRect/>
          <a:stretch>
            <a:fillRect/>
          </a:stretch>
        </p:blipFill>
        <p:spPr bwMode="auto">
          <a:xfrm>
            <a:off x="571500" y="889000"/>
            <a:ext cx="9220200" cy="2819400"/>
          </a:xfrm>
          <a:prstGeom prst="rect">
            <a:avLst/>
          </a:prstGeom>
          <a:solidFill>
            <a:srgbClr val="000000">
              <a:alpha val="0"/>
            </a:srgbClr>
          </a:solidFill>
          <a:ln w="9525">
            <a:noFill/>
            <a:miter lim="800000"/>
            <a:headEnd/>
            <a:tailEnd/>
          </a:ln>
        </p:spPr>
      </p:pic>
      <p:sp>
        <p:nvSpPr>
          <p:cNvPr id="9220" name="TextBox 3"/>
          <p:cNvSpPr txBox="1">
            <a:spLocks noChangeArrowheads="1"/>
          </p:cNvSpPr>
          <p:nvPr/>
        </p:nvSpPr>
        <p:spPr bwMode="auto">
          <a:xfrm>
            <a:off x="800100" y="3784600"/>
            <a:ext cx="9078913" cy="2308225"/>
          </a:xfrm>
          <a:prstGeom prst="rect">
            <a:avLst/>
          </a:prstGeom>
          <a:noFill/>
          <a:ln w="9525">
            <a:noFill/>
            <a:miter lim="800000"/>
            <a:headEnd/>
            <a:tailEnd/>
          </a:ln>
        </p:spPr>
        <p:txBody>
          <a:bodyPr>
            <a:spAutoFit/>
          </a:bodyPr>
          <a:lstStyle/>
          <a:p>
            <a:r>
              <a:rPr lang="en-US" sz="2400">
                <a:solidFill>
                  <a:srgbClr val="000000"/>
                </a:solidFill>
                <a:latin typeface="Arial - 16"/>
              </a:rPr>
              <a:t>If Michelle, Juan, Sasha and Bob each continue to pay the same amount of late fees, overdraft fees and over-the-credit-limit fees each month as given in Chart A above, how much will they each pay for an entire year?  Calculate the total amount of fees they will pay for an entire year and the effects on their annual disposable income.  Fill in the amounts on Chart B below.</a:t>
            </a:r>
          </a:p>
        </p:txBody>
      </p:sp>
      <p:pic>
        <p:nvPicPr>
          <p:cNvPr id="9221" name="Picture 4" descr="clipboard(5).png"/>
          <p:cNvPicPr>
            <a:picLocks/>
          </p:cNvPicPr>
          <p:nvPr/>
        </p:nvPicPr>
        <p:blipFill>
          <a:blip r:embed="rId4" cstate="print"/>
          <a:srcRect/>
          <a:stretch>
            <a:fillRect/>
          </a:stretch>
        </p:blipFill>
        <p:spPr bwMode="auto">
          <a:xfrm>
            <a:off x="571500" y="6070600"/>
            <a:ext cx="9220200" cy="36576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2" name="Picture 1" descr="clipboard(8).png"/>
          <p:cNvPicPr>
            <a:picLocks/>
          </p:cNvPicPr>
          <p:nvPr/>
        </p:nvPicPr>
        <p:blipFill>
          <a:blip r:embed="rId2" cstate="print"/>
          <a:srcRect/>
          <a:stretch>
            <a:fillRect/>
          </a:stretch>
        </p:blipFill>
        <p:spPr bwMode="auto">
          <a:xfrm>
            <a:off x="0" y="-25400"/>
            <a:ext cx="10287000" cy="2230438"/>
          </a:xfrm>
          <a:prstGeom prst="rect">
            <a:avLst/>
          </a:prstGeom>
          <a:solidFill>
            <a:srgbClr val="000000">
              <a:alpha val="0"/>
            </a:srgbClr>
          </a:solidFill>
          <a:ln w="9525">
            <a:noFill/>
            <a:miter lim="800000"/>
            <a:headEnd/>
            <a:tailEnd/>
          </a:ln>
        </p:spPr>
      </p:pic>
      <p:pic>
        <p:nvPicPr>
          <p:cNvPr id="10243" name="Picture 2" descr="clipboard(13).png"/>
          <p:cNvPicPr>
            <a:picLocks/>
          </p:cNvPicPr>
          <p:nvPr/>
        </p:nvPicPr>
        <p:blipFill>
          <a:blip r:embed="rId3" cstate="print"/>
          <a:srcRect/>
          <a:stretch>
            <a:fillRect/>
          </a:stretch>
        </p:blipFill>
        <p:spPr bwMode="auto">
          <a:xfrm>
            <a:off x="571500" y="2641600"/>
            <a:ext cx="9220200" cy="46482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487</Words>
  <Application>Microsoft Office PowerPoint</Application>
  <PresentationFormat>Custom</PresentationFormat>
  <Paragraphs>76</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Calibri</vt:lpstr>
      <vt:lpstr>Arial</vt:lpstr>
      <vt:lpstr>Arial - 16</vt:lpstr>
      <vt:lpstr>Arial - 28</vt:lpstr>
      <vt:lpstr>Arial - 22</vt:lpstr>
      <vt:lpstr>Arial - 26</vt:lpstr>
      <vt:lpstr>Arial - 24</vt:lpstr>
      <vt:lpstr>Arial - 36</vt:lpstr>
      <vt:lpstr>Arial - 20</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Federal Reserve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Barbara Flowers</cp:lastModifiedBy>
  <cp:revision>12</cp:revision>
  <dcterms:created xsi:type="dcterms:W3CDTF">2011-08-12T15:10:04Z</dcterms:created>
  <dcterms:modified xsi:type="dcterms:W3CDTF">2011-08-16T14:24:07Z</dcterms:modified>
</cp:coreProperties>
</file>