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87" r:id="rId4"/>
    <p:sldId id="259" r:id="rId5"/>
    <p:sldId id="288" r:id="rId6"/>
    <p:sldId id="28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1201400" cy="10160000"/>
  <p:notesSz cx="6858000" cy="9144000"/>
  <p:embeddedFontLst>
    <p:embeddedFont>
      <p:font typeface="Calibri" pitchFamily="34" charset="0"/>
      <p:regular r:id="rId32"/>
      <p:bold r:id="rId33"/>
      <p:italic r:id="rId34"/>
      <p:boldItalic r:id="rId3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47E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9" autoAdjust="0"/>
  </p:normalViewPr>
  <p:slideViewPr>
    <p:cSldViewPr>
      <p:cViewPr varScale="1">
        <p:scale>
          <a:sx n="74" d="100"/>
          <a:sy n="74" d="100"/>
        </p:scale>
        <p:origin x="-1626" y="-102"/>
      </p:cViewPr>
      <p:guideLst>
        <p:guide orient="horz" pos="3200"/>
        <p:guide pos="35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0105" y="3156188"/>
            <a:ext cx="9521190" cy="217781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80210" y="5757334"/>
            <a:ext cx="7840980" cy="259644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63694B-AD11-4865-AFFF-9398E0FB5C4F}"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63694B-AD11-4865-AFFF-9398E0FB5C4F}"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1015" y="406874"/>
            <a:ext cx="2520315" cy="86689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0072" y="406874"/>
            <a:ext cx="7374255" cy="86689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63694B-AD11-4865-AFFF-9398E0FB5C4F}"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63694B-AD11-4865-AFFF-9398E0FB5C4F}"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4833" y="6528743"/>
            <a:ext cx="9521190" cy="2017889"/>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84833" y="4306243"/>
            <a:ext cx="9521190" cy="22224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3694B-AD11-4865-AFFF-9398E0FB5C4F}"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0070" y="2370669"/>
            <a:ext cx="4947285" cy="6705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94046" y="2370669"/>
            <a:ext cx="4947285" cy="6705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63694B-AD11-4865-AFFF-9398E0FB5C4F}"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60070" y="2274242"/>
            <a:ext cx="4949231" cy="94779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60070" y="3222037"/>
            <a:ext cx="4949231" cy="58537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90159" y="2274242"/>
            <a:ext cx="4951174" cy="94779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90159" y="3222037"/>
            <a:ext cx="4951174" cy="58537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63694B-AD11-4865-AFFF-9398E0FB5C4F}" type="datetimeFigureOut">
              <a:rPr lang="en-US" smtClean="0"/>
              <a:pPr/>
              <a:t>8/16/2011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63694B-AD11-4865-AFFF-9398E0FB5C4F}" type="datetimeFigureOut">
              <a:rPr lang="en-US" smtClean="0"/>
              <a:pPr/>
              <a:t>8/16/2011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3694B-AD11-4865-AFFF-9398E0FB5C4F}" type="datetimeFigureOut">
              <a:rPr lang="en-US" smtClean="0"/>
              <a:pPr/>
              <a:t>8/16/2011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0071" y="404519"/>
            <a:ext cx="3685183" cy="1721556"/>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379436" y="404521"/>
            <a:ext cx="6261894" cy="86712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60071" y="2126076"/>
            <a:ext cx="3685183" cy="69497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3694B-AD11-4865-AFFF-9398E0FB5C4F}"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5553" y="7112000"/>
            <a:ext cx="6720840" cy="83961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195553" y="907815"/>
            <a:ext cx="6720840" cy="6096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95553" y="7951612"/>
            <a:ext cx="6720840" cy="11923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3694B-AD11-4865-AFFF-9398E0FB5C4F}"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BF6E3-1E1B-41B0-B659-25C5DF1A04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0070" y="406871"/>
            <a:ext cx="10081260" cy="169333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60070" y="2370669"/>
            <a:ext cx="10081260" cy="6705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60072" y="9416818"/>
            <a:ext cx="2613660" cy="540926"/>
          </a:xfrm>
          <a:prstGeom prst="rect">
            <a:avLst/>
          </a:prstGeom>
        </p:spPr>
        <p:txBody>
          <a:bodyPr vert="horz" lIns="91440" tIns="45720" rIns="91440" bIns="45720" rtlCol="0" anchor="ctr"/>
          <a:lstStyle>
            <a:lvl1pPr algn="l">
              <a:defRPr sz="1200">
                <a:solidFill>
                  <a:schemeClr val="tx1">
                    <a:tint val="75000"/>
                  </a:schemeClr>
                </a:solidFill>
              </a:defRPr>
            </a:lvl1pPr>
          </a:lstStyle>
          <a:p>
            <a:fld id="{5563694B-AD11-4865-AFFF-9398E0FB5C4F}" type="datetimeFigureOut">
              <a:rPr lang="en-US" smtClean="0"/>
              <a:pPr/>
              <a:t>8/16/2011</a:t>
            </a:fld>
            <a:endParaRPr lang="en-US"/>
          </a:p>
        </p:txBody>
      </p:sp>
      <p:sp>
        <p:nvSpPr>
          <p:cNvPr id="5" name="Footer Placeholder 4"/>
          <p:cNvSpPr>
            <a:spLocks noGrp="1"/>
          </p:cNvSpPr>
          <p:nvPr>
            <p:ph type="ftr" sz="quarter" idx="3"/>
          </p:nvPr>
        </p:nvSpPr>
        <p:spPr>
          <a:xfrm>
            <a:off x="3827147" y="9416818"/>
            <a:ext cx="3547110" cy="54092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27671" y="9416818"/>
            <a:ext cx="2613660" cy="540926"/>
          </a:xfrm>
          <a:prstGeom prst="rect">
            <a:avLst/>
          </a:prstGeom>
        </p:spPr>
        <p:txBody>
          <a:bodyPr vert="horz" lIns="91440" tIns="45720" rIns="91440" bIns="45720" rtlCol="0" anchor="ctr"/>
          <a:lstStyle>
            <a:lvl1pPr algn="r">
              <a:defRPr sz="1200">
                <a:solidFill>
                  <a:schemeClr val="tx1">
                    <a:tint val="75000"/>
                  </a:schemeClr>
                </a:solidFill>
              </a:defRPr>
            </a:lvl1pPr>
          </a:lstStyle>
          <a:p>
            <a:fld id="{732BF6E3-1E1B-41B0-B659-25C5DF1A04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louisfed.org/education_resources/assets/lesson_plans/cards_cars_currency/CCC_Lesson_4_2010.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16077" y="2234740"/>
            <a:ext cx="7476438" cy="7448193"/>
          </a:xfrm>
          <a:prstGeom prst="rect">
            <a:avLst/>
          </a:prstGeom>
          <a:noFill/>
        </p:spPr>
        <p:txBody>
          <a:bodyPr vert="horz" rtlCol="0">
            <a:spAutoFit/>
          </a:bodyPr>
          <a:lstStyle/>
          <a:p>
            <a:r>
              <a:rPr lang="en-US" sz="1400" dirty="0" smtClean="0">
                <a:solidFill>
                  <a:srgbClr val="000000"/>
                </a:solidFill>
                <a:latin typeface="Arial - 16"/>
              </a:rPr>
              <a:t>Teacher instructions:</a:t>
            </a:r>
          </a:p>
          <a:p>
            <a:endParaRPr lang="en-US" sz="1400" dirty="0" smtClean="0">
              <a:solidFill>
                <a:srgbClr val="000000"/>
              </a:solidFill>
              <a:latin typeface="Arial - 16"/>
            </a:endParaRPr>
          </a:p>
          <a:p>
            <a:r>
              <a:rPr lang="en-US" sz="1400" dirty="0" smtClean="0">
                <a:solidFill>
                  <a:srgbClr val="000000"/>
                </a:solidFill>
                <a:latin typeface="Arial - 16"/>
              </a:rPr>
              <a:t>1.	</a:t>
            </a:r>
            <a:r>
              <a:rPr lang="en-US" sz="1400" dirty="0" smtClean="0">
                <a:solidFill>
                  <a:srgbClr val="000000"/>
                </a:solidFill>
                <a:latin typeface="Arial - 16"/>
              </a:rPr>
              <a:t>Print</a:t>
            </a:r>
            <a:endParaRPr lang="en-US" sz="1400" b="1" dirty="0" smtClean="0">
              <a:solidFill>
                <a:srgbClr val="5A47E3"/>
              </a:solidFill>
              <a:latin typeface="Arial - 16"/>
            </a:endParaRPr>
          </a:p>
          <a:p>
            <a:endParaRPr lang="en-US" sz="1400" dirty="0" smtClean="0">
              <a:solidFill>
                <a:srgbClr val="000000"/>
              </a:solidFill>
              <a:latin typeface="Arial - 16"/>
            </a:endParaRPr>
          </a:p>
          <a:p>
            <a:r>
              <a:rPr lang="en-US" sz="1400" dirty="0" smtClean="0">
                <a:solidFill>
                  <a:srgbClr val="000000"/>
                </a:solidFill>
                <a:latin typeface="Arial - 16"/>
              </a:rPr>
              <a:t>2.	Display slide 2 with Procedure steps 1 and 2 in the lesson.  </a:t>
            </a:r>
          </a:p>
          <a:p>
            <a:endParaRPr lang="en-US" sz="1400" dirty="0" smtClean="0">
              <a:solidFill>
                <a:srgbClr val="000000"/>
              </a:solidFill>
              <a:latin typeface="Arial - 16"/>
            </a:endParaRPr>
          </a:p>
          <a:p>
            <a:r>
              <a:rPr lang="en-US" sz="1400" dirty="0" smtClean="0">
                <a:solidFill>
                  <a:srgbClr val="000000"/>
                </a:solidFill>
                <a:latin typeface="Arial - 16"/>
              </a:rPr>
              <a:t>3.	Display slides 3 with Procedure steps 3 and 4.  </a:t>
            </a:r>
          </a:p>
          <a:p>
            <a:endParaRPr lang="en-US" sz="1400" dirty="0" smtClean="0">
              <a:solidFill>
                <a:srgbClr val="000000"/>
              </a:solidFill>
              <a:latin typeface="Arial - 16"/>
            </a:endParaRPr>
          </a:p>
          <a:p>
            <a:r>
              <a:rPr lang="en-US" sz="1400" dirty="0" smtClean="0">
                <a:solidFill>
                  <a:srgbClr val="000000"/>
                </a:solidFill>
                <a:latin typeface="Arial - 16"/>
              </a:rPr>
              <a:t>4.	Display slide 4 with Procedure steps 5 and 6.</a:t>
            </a:r>
          </a:p>
          <a:p>
            <a:endParaRPr lang="en-US" sz="1400" dirty="0" smtClean="0">
              <a:solidFill>
                <a:srgbClr val="000000"/>
              </a:solidFill>
              <a:latin typeface="Arial - 16"/>
            </a:endParaRPr>
          </a:p>
          <a:p>
            <a:r>
              <a:rPr lang="en-US" sz="1400" dirty="0" smtClean="0">
                <a:solidFill>
                  <a:srgbClr val="000000"/>
                </a:solidFill>
                <a:latin typeface="Arial - 16"/>
              </a:rPr>
              <a:t>5.	Display slide 5  with Procedure step 8.</a:t>
            </a:r>
          </a:p>
          <a:p>
            <a:endParaRPr lang="en-US" sz="1400" dirty="0" smtClean="0">
              <a:solidFill>
                <a:srgbClr val="000000"/>
              </a:solidFill>
              <a:latin typeface="Arial - 16"/>
            </a:endParaRPr>
          </a:p>
          <a:p>
            <a:r>
              <a:rPr lang="en-US" sz="1400" dirty="0" smtClean="0">
                <a:solidFill>
                  <a:srgbClr val="000000"/>
                </a:solidFill>
                <a:latin typeface="Arial - 16"/>
              </a:rPr>
              <a:t>6.	Display slide 6 with Procedure step 9.  </a:t>
            </a:r>
          </a:p>
          <a:p>
            <a:endParaRPr lang="en-US" sz="1400" dirty="0" smtClean="0">
              <a:solidFill>
                <a:srgbClr val="000000"/>
              </a:solidFill>
              <a:latin typeface="Arial - 16"/>
            </a:endParaRPr>
          </a:p>
          <a:p>
            <a:r>
              <a:rPr lang="en-US" sz="1400" dirty="0" smtClean="0">
                <a:solidFill>
                  <a:srgbClr val="000000"/>
                </a:solidFill>
                <a:latin typeface="Arial - 16"/>
              </a:rPr>
              <a:t>7.	Display slides 7 through 10 with Procedure steps 12 through 15.  </a:t>
            </a:r>
          </a:p>
          <a:p>
            <a:endParaRPr lang="en-US" sz="1400" dirty="0" smtClean="0">
              <a:solidFill>
                <a:srgbClr val="000000"/>
              </a:solidFill>
              <a:latin typeface="Arial - 16"/>
            </a:endParaRPr>
          </a:p>
          <a:p>
            <a:r>
              <a:rPr lang="en-US" sz="1400" dirty="0" smtClean="0">
                <a:solidFill>
                  <a:srgbClr val="000000"/>
                </a:solidFill>
                <a:latin typeface="Arial - 16"/>
              </a:rPr>
              <a:t>8.	Display slides 11 and 12 with Procedure step 16.</a:t>
            </a:r>
          </a:p>
          <a:p>
            <a:endParaRPr lang="en-US" sz="1400" dirty="0" smtClean="0">
              <a:solidFill>
                <a:srgbClr val="000000"/>
              </a:solidFill>
              <a:latin typeface="Arial - 16"/>
            </a:endParaRPr>
          </a:p>
          <a:p>
            <a:r>
              <a:rPr lang="en-US" sz="1400" dirty="0" smtClean="0">
                <a:solidFill>
                  <a:srgbClr val="000000"/>
                </a:solidFill>
                <a:latin typeface="Arial - 16"/>
              </a:rPr>
              <a:t>9.	Display slide 13 with Procedure step 17.</a:t>
            </a:r>
          </a:p>
          <a:p>
            <a:endParaRPr lang="en-US" sz="1400" dirty="0" smtClean="0">
              <a:solidFill>
                <a:srgbClr val="000000"/>
              </a:solidFill>
              <a:latin typeface="Arial - 16"/>
            </a:endParaRPr>
          </a:p>
          <a:p>
            <a:r>
              <a:rPr lang="en-US" sz="1400" dirty="0" smtClean="0">
                <a:solidFill>
                  <a:srgbClr val="000000"/>
                </a:solidFill>
                <a:latin typeface="Arial - 16"/>
              </a:rPr>
              <a:t>10.	Display slide 14 with Procedure steps 19 and 20.</a:t>
            </a:r>
          </a:p>
          <a:p>
            <a:endParaRPr lang="en-US" sz="1400" dirty="0" smtClean="0">
              <a:solidFill>
                <a:srgbClr val="000000"/>
              </a:solidFill>
              <a:latin typeface="Arial - 16"/>
            </a:endParaRPr>
          </a:p>
          <a:p>
            <a:r>
              <a:rPr lang="en-US" sz="1400" dirty="0" smtClean="0">
                <a:solidFill>
                  <a:srgbClr val="000000"/>
                </a:solidFill>
                <a:latin typeface="Arial - 16"/>
              </a:rPr>
              <a:t>11.	Display slide 15 with Procedure step 24.</a:t>
            </a:r>
          </a:p>
          <a:p>
            <a:endParaRPr lang="en-US" sz="1400" dirty="0" smtClean="0">
              <a:solidFill>
                <a:srgbClr val="000000"/>
              </a:solidFill>
              <a:latin typeface="Arial - 16"/>
            </a:endParaRPr>
          </a:p>
          <a:p>
            <a:r>
              <a:rPr lang="en-US" sz="1400" dirty="0" smtClean="0">
                <a:solidFill>
                  <a:srgbClr val="000000"/>
                </a:solidFill>
                <a:latin typeface="Arial - 16"/>
              </a:rPr>
              <a:t>12.	Display slide 16 with Procedure step 25.</a:t>
            </a:r>
          </a:p>
          <a:p>
            <a:endParaRPr lang="en-US" sz="1400" dirty="0" smtClean="0">
              <a:solidFill>
                <a:srgbClr val="000000"/>
              </a:solidFill>
              <a:latin typeface="Arial - 16"/>
            </a:endParaRPr>
          </a:p>
          <a:p>
            <a:r>
              <a:rPr lang="en-US" sz="1400" dirty="0" smtClean="0">
                <a:solidFill>
                  <a:srgbClr val="000000"/>
                </a:solidFill>
                <a:latin typeface="Arial - 16"/>
              </a:rPr>
              <a:t>13.	Display slides 17 through 29 with Procedure step 31.</a:t>
            </a:r>
          </a:p>
          <a:p>
            <a:endParaRPr lang="en-US" sz="1400" dirty="0" smtClean="0">
              <a:solidFill>
                <a:srgbClr val="000000"/>
              </a:solidFill>
              <a:latin typeface="Arial - 16"/>
            </a:endParaRPr>
          </a:p>
          <a:p>
            <a:r>
              <a:rPr lang="en-US" sz="1400" dirty="0" smtClean="0">
                <a:solidFill>
                  <a:srgbClr val="000000"/>
                </a:solidFill>
                <a:latin typeface="Arial - 16"/>
              </a:rPr>
              <a:t>14.	Display slide 30 with Procedure step 36.</a:t>
            </a:r>
          </a:p>
          <a:p>
            <a:endParaRPr lang="en-US" sz="1200" dirty="0" smtClean="0">
              <a:solidFill>
                <a:srgbClr val="000000"/>
              </a:solidFill>
              <a:latin typeface="Arial - 16"/>
            </a:endParaRPr>
          </a:p>
          <a:p>
            <a:endParaRPr lang="en-US" sz="1200" dirty="0" smtClean="0">
              <a:solidFill>
                <a:srgbClr val="000000"/>
              </a:solidFill>
              <a:latin typeface="Arial - 16"/>
            </a:endParaRPr>
          </a:p>
          <a:p>
            <a:endParaRPr lang="en-US" sz="1200" dirty="0" smtClean="0">
              <a:solidFill>
                <a:srgbClr val="000000"/>
              </a:solidFill>
              <a:latin typeface="Arial - 16"/>
            </a:endParaRPr>
          </a:p>
          <a:p>
            <a:endParaRPr lang="en-US" sz="1200" dirty="0" smtClean="0">
              <a:solidFill>
                <a:srgbClr val="000000"/>
              </a:solidFill>
              <a:latin typeface="Arial - 16"/>
            </a:endParaRPr>
          </a:p>
          <a:p>
            <a:endParaRPr lang="en-US" sz="1200" dirty="0" smtClean="0">
              <a:solidFill>
                <a:srgbClr val="000000"/>
              </a:solidFill>
              <a:latin typeface="Arial - 16"/>
            </a:endParaRPr>
          </a:p>
          <a:p>
            <a:r>
              <a:rPr lang="en-US" sz="1200" dirty="0" smtClean="0">
                <a:solidFill>
                  <a:srgbClr val="000000"/>
                </a:solidFill>
                <a:latin typeface="Arial - 16"/>
              </a:rPr>
              <a:t>	</a:t>
            </a:r>
            <a:endParaRPr lang="en-US" sz="1200" dirty="0">
              <a:solidFill>
                <a:srgbClr val="000000"/>
              </a:solidFill>
              <a:latin typeface="Arial - 16"/>
            </a:endParaRPr>
          </a:p>
        </p:txBody>
      </p:sp>
      <p:sp>
        <p:nvSpPr>
          <p:cNvPr id="4" name="Rectangle 3"/>
          <p:cNvSpPr/>
          <p:nvPr/>
        </p:nvSpPr>
        <p:spPr>
          <a:xfrm>
            <a:off x="2019300" y="2641600"/>
            <a:ext cx="2917722" cy="307777"/>
          </a:xfrm>
          <a:prstGeom prst="rect">
            <a:avLst/>
          </a:prstGeom>
        </p:spPr>
        <p:txBody>
          <a:bodyPr wrap="none">
            <a:spAutoFit/>
          </a:bodyPr>
          <a:lstStyle/>
          <a:p>
            <a:r>
              <a:rPr lang="en-US" sz="1400" dirty="0" smtClean="0">
                <a:solidFill>
                  <a:srgbClr val="5A47E3"/>
                </a:solidFill>
                <a:latin typeface="Arial - 16"/>
                <a:hlinkClick r:id="rId3"/>
              </a:rPr>
              <a:t>Lesson 4:  The Car Deal Package.</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753106"/>
            <a:ext cx="10109264" cy="1077218"/>
          </a:xfrm>
          <a:prstGeom prst="rect">
            <a:avLst/>
          </a:prstGeom>
          <a:noFill/>
        </p:spPr>
        <p:txBody>
          <a:bodyPr vert="horz" rtlCol="0">
            <a:spAutoFit/>
          </a:bodyPr>
          <a:lstStyle/>
          <a:p>
            <a:r>
              <a:rPr lang="en-US" sz="3200" dirty="0" smtClean="0">
                <a:solidFill>
                  <a:srgbClr val="000000"/>
                </a:solidFill>
                <a:latin typeface="Arial - 36"/>
              </a:rPr>
              <a:t>A </a:t>
            </a:r>
            <a:r>
              <a:rPr lang="en-US" sz="3200" b="1" dirty="0" smtClean="0">
                <a:solidFill>
                  <a:srgbClr val="000000"/>
                </a:solidFill>
                <a:latin typeface="Arial - 36"/>
              </a:rPr>
              <a:t>lien</a:t>
            </a:r>
            <a:r>
              <a:rPr lang="en-US" sz="3200" dirty="0" smtClean="0">
                <a:solidFill>
                  <a:srgbClr val="000000"/>
                </a:solidFill>
                <a:latin typeface="Arial - 36"/>
              </a:rPr>
              <a:t> is the legal right to take or sell property as security for a debt.</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16077" y="2764626"/>
            <a:ext cx="9633204" cy="584775"/>
          </a:xfrm>
          <a:prstGeom prst="rect">
            <a:avLst/>
          </a:prstGeom>
          <a:noFill/>
        </p:spPr>
        <p:txBody>
          <a:bodyPr vert="horz" rtlCol="0">
            <a:spAutoFit/>
          </a:bodyPr>
          <a:lstStyle/>
          <a:p>
            <a:r>
              <a:rPr lang="en-US" sz="3200" b="1" dirty="0" smtClean="0">
                <a:solidFill>
                  <a:srgbClr val="000000"/>
                </a:solidFill>
                <a:latin typeface="Arial - 36"/>
              </a:rPr>
              <a:t>Interest</a:t>
            </a:r>
            <a:r>
              <a:rPr lang="en-US" sz="3200" dirty="0" smtClean="0">
                <a:solidFill>
                  <a:srgbClr val="000000"/>
                </a:solidFill>
                <a:latin typeface="Arial - 36"/>
              </a:rPr>
              <a:t> is the price of using someone else's money.</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490061" y="2879819"/>
            <a:ext cx="10585323" cy="1384995"/>
          </a:xfrm>
          <a:prstGeom prst="rect">
            <a:avLst/>
          </a:prstGeom>
          <a:noFill/>
        </p:spPr>
        <p:txBody>
          <a:bodyPr vert="horz" rtlCol="0">
            <a:spAutoFit/>
          </a:bodyPr>
          <a:lstStyle/>
          <a:p>
            <a:r>
              <a:rPr lang="en-US" sz="2800" dirty="0" smtClean="0">
                <a:solidFill>
                  <a:srgbClr val="000000"/>
                </a:solidFill>
                <a:latin typeface="Arial - 28"/>
              </a:rPr>
              <a:t>10% of $1,000 borrowed for a year = .10 X $1,000 = $100</a:t>
            </a:r>
          </a:p>
          <a:p>
            <a:endParaRPr lang="en-US" sz="2800" dirty="0" smtClean="0">
              <a:solidFill>
                <a:srgbClr val="000000"/>
              </a:solidFill>
              <a:latin typeface="Arial - 28"/>
            </a:endParaRPr>
          </a:p>
          <a:p>
            <a:r>
              <a:rPr lang="en-US" sz="2800" dirty="0" smtClean="0">
                <a:solidFill>
                  <a:srgbClr val="000000"/>
                </a:solidFill>
                <a:latin typeface="Arial - 28"/>
              </a:rPr>
              <a:t>5% of $1,000 borrowed for a year = .05 X $1,000 = $50</a:t>
            </a:r>
            <a:endParaRPr lang="en-US" sz="2800" dirty="0">
              <a:solidFill>
                <a:srgbClr val="000000"/>
              </a:solidFill>
              <a:latin typeface="Arial - 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490061" y="2902858"/>
            <a:ext cx="10585323" cy="1384995"/>
          </a:xfrm>
          <a:prstGeom prst="rect">
            <a:avLst/>
          </a:prstGeom>
          <a:noFill/>
        </p:spPr>
        <p:txBody>
          <a:bodyPr vert="horz" rtlCol="0">
            <a:spAutoFit/>
          </a:bodyPr>
          <a:lstStyle/>
          <a:p>
            <a:r>
              <a:rPr lang="en-US" sz="2800" dirty="0" smtClean="0">
                <a:solidFill>
                  <a:srgbClr val="000000"/>
                </a:solidFill>
                <a:latin typeface="Arial - 28"/>
              </a:rPr>
              <a:t>10% of $1,000 borrowed for a year = .10 X $1,000 = $100</a:t>
            </a:r>
          </a:p>
          <a:p>
            <a:endParaRPr lang="en-US" sz="2800" dirty="0" smtClean="0">
              <a:solidFill>
                <a:srgbClr val="000000"/>
              </a:solidFill>
              <a:latin typeface="Arial - 28"/>
            </a:endParaRPr>
          </a:p>
          <a:p>
            <a:r>
              <a:rPr lang="en-US" sz="2800" dirty="0" smtClean="0">
                <a:solidFill>
                  <a:srgbClr val="000000"/>
                </a:solidFill>
                <a:latin typeface="Arial - 28"/>
              </a:rPr>
              <a:t>10% of $2,000 borrowed for a year = .10 X $2,000 = $200</a:t>
            </a:r>
            <a:endParaRPr lang="en-US" sz="2800" dirty="0">
              <a:solidFill>
                <a:srgbClr val="000000"/>
              </a:solidFill>
              <a:latin typeface="Arial - 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742092" y="2419048"/>
            <a:ext cx="10192608" cy="3816429"/>
          </a:xfrm>
          <a:prstGeom prst="rect">
            <a:avLst/>
          </a:prstGeom>
          <a:noFill/>
        </p:spPr>
        <p:txBody>
          <a:bodyPr vert="horz" wrap="square" rtlCol="0">
            <a:spAutoFit/>
          </a:bodyPr>
          <a:lstStyle/>
          <a:p>
            <a:r>
              <a:rPr lang="en-US" sz="2800" dirty="0" smtClean="0">
                <a:solidFill>
                  <a:srgbClr val="000000"/>
                </a:solidFill>
                <a:latin typeface="Arial - 28"/>
              </a:rPr>
              <a:t>10% of $2,000 borrowed for one year = $200 interest</a:t>
            </a:r>
          </a:p>
          <a:p>
            <a:endParaRPr lang="en-US" sz="2800" dirty="0" smtClean="0">
              <a:solidFill>
                <a:srgbClr val="000000"/>
              </a:solidFill>
              <a:latin typeface="Arial - 28"/>
            </a:endParaRPr>
          </a:p>
          <a:p>
            <a:r>
              <a:rPr lang="en-US" sz="2800" dirty="0" smtClean="0">
                <a:solidFill>
                  <a:srgbClr val="000000"/>
                </a:solidFill>
                <a:latin typeface="Arial - 28"/>
              </a:rPr>
              <a:t>Calculated as</a:t>
            </a:r>
          </a:p>
          <a:p>
            <a:r>
              <a:rPr lang="en-US" sz="2800" dirty="0" smtClean="0">
                <a:solidFill>
                  <a:srgbClr val="000000"/>
                </a:solidFill>
                <a:latin typeface="Arial - 28"/>
              </a:rPr>
              <a:t>.10 X $2,000 = $200 interest for one year</a:t>
            </a:r>
          </a:p>
          <a:p>
            <a:endParaRPr lang="en-US" sz="2800" dirty="0" smtClean="0">
              <a:solidFill>
                <a:srgbClr val="000000"/>
              </a:solidFill>
              <a:latin typeface="Arial - 28"/>
            </a:endParaRPr>
          </a:p>
          <a:p>
            <a:r>
              <a:rPr lang="en-US" sz="2800" dirty="0" smtClean="0">
                <a:solidFill>
                  <a:srgbClr val="000000"/>
                </a:solidFill>
                <a:latin typeface="Arial - 28"/>
              </a:rPr>
              <a:t>$200 interest per year X 2 years = $400 interest for two years</a:t>
            </a:r>
          </a:p>
          <a:p>
            <a:endParaRPr lang="en-US" sz="3200" dirty="0" smtClean="0">
              <a:solidFill>
                <a:srgbClr val="000000"/>
              </a:solidFill>
              <a:latin typeface="Arial - 28"/>
            </a:endParaRPr>
          </a:p>
          <a:p>
            <a:endParaRPr lang="en-US" sz="2100" dirty="0" smtClean="0">
              <a:solidFill>
                <a:srgbClr val="000000"/>
              </a:solidFill>
              <a:latin typeface="Arial - 28"/>
            </a:endParaRPr>
          </a:p>
          <a:p>
            <a:endParaRPr lang="en-US" sz="2100" dirty="0">
              <a:solidFill>
                <a:srgbClr val="000000"/>
              </a:solidFill>
              <a:latin typeface="Arial - 28"/>
            </a:endParaRPr>
          </a:p>
        </p:txBody>
      </p:sp>
      <p:sp>
        <p:nvSpPr>
          <p:cNvPr id="4" name="TextBox 3"/>
          <p:cNvSpPr txBox="1"/>
          <p:nvPr/>
        </p:nvSpPr>
        <p:spPr>
          <a:xfrm>
            <a:off x="723900" y="6756400"/>
            <a:ext cx="9745218" cy="1077218"/>
          </a:xfrm>
          <a:prstGeom prst="rect">
            <a:avLst/>
          </a:prstGeom>
          <a:noFill/>
        </p:spPr>
        <p:txBody>
          <a:bodyPr vert="horz" rtlCol="0">
            <a:spAutoFit/>
          </a:bodyPr>
          <a:lstStyle/>
          <a:p>
            <a:r>
              <a:rPr lang="en-US" sz="3200" b="1" dirty="0" smtClean="0">
                <a:solidFill>
                  <a:srgbClr val="000000"/>
                </a:solidFill>
                <a:latin typeface="Arial - 28"/>
              </a:rPr>
              <a:t>Principal</a:t>
            </a:r>
            <a:r>
              <a:rPr lang="en-US" sz="3200" dirty="0" smtClean="0">
                <a:solidFill>
                  <a:srgbClr val="000000"/>
                </a:solidFill>
                <a:latin typeface="Arial - 28"/>
              </a:rPr>
              <a:t> is the original amount of money borrowed or still owed on which interest is charged.  </a:t>
            </a:r>
            <a:endParaRPr lang="en-US" sz="3200" dirty="0">
              <a:solidFill>
                <a:srgbClr val="000000"/>
              </a:solidFill>
              <a:latin typeface="Arial - 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1680210" y="2948934"/>
            <a:ext cx="7840980" cy="2308324"/>
          </a:xfrm>
          <a:prstGeom prst="rect">
            <a:avLst/>
          </a:prstGeom>
          <a:noFill/>
        </p:spPr>
        <p:txBody>
          <a:bodyPr vert="horz" rtlCol="0">
            <a:spAutoFit/>
          </a:bodyPr>
          <a:lstStyle/>
          <a:p>
            <a:r>
              <a:rPr lang="en-US" sz="4800" dirty="0" smtClean="0">
                <a:solidFill>
                  <a:srgbClr val="000000"/>
                </a:solidFill>
                <a:latin typeface="Arial - 36"/>
              </a:rPr>
              <a:t>caveat emptor -</a:t>
            </a:r>
          </a:p>
          <a:p>
            <a:endParaRPr lang="en-US" sz="4800" dirty="0" smtClean="0">
              <a:solidFill>
                <a:srgbClr val="000000"/>
              </a:solidFill>
              <a:latin typeface="Arial - 36"/>
            </a:endParaRPr>
          </a:p>
          <a:p>
            <a:r>
              <a:rPr lang="en-US" sz="4800" dirty="0" smtClean="0">
                <a:solidFill>
                  <a:srgbClr val="000000"/>
                </a:solidFill>
                <a:latin typeface="Arial - 36"/>
              </a:rPr>
              <a:t>		let the buyer beware</a:t>
            </a:r>
            <a:endParaRPr lang="en-US" sz="48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937415"/>
            <a:ext cx="9745218" cy="1569660"/>
          </a:xfrm>
          <a:prstGeom prst="rect">
            <a:avLst/>
          </a:prstGeom>
          <a:noFill/>
        </p:spPr>
        <p:txBody>
          <a:bodyPr vert="horz" rtlCol="0">
            <a:spAutoFit/>
          </a:bodyPr>
          <a:lstStyle/>
          <a:p>
            <a:r>
              <a:rPr lang="en-US" sz="3200" dirty="0" smtClean="0">
                <a:solidFill>
                  <a:srgbClr val="000000"/>
                </a:solidFill>
                <a:latin typeface="Arial - 36"/>
              </a:rPr>
              <a:t>The </a:t>
            </a:r>
            <a:r>
              <a:rPr lang="en-US" sz="3200" b="1" dirty="0" smtClean="0">
                <a:solidFill>
                  <a:srgbClr val="000000"/>
                </a:solidFill>
                <a:latin typeface="Arial - 36"/>
              </a:rPr>
              <a:t>Truth in Lending Act</a:t>
            </a:r>
            <a:r>
              <a:rPr lang="en-US" sz="3200" dirty="0" smtClean="0">
                <a:solidFill>
                  <a:srgbClr val="000000"/>
                </a:solidFill>
                <a:latin typeface="Arial - 36"/>
              </a:rPr>
              <a:t> is a federal law that requires disclosure of information about the cost of credit.</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9857232" cy="584775"/>
          </a:xfrm>
          <a:prstGeom prst="rect">
            <a:avLst/>
          </a:prstGeom>
          <a:noFill/>
        </p:spPr>
        <p:txBody>
          <a:bodyPr vert="horz" rtlCol="0">
            <a:spAutoFit/>
          </a:bodyPr>
          <a:lstStyle/>
          <a:p>
            <a:r>
              <a:rPr lang="en-US" sz="3200" dirty="0" smtClean="0">
                <a:solidFill>
                  <a:srgbClr val="000000"/>
                </a:solidFill>
                <a:latin typeface="Arial - 36"/>
              </a:rPr>
              <a:t>What is the difference between gross and net pay?</a:t>
            </a:r>
            <a:endParaRPr lang="en-US" sz="3200" dirty="0">
              <a:solidFill>
                <a:srgbClr val="000000"/>
              </a:solidFill>
              <a:latin typeface="Arial - 36"/>
            </a:endParaRPr>
          </a:p>
        </p:txBody>
      </p:sp>
      <p:sp>
        <p:nvSpPr>
          <p:cNvPr id="4" name="TextBox 3"/>
          <p:cNvSpPr txBox="1"/>
          <p:nvPr/>
        </p:nvSpPr>
        <p:spPr>
          <a:xfrm>
            <a:off x="728091" y="3732245"/>
            <a:ext cx="9605201" cy="1569660"/>
          </a:xfrm>
          <a:prstGeom prst="rect">
            <a:avLst/>
          </a:prstGeom>
          <a:noFill/>
        </p:spPr>
        <p:txBody>
          <a:bodyPr vert="horz" rtlCol="0">
            <a:spAutoFit/>
          </a:bodyPr>
          <a:lstStyle/>
          <a:p>
            <a:r>
              <a:rPr lang="en-US" sz="3200" dirty="0" smtClean="0">
                <a:solidFill>
                  <a:srgbClr val="FF0000"/>
                </a:solidFill>
                <a:latin typeface="Arial - 36"/>
              </a:rPr>
              <a:t>Gross pay is income earned prior to deductions.  Net pay is income remaining after all deductions (required and voluntary).</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4452557" cy="584775"/>
          </a:xfrm>
          <a:prstGeom prst="rect">
            <a:avLst/>
          </a:prstGeom>
          <a:noFill/>
        </p:spPr>
        <p:txBody>
          <a:bodyPr vert="horz" rtlCol="0">
            <a:spAutoFit/>
          </a:bodyPr>
          <a:lstStyle/>
          <a:p>
            <a:r>
              <a:rPr lang="en-US" sz="3200" dirty="0" smtClean="0">
                <a:solidFill>
                  <a:srgbClr val="000000"/>
                </a:solidFill>
                <a:latin typeface="Arial - 36"/>
              </a:rPr>
              <a:t>What is interest?</a:t>
            </a:r>
            <a:endParaRPr lang="en-US" sz="3200" dirty="0">
              <a:solidFill>
                <a:srgbClr val="000000"/>
              </a:solidFill>
              <a:latin typeface="Arial - 36"/>
            </a:endParaRPr>
          </a:p>
        </p:txBody>
      </p:sp>
      <p:sp>
        <p:nvSpPr>
          <p:cNvPr id="4" name="TextBox 3"/>
          <p:cNvSpPr txBox="1"/>
          <p:nvPr/>
        </p:nvSpPr>
        <p:spPr>
          <a:xfrm>
            <a:off x="728091" y="3732245"/>
            <a:ext cx="9662894" cy="1077218"/>
          </a:xfrm>
          <a:prstGeom prst="rect">
            <a:avLst/>
          </a:prstGeom>
          <a:noFill/>
        </p:spPr>
        <p:txBody>
          <a:bodyPr vert="horz" rtlCol="0">
            <a:spAutoFit/>
          </a:bodyPr>
          <a:lstStyle/>
          <a:p>
            <a:r>
              <a:rPr lang="en-US" sz="3200" dirty="0" smtClean="0">
                <a:solidFill>
                  <a:srgbClr val="FF0000"/>
                </a:solidFill>
                <a:latin typeface="Arial - 36"/>
              </a:rPr>
              <a:t>Interest is the price of using someone else's money; the price of borrowing money.</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4788599" cy="584775"/>
          </a:xfrm>
          <a:prstGeom prst="rect">
            <a:avLst/>
          </a:prstGeom>
          <a:noFill/>
        </p:spPr>
        <p:txBody>
          <a:bodyPr vert="horz" rtlCol="0">
            <a:spAutoFit/>
          </a:bodyPr>
          <a:lstStyle/>
          <a:p>
            <a:r>
              <a:rPr lang="en-US" sz="3200" dirty="0" smtClean="0">
                <a:solidFill>
                  <a:srgbClr val="000000"/>
                </a:solidFill>
                <a:latin typeface="Arial - 36"/>
              </a:rPr>
              <a:t>What is collateral?</a:t>
            </a:r>
            <a:endParaRPr lang="en-US" sz="3200" dirty="0">
              <a:solidFill>
                <a:srgbClr val="000000"/>
              </a:solidFill>
              <a:latin typeface="Arial - 36"/>
            </a:endParaRPr>
          </a:p>
        </p:txBody>
      </p:sp>
      <p:sp>
        <p:nvSpPr>
          <p:cNvPr id="4" name="TextBox 3"/>
          <p:cNvSpPr txBox="1"/>
          <p:nvPr/>
        </p:nvSpPr>
        <p:spPr>
          <a:xfrm>
            <a:off x="728091" y="3732245"/>
            <a:ext cx="9661208" cy="1569660"/>
          </a:xfrm>
          <a:prstGeom prst="rect">
            <a:avLst/>
          </a:prstGeom>
          <a:noFill/>
        </p:spPr>
        <p:txBody>
          <a:bodyPr vert="horz" rtlCol="0">
            <a:spAutoFit/>
          </a:bodyPr>
          <a:lstStyle/>
          <a:p>
            <a:r>
              <a:rPr lang="en-US" sz="3200" dirty="0" smtClean="0">
                <a:solidFill>
                  <a:srgbClr val="FF0000"/>
                </a:solidFill>
                <a:latin typeface="Arial - 36"/>
              </a:rPr>
              <a:t>Collateral is property required by a lender and offered by a borrower as a guarantee of payment on a loan.</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pic>
        <p:nvPicPr>
          <p:cNvPr id="3" name="Picture 2" descr="economy_car.jpg"/>
          <p:cNvPicPr>
            <a:picLocks/>
          </p:cNvPicPr>
          <p:nvPr/>
        </p:nvPicPr>
        <p:blipFill>
          <a:blip r:embed="rId3" cstate="print"/>
          <a:stretch>
            <a:fillRect/>
          </a:stretch>
        </p:blipFill>
        <p:spPr>
          <a:xfrm>
            <a:off x="571500" y="4165600"/>
            <a:ext cx="3284951" cy="1578947"/>
          </a:xfrm>
          <a:prstGeom prst="rect">
            <a:avLst/>
          </a:prstGeom>
          <a:solidFill>
            <a:scrgbClr r="0" g="0" b="0">
              <a:alpha val="0"/>
            </a:scrgbClr>
          </a:solidFill>
        </p:spPr>
      </p:pic>
      <p:pic>
        <p:nvPicPr>
          <p:cNvPr id="4" name="Picture 3" descr="luxury_car.jpg"/>
          <p:cNvPicPr>
            <a:picLocks/>
          </p:cNvPicPr>
          <p:nvPr/>
        </p:nvPicPr>
        <p:blipFill>
          <a:blip r:embed="rId4" cstate="print"/>
          <a:stretch>
            <a:fillRect/>
          </a:stretch>
        </p:blipFill>
        <p:spPr>
          <a:xfrm>
            <a:off x="7200900" y="4089400"/>
            <a:ext cx="3047760" cy="1368259"/>
          </a:xfrm>
          <a:prstGeom prst="rect">
            <a:avLst/>
          </a:prstGeom>
          <a:solidFill>
            <a:scrgbClr r="0" g="0" b="0">
              <a:alpha val="0"/>
            </a:scrgbClr>
          </a:solidFill>
        </p:spPr>
      </p:pic>
      <p:pic>
        <p:nvPicPr>
          <p:cNvPr id="5" name="Picture 4" descr="moderate_car.jpg"/>
          <p:cNvPicPr>
            <a:picLocks/>
          </p:cNvPicPr>
          <p:nvPr/>
        </p:nvPicPr>
        <p:blipFill>
          <a:blip r:embed="rId5" cstate="print"/>
          <a:stretch>
            <a:fillRect/>
          </a:stretch>
        </p:blipFill>
        <p:spPr>
          <a:xfrm>
            <a:off x="4000500" y="6146800"/>
            <a:ext cx="3478875" cy="1616614"/>
          </a:xfrm>
          <a:prstGeom prst="rect">
            <a:avLst/>
          </a:prstGeom>
          <a:solidFill>
            <a:scrgbClr r="0" g="0" b="0">
              <a:alpha val="0"/>
            </a:scrgbClr>
          </a:solid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3976497" cy="584775"/>
          </a:xfrm>
          <a:prstGeom prst="rect">
            <a:avLst/>
          </a:prstGeom>
          <a:noFill/>
        </p:spPr>
        <p:txBody>
          <a:bodyPr vert="horz" rtlCol="0">
            <a:spAutoFit/>
          </a:bodyPr>
          <a:lstStyle/>
          <a:p>
            <a:r>
              <a:rPr lang="en-US" sz="3200" dirty="0" smtClean="0">
                <a:solidFill>
                  <a:srgbClr val="000000"/>
                </a:solidFill>
                <a:latin typeface="Arial - 36"/>
              </a:rPr>
              <a:t>What is a lien?</a:t>
            </a:r>
            <a:endParaRPr lang="en-US" sz="3200" dirty="0">
              <a:solidFill>
                <a:srgbClr val="000000"/>
              </a:solidFill>
              <a:latin typeface="Arial - 36"/>
            </a:endParaRPr>
          </a:p>
        </p:txBody>
      </p:sp>
      <p:sp>
        <p:nvSpPr>
          <p:cNvPr id="4" name="TextBox 3"/>
          <p:cNvSpPr txBox="1"/>
          <p:nvPr/>
        </p:nvSpPr>
        <p:spPr>
          <a:xfrm>
            <a:off x="728091" y="3732245"/>
            <a:ext cx="9689211" cy="1077218"/>
          </a:xfrm>
          <a:prstGeom prst="rect">
            <a:avLst/>
          </a:prstGeom>
          <a:noFill/>
        </p:spPr>
        <p:txBody>
          <a:bodyPr vert="horz" rtlCol="0">
            <a:spAutoFit/>
          </a:bodyPr>
          <a:lstStyle/>
          <a:p>
            <a:r>
              <a:rPr lang="en-US" sz="3200" dirty="0" smtClean="0">
                <a:solidFill>
                  <a:srgbClr val="FF0000"/>
                </a:solidFill>
                <a:latin typeface="Arial - 36"/>
              </a:rPr>
              <a:t>A lien is the legal right to take or sell property as security for a debt.</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6328791" cy="584775"/>
          </a:xfrm>
          <a:prstGeom prst="rect">
            <a:avLst/>
          </a:prstGeom>
          <a:noFill/>
        </p:spPr>
        <p:txBody>
          <a:bodyPr vert="horz" rtlCol="0">
            <a:spAutoFit/>
          </a:bodyPr>
          <a:lstStyle/>
          <a:p>
            <a:r>
              <a:rPr lang="en-US" sz="3200" dirty="0" smtClean="0">
                <a:solidFill>
                  <a:srgbClr val="000000"/>
                </a:solidFill>
                <a:latin typeface="Arial - 36"/>
              </a:rPr>
              <a:t>What is opportunity cost?</a:t>
            </a:r>
            <a:endParaRPr lang="en-US" sz="3200" dirty="0">
              <a:solidFill>
                <a:srgbClr val="000000"/>
              </a:solidFill>
              <a:latin typeface="Arial - 36"/>
            </a:endParaRPr>
          </a:p>
        </p:txBody>
      </p:sp>
      <p:sp>
        <p:nvSpPr>
          <p:cNvPr id="4" name="TextBox 3"/>
          <p:cNvSpPr txBox="1"/>
          <p:nvPr/>
        </p:nvSpPr>
        <p:spPr>
          <a:xfrm>
            <a:off x="728091" y="3732245"/>
            <a:ext cx="9717215" cy="1077218"/>
          </a:xfrm>
          <a:prstGeom prst="rect">
            <a:avLst/>
          </a:prstGeom>
          <a:noFill/>
        </p:spPr>
        <p:txBody>
          <a:bodyPr vert="horz" rtlCol="0">
            <a:spAutoFit/>
          </a:bodyPr>
          <a:lstStyle/>
          <a:p>
            <a:r>
              <a:rPr lang="en-US" sz="3200" dirty="0" smtClean="0">
                <a:solidFill>
                  <a:srgbClr val="FF0000"/>
                </a:solidFill>
                <a:latin typeface="Arial - 36"/>
              </a:rPr>
              <a:t>It is the highest-valued alternative given up when a decision is made.</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7"/>
            <a:ext cx="9997250" cy="1077218"/>
          </a:xfrm>
          <a:prstGeom prst="rect">
            <a:avLst/>
          </a:prstGeom>
          <a:noFill/>
        </p:spPr>
        <p:txBody>
          <a:bodyPr vert="horz" rtlCol="0">
            <a:spAutoFit/>
          </a:bodyPr>
          <a:lstStyle/>
          <a:p>
            <a:r>
              <a:rPr lang="en-US" sz="3200" dirty="0" smtClean="0">
                <a:solidFill>
                  <a:srgbClr val="000000"/>
                </a:solidFill>
                <a:latin typeface="Arial - 36"/>
              </a:rPr>
              <a:t>What is the opportunity cost of purchasing a new pair of jeans?</a:t>
            </a:r>
            <a:endParaRPr lang="en-US" sz="3200" dirty="0">
              <a:solidFill>
                <a:srgbClr val="000000"/>
              </a:solidFill>
              <a:latin typeface="Arial - 36"/>
            </a:endParaRPr>
          </a:p>
        </p:txBody>
      </p:sp>
      <p:sp>
        <p:nvSpPr>
          <p:cNvPr id="4" name="TextBox 3"/>
          <p:cNvSpPr txBox="1"/>
          <p:nvPr/>
        </p:nvSpPr>
        <p:spPr>
          <a:xfrm>
            <a:off x="728091" y="3732245"/>
            <a:ext cx="9745218" cy="1569660"/>
          </a:xfrm>
          <a:prstGeom prst="rect">
            <a:avLst/>
          </a:prstGeom>
          <a:noFill/>
        </p:spPr>
        <p:txBody>
          <a:bodyPr vert="horz" rtlCol="0">
            <a:spAutoFit/>
          </a:bodyPr>
          <a:lstStyle/>
          <a:p>
            <a:r>
              <a:rPr lang="en-US" sz="3200" dirty="0" smtClean="0">
                <a:solidFill>
                  <a:srgbClr val="FF0000"/>
                </a:solidFill>
                <a:latin typeface="Arial - 36"/>
              </a:rPr>
              <a:t>It is whatever other good or service could have been purchased with the same amount of money now or in the future.</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4648581" cy="584775"/>
          </a:xfrm>
          <a:prstGeom prst="rect">
            <a:avLst/>
          </a:prstGeom>
          <a:noFill/>
        </p:spPr>
        <p:txBody>
          <a:bodyPr vert="horz" rtlCol="0">
            <a:spAutoFit/>
          </a:bodyPr>
          <a:lstStyle/>
          <a:p>
            <a:r>
              <a:rPr lang="en-US" sz="3200" dirty="0" smtClean="0">
                <a:solidFill>
                  <a:srgbClr val="000000"/>
                </a:solidFill>
                <a:latin typeface="Arial - 36"/>
              </a:rPr>
              <a:t>What is principal?</a:t>
            </a:r>
            <a:endParaRPr lang="en-US" sz="3200" dirty="0">
              <a:solidFill>
                <a:srgbClr val="000000"/>
              </a:solidFill>
              <a:latin typeface="Arial - 36"/>
            </a:endParaRPr>
          </a:p>
        </p:txBody>
      </p:sp>
      <p:sp>
        <p:nvSpPr>
          <p:cNvPr id="4" name="TextBox 3"/>
          <p:cNvSpPr txBox="1"/>
          <p:nvPr/>
        </p:nvSpPr>
        <p:spPr>
          <a:xfrm>
            <a:off x="728091" y="3732245"/>
            <a:ext cx="9801225" cy="1077218"/>
          </a:xfrm>
          <a:prstGeom prst="rect">
            <a:avLst/>
          </a:prstGeom>
          <a:noFill/>
        </p:spPr>
        <p:txBody>
          <a:bodyPr vert="horz" rtlCol="0">
            <a:spAutoFit/>
          </a:bodyPr>
          <a:lstStyle/>
          <a:p>
            <a:r>
              <a:rPr lang="en-US" sz="3200" dirty="0" smtClean="0">
                <a:solidFill>
                  <a:srgbClr val="FF0000"/>
                </a:solidFill>
                <a:latin typeface="Arial - 36"/>
              </a:rPr>
              <a:t>Principal is the original amount of money borrowed or still owed on which interest is charged.</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6076760" cy="584775"/>
          </a:xfrm>
          <a:prstGeom prst="rect">
            <a:avLst/>
          </a:prstGeom>
          <a:noFill/>
        </p:spPr>
        <p:txBody>
          <a:bodyPr vert="horz" rtlCol="0">
            <a:spAutoFit/>
          </a:bodyPr>
          <a:lstStyle/>
          <a:p>
            <a:r>
              <a:rPr lang="en-US" sz="3200" dirty="0" smtClean="0">
                <a:solidFill>
                  <a:srgbClr val="000000"/>
                </a:solidFill>
                <a:latin typeface="Arial - 36"/>
              </a:rPr>
              <a:t>What is a secured loan?</a:t>
            </a:r>
            <a:endParaRPr lang="en-US" sz="3200" dirty="0">
              <a:solidFill>
                <a:srgbClr val="000000"/>
              </a:solidFill>
              <a:latin typeface="Arial - 36"/>
            </a:endParaRPr>
          </a:p>
        </p:txBody>
      </p:sp>
      <p:sp>
        <p:nvSpPr>
          <p:cNvPr id="4" name="TextBox 3"/>
          <p:cNvSpPr txBox="1"/>
          <p:nvPr/>
        </p:nvSpPr>
        <p:spPr>
          <a:xfrm>
            <a:off x="728091" y="3732245"/>
            <a:ext cx="7672959" cy="584775"/>
          </a:xfrm>
          <a:prstGeom prst="rect">
            <a:avLst/>
          </a:prstGeom>
          <a:noFill/>
        </p:spPr>
        <p:txBody>
          <a:bodyPr vert="horz" rtlCol="0">
            <a:spAutoFit/>
          </a:bodyPr>
          <a:lstStyle/>
          <a:p>
            <a:r>
              <a:rPr lang="en-US" sz="3200" dirty="0" smtClean="0">
                <a:solidFill>
                  <a:srgbClr val="FF0000"/>
                </a:solidFill>
                <a:latin typeface="Arial - 36"/>
              </a:rPr>
              <a:t>It is a loan backed by collateral.</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7"/>
            <a:ext cx="9885236" cy="1077218"/>
          </a:xfrm>
          <a:prstGeom prst="rect">
            <a:avLst/>
          </a:prstGeom>
          <a:noFill/>
        </p:spPr>
        <p:txBody>
          <a:bodyPr vert="horz" rtlCol="0">
            <a:spAutoFit/>
          </a:bodyPr>
          <a:lstStyle/>
          <a:p>
            <a:r>
              <a:rPr lang="en-US" sz="3200" dirty="0" smtClean="0">
                <a:solidFill>
                  <a:srgbClr val="000000"/>
                </a:solidFill>
                <a:latin typeface="Arial - 36"/>
              </a:rPr>
              <a:t>What is an advantage and a disadvantage of a secured loan?</a:t>
            </a:r>
            <a:endParaRPr lang="en-US" sz="3200" dirty="0">
              <a:solidFill>
                <a:srgbClr val="000000"/>
              </a:solidFill>
              <a:latin typeface="Arial - 36"/>
            </a:endParaRPr>
          </a:p>
        </p:txBody>
      </p:sp>
      <p:sp>
        <p:nvSpPr>
          <p:cNvPr id="4" name="TextBox 3"/>
          <p:cNvSpPr txBox="1"/>
          <p:nvPr/>
        </p:nvSpPr>
        <p:spPr>
          <a:xfrm>
            <a:off x="728091" y="3732245"/>
            <a:ext cx="9857232" cy="2062103"/>
          </a:xfrm>
          <a:prstGeom prst="rect">
            <a:avLst/>
          </a:prstGeom>
          <a:noFill/>
        </p:spPr>
        <p:txBody>
          <a:bodyPr vert="horz" rtlCol="0">
            <a:spAutoFit/>
          </a:bodyPr>
          <a:lstStyle/>
          <a:p>
            <a:r>
              <a:rPr lang="en-US" sz="3200" dirty="0" smtClean="0">
                <a:solidFill>
                  <a:srgbClr val="FF0000"/>
                </a:solidFill>
                <a:latin typeface="Arial - 36"/>
              </a:rPr>
              <a:t>advantage:  lower interest rate on the loan</a:t>
            </a:r>
          </a:p>
          <a:p>
            <a:endParaRPr lang="en-US" sz="3200" dirty="0" smtClean="0">
              <a:solidFill>
                <a:srgbClr val="FF0000"/>
              </a:solidFill>
              <a:latin typeface="Arial - 36"/>
            </a:endParaRPr>
          </a:p>
          <a:p>
            <a:r>
              <a:rPr lang="en-US" sz="3200" dirty="0" smtClean="0">
                <a:solidFill>
                  <a:srgbClr val="FF0000"/>
                </a:solidFill>
                <a:latin typeface="Arial - 36"/>
              </a:rPr>
              <a:t>disadvantage:  collateral for the loan can be repossessed and sold if payments aren't made</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4984623" cy="584775"/>
          </a:xfrm>
          <a:prstGeom prst="rect">
            <a:avLst/>
          </a:prstGeom>
          <a:noFill/>
        </p:spPr>
        <p:txBody>
          <a:bodyPr vert="horz" rtlCol="0">
            <a:spAutoFit/>
          </a:bodyPr>
          <a:lstStyle/>
          <a:p>
            <a:r>
              <a:rPr lang="en-US" sz="3200" dirty="0" smtClean="0">
                <a:solidFill>
                  <a:srgbClr val="000000"/>
                </a:solidFill>
                <a:latin typeface="Arial - 36"/>
              </a:rPr>
              <a:t>What is a contract?</a:t>
            </a:r>
            <a:endParaRPr lang="en-US" sz="3200" dirty="0">
              <a:solidFill>
                <a:srgbClr val="000000"/>
              </a:solidFill>
              <a:latin typeface="Arial - 36"/>
            </a:endParaRPr>
          </a:p>
        </p:txBody>
      </p:sp>
      <p:sp>
        <p:nvSpPr>
          <p:cNvPr id="4" name="TextBox 3"/>
          <p:cNvSpPr txBox="1"/>
          <p:nvPr/>
        </p:nvSpPr>
        <p:spPr>
          <a:xfrm>
            <a:off x="728091" y="3732245"/>
            <a:ext cx="9913239" cy="1077218"/>
          </a:xfrm>
          <a:prstGeom prst="rect">
            <a:avLst/>
          </a:prstGeom>
          <a:noFill/>
        </p:spPr>
        <p:txBody>
          <a:bodyPr vert="horz" rtlCol="0">
            <a:spAutoFit/>
          </a:bodyPr>
          <a:lstStyle/>
          <a:p>
            <a:r>
              <a:rPr lang="en-US" sz="3200" dirty="0" smtClean="0">
                <a:solidFill>
                  <a:srgbClr val="FF0000"/>
                </a:solidFill>
                <a:latin typeface="Arial - 36"/>
              </a:rPr>
              <a:t>A contract is an exchange, promise, or agreement between parties that is enforceable by law.</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9857232" cy="584775"/>
          </a:xfrm>
          <a:prstGeom prst="rect">
            <a:avLst/>
          </a:prstGeom>
          <a:noFill/>
        </p:spPr>
        <p:txBody>
          <a:bodyPr vert="horz" rtlCol="0">
            <a:spAutoFit/>
          </a:bodyPr>
          <a:lstStyle/>
          <a:p>
            <a:r>
              <a:rPr lang="en-US" sz="3200" dirty="0" smtClean="0">
                <a:solidFill>
                  <a:srgbClr val="000000"/>
                </a:solidFill>
                <a:latin typeface="Arial - 36"/>
              </a:rPr>
              <a:t>What factors affect the total price of a car?</a:t>
            </a:r>
            <a:endParaRPr lang="en-US" sz="3200" dirty="0">
              <a:solidFill>
                <a:srgbClr val="000000"/>
              </a:solidFill>
              <a:latin typeface="Arial - 36"/>
            </a:endParaRPr>
          </a:p>
        </p:txBody>
      </p:sp>
      <p:sp>
        <p:nvSpPr>
          <p:cNvPr id="4" name="TextBox 3"/>
          <p:cNvSpPr txBox="1"/>
          <p:nvPr/>
        </p:nvSpPr>
        <p:spPr>
          <a:xfrm>
            <a:off x="728091" y="3732245"/>
            <a:ext cx="9969246" cy="1077218"/>
          </a:xfrm>
          <a:prstGeom prst="rect">
            <a:avLst/>
          </a:prstGeom>
          <a:noFill/>
        </p:spPr>
        <p:txBody>
          <a:bodyPr vert="horz" rtlCol="0">
            <a:spAutoFit/>
          </a:bodyPr>
          <a:lstStyle/>
          <a:p>
            <a:r>
              <a:rPr lang="en-US" sz="3200" dirty="0" smtClean="0">
                <a:solidFill>
                  <a:srgbClr val="FF0000"/>
                </a:solidFill>
                <a:latin typeface="Arial - 36"/>
              </a:rPr>
              <a:t>interest rate, length of contract, and size of down payment</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8"/>
            <a:ext cx="8121015" cy="584775"/>
          </a:xfrm>
          <a:prstGeom prst="rect">
            <a:avLst/>
          </a:prstGeom>
          <a:noFill/>
        </p:spPr>
        <p:txBody>
          <a:bodyPr vert="horz" rtlCol="0">
            <a:spAutoFit/>
          </a:bodyPr>
          <a:lstStyle/>
          <a:p>
            <a:r>
              <a:rPr lang="en-US" sz="3200" dirty="0" smtClean="0">
                <a:solidFill>
                  <a:srgbClr val="000000"/>
                </a:solidFill>
                <a:latin typeface="Arial - 36"/>
              </a:rPr>
              <a:t>What is the Truth in Lending Act?</a:t>
            </a:r>
            <a:endParaRPr lang="en-US" sz="3200" dirty="0">
              <a:solidFill>
                <a:srgbClr val="000000"/>
              </a:solidFill>
              <a:latin typeface="Arial - 36"/>
            </a:endParaRPr>
          </a:p>
        </p:txBody>
      </p:sp>
      <p:sp>
        <p:nvSpPr>
          <p:cNvPr id="4" name="TextBox 3"/>
          <p:cNvSpPr txBox="1"/>
          <p:nvPr/>
        </p:nvSpPr>
        <p:spPr>
          <a:xfrm>
            <a:off x="728091" y="3732245"/>
            <a:ext cx="10025253" cy="2554545"/>
          </a:xfrm>
          <a:prstGeom prst="rect">
            <a:avLst/>
          </a:prstGeom>
          <a:noFill/>
        </p:spPr>
        <p:txBody>
          <a:bodyPr vert="horz" rtlCol="0">
            <a:spAutoFit/>
          </a:bodyPr>
          <a:lstStyle/>
          <a:p>
            <a:r>
              <a:rPr lang="en-US" sz="3200" dirty="0" smtClean="0">
                <a:solidFill>
                  <a:srgbClr val="FF0000"/>
                </a:solidFill>
                <a:latin typeface="Arial - 36"/>
              </a:rPr>
              <a:t>It's a federal law that requires disclosure of information about the cost of credit.  Both the finance charges and the annual percentage rate (APR) must be displayed prominently on forms and statements used by creditors.</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419047"/>
            <a:ext cx="9773222" cy="1077218"/>
          </a:xfrm>
          <a:prstGeom prst="rect">
            <a:avLst/>
          </a:prstGeom>
          <a:noFill/>
        </p:spPr>
        <p:txBody>
          <a:bodyPr vert="horz" rtlCol="0">
            <a:spAutoFit/>
          </a:bodyPr>
          <a:lstStyle/>
          <a:p>
            <a:r>
              <a:rPr lang="en-US" sz="3200" dirty="0" smtClean="0">
                <a:solidFill>
                  <a:srgbClr val="000000"/>
                </a:solidFill>
                <a:latin typeface="Arial - 36"/>
              </a:rPr>
              <a:t>What is the recommended maximum percent of net pay that should be spent on a monthly car payment?</a:t>
            </a:r>
            <a:endParaRPr lang="en-US" sz="3200" dirty="0">
              <a:solidFill>
                <a:srgbClr val="000000"/>
              </a:solidFill>
              <a:latin typeface="Arial - 36"/>
            </a:endParaRPr>
          </a:p>
        </p:txBody>
      </p:sp>
      <p:sp>
        <p:nvSpPr>
          <p:cNvPr id="4" name="TextBox 3"/>
          <p:cNvSpPr txBox="1"/>
          <p:nvPr/>
        </p:nvSpPr>
        <p:spPr>
          <a:xfrm>
            <a:off x="723900" y="3784600"/>
            <a:ext cx="3024378" cy="584775"/>
          </a:xfrm>
          <a:prstGeom prst="rect">
            <a:avLst/>
          </a:prstGeom>
          <a:noFill/>
        </p:spPr>
        <p:txBody>
          <a:bodyPr vert="horz" rtlCol="0">
            <a:spAutoFit/>
          </a:bodyPr>
          <a:lstStyle/>
          <a:p>
            <a:r>
              <a:rPr lang="en-US" sz="3200" dirty="0" smtClean="0">
                <a:solidFill>
                  <a:srgbClr val="FF0000"/>
                </a:solidFill>
                <a:latin typeface="Arial - 36"/>
              </a:rPr>
              <a:t>20 percent</a:t>
            </a:r>
            <a:endParaRPr lang="en-US" sz="3200" dirty="0">
              <a:solidFill>
                <a:srgbClr val="FF0000"/>
              </a:solidFill>
              <a:latin typeface="Arial - 36"/>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pic>
        <p:nvPicPr>
          <p:cNvPr id="3" name="Picture 2" descr="economy_car.jpg"/>
          <p:cNvPicPr>
            <a:picLocks/>
          </p:cNvPicPr>
          <p:nvPr/>
        </p:nvPicPr>
        <p:blipFill>
          <a:blip r:embed="rId3" cstate="print"/>
          <a:stretch>
            <a:fillRect/>
          </a:stretch>
        </p:blipFill>
        <p:spPr>
          <a:xfrm>
            <a:off x="571500" y="4165600"/>
            <a:ext cx="3284951" cy="1578947"/>
          </a:xfrm>
          <a:prstGeom prst="rect">
            <a:avLst/>
          </a:prstGeom>
          <a:solidFill>
            <a:scrgbClr r="0" g="0" b="0">
              <a:alpha val="0"/>
            </a:scrgbClr>
          </a:solidFill>
        </p:spPr>
      </p:pic>
      <p:pic>
        <p:nvPicPr>
          <p:cNvPr id="4" name="Picture 3" descr="luxury_car.jpg"/>
          <p:cNvPicPr>
            <a:picLocks/>
          </p:cNvPicPr>
          <p:nvPr/>
        </p:nvPicPr>
        <p:blipFill>
          <a:blip r:embed="rId4" cstate="print"/>
          <a:stretch>
            <a:fillRect/>
          </a:stretch>
        </p:blipFill>
        <p:spPr>
          <a:xfrm>
            <a:off x="7200900" y="4089400"/>
            <a:ext cx="3047760" cy="1368259"/>
          </a:xfrm>
          <a:prstGeom prst="rect">
            <a:avLst/>
          </a:prstGeom>
          <a:solidFill>
            <a:scrgbClr r="0" g="0" b="0">
              <a:alpha val="0"/>
            </a:scrgbClr>
          </a:solidFill>
        </p:spPr>
      </p:pic>
      <p:pic>
        <p:nvPicPr>
          <p:cNvPr id="5" name="Picture 4" descr="moderate_car.jpg"/>
          <p:cNvPicPr>
            <a:picLocks/>
          </p:cNvPicPr>
          <p:nvPr/>
        </p:nvPicPr>
        <p:blipFill>
          <a:blip r:embed="rId5" cstate="print"/>
          <a:stretch>
            <a:fillRect/>
          </a:stretch>
        </p:blipFill>
        <p:spPr>
          <a:xfrm>
            <a:off x="4000500" y="6146800"/>
            <a:ext cx="3478875" cy="1616614"/>
          </a:xfrm>
          <a:prstGeom prst="rect">
            <a:avLst/>
          </a:prstGeom>
          <a:solidFill>
            <a:scrgbClr r="0" g="0" b="0">
              <a:alpha val="0"/>
            </a:scrgbClr>
          </a:solidFill>
        </p:spPr>
      </p:pic>
      <p:sp>
        <p:nvSpPr>
          <p:cNvPr id="6" name="TextBox 5"/>
          <p:cNvSpPr txBox="1"/>
          <p:nvPr/>
        </p:nvSpPr>
        <p:spPr>
          <a:xfrm>
            <a:off x="3619500" y="4546600"/>
            <a:ext cx="1676400" cy="584775"/>
          </a:xfrm>
          <a:prstGeom prst="rect">
            <a:avLst/>
          </a:prstGeom>
          <a:noFill/>
        </p:spPr>
        <p:txBody>
          <a:bodyPr wrap="square" rtlCol="0">
            <a:spAutoFit/>
          </a:bodyPr>
          <a:lstStyle/>
          <a:p>
            <a:r>
              <a:rPr lang="en-US" sz="3200" dirty="0" smtClean="0"/>
              <a:t>$17,000</a:t>
            </a:r>
            <a:endParaRPr lang="en-US" sz="3200" dirty="0"/>
          </a:p>
        </p:txBody>
      </p:sp>
      <p:sp>
        <p:nvSpPr>
          <p:cNvPr id="7" name="TextBox 6"/>
          <p:cNvSpPr txBox="1"/>
          <p:nvPr/>
        </p:nvSpPr>
        <p:spPr>
          <a:xfrm>
            <a:off x="6362700" y="7366000"/>
            <a:ext cx="1676400" cy="584775"/>
          </a:xfrm>
          <a:prstGeom prst="rect">
            <a:avLst/>
          </a:prstGeom>
          <a:noFill/>
        </p:spPr>
        <p:txBody>
          <a:bodyPr wrap="square" rtlCol="0">
            <a:spAutoFit/>
          </a:bodyPr>
          <a:lstStyle/>
          <a:p>
            <a:r>
              <a:rPr lang="en-US" sz="3200" dirty="0" smtClean="0"/>
              <a:t>$24,000</a:t>
            </a:r>
            <a:endParaRPr lang="en-US" sz="3200" dirty="0"/>
          </a:p>
        </p:txBody>
      </p:sp>
      <p:sp>
        <p:nvSpPr>
          <p:cNvPr id="8" name="TextBox 7"/>
          <p:cNvSpPr txBox="1"/>
          <p:nvPr/>
        </p:nvSpPr>
        <p:spPr>
          <a:xfrm>
            <a:off x="8953500" y="5308600"/>
            <a:ext cx="1676400" cy="584775"/>
          </a:xfrm>
          <a:prstGeom prst="rect">
            <a:avLst/>
          </a:prstGeom>
          <a:noFill/>
        </p:spPr>
        <p:txBody>
          <a:bodyPr wrap="square" rtlCol="0">
            <a:spAutoFit/>
          </a:bodyPr>
          <a:lstStyle/>
          <a:p>
            <a:r>
              <a:rPr lang="en-US" sz="3200" dirty="0" smtClean="0"/>
              <a:t>$55,000</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1757219" y="2946400"/>
            <a:ext cx="7476935" cy="3970318"/>
          </a:xfrm>
          <a:prstGeom prst="rect">
            <a:avLst/>
          </a:prstGeom>
          <a:noFill/>
        </p:spPr>
        <p:txBody>
          <a:bodyPr vert="horz" wrap="square" rtlCol="0">
            <a:spAutoFit/>
          </a:bodyPr>
          <a:lstStyle/>
          <a:p>
            <a:r>
              <a:rPr lang="en-US" sz="2800" dirty="0" smtClean="0">
                <a:solidFill>
                  <a:srgbClr val="000000"/>
                </a:solidFill>
                <a:latin typeface="Arial - 36"/>
              </a:rPr>
              <a:t>Deal					Votes</a:t>
            </a:r>
          </a:p>
          <a:p>
            <a:endParaRPr lang="en-US" sz="2800" dirty="0" smtClean="0">
              <a:solidFill>
                <a:srgbClr val="000000"/>
              </a:solidFill>
              <a:latin typeface="Arial - 36"/>
            </a:endParaRPr>
          </a:p>
          <a:p>
            <a:r>
              <a:rPr lang="en-US" sz="2800" dirty="0" smtClean="0">
                <a:solidFill>
                  <a:srgbClr val="000000"/>
                </a:solidFill>
                <a:latin typeface="Arial - 36"/>
              </a:rPr>
              <a:t>1					_____</a:t>
            </a:r>
          </a:p>
          <a:p>
            <a:endParaRPr lang="en-US" sz="2800" dirty="0" smtClean="0">
              <a:solidFill>
                <a:srgbClr val="000000"/>
              </a:solidFill>
              <a:latin typeface="Arial - 36"/>
            </a:endParaRPr>
          </a:p>
          <a:p>
            <a:r>
              <a:rPr lang="en-US" sz="2800" dirty="0" smtClean="0">
                <a:solidFill>
                  <a:srgbClr val="000000"/>
                </a:solidFill>
                <a:latin typeface="Arial - 36"/>
              </a:rPr>
              <a:t>2					_____</a:t>
            </a:r>
          </a:p>
          <a:p>
            <a:endParaRPr lang="en-US" sz="2800" dirty="0" smtClean="0">
              <a:solidFill>
                <a:srgbClr val="000000"/>
              </a:solidFill>
              <a:latin typeface="Arial - 36"/>
            </a:endParaRPr>
          </a:p>
          <a:p>
            <a:r>
              <a:rPr lang="en-US" sz="2800" dirty="0" smtClean="0">
                <a:solidFill>
                  <a:srgbClr val="000000"/>
                </a:solidFill>
                <a:latin typeface="Arial - 36"/>
              </a:rPr>
              <a:t>3					_____</a:t>
            </a:r>
          </a:p>
          <a:p>
            <a:endParaRPr lang="en-US" sz="2800" dirty="0" smtClean="0">
              <a:solidFill>
                <a:srgbClr val="000000"/>
              </a:solidFill>
              <a:latin typeface="Arial - 36"/>
            </a:endParaRPr>
          </a:p>
          <a:p>
            <a:r>
              <a:rPr lang="en-US" sz="2800" dirty="0" smtClean="0">
                <a:solidFill>
                  <a:srgbClr val="000000"/>
                </a:solidFill>
                <a:latin typeface="Arial - 36"/>
              </a:rPr>
              <a:t>4					_____</a:t>
            </a:r>
            <a:endParaRPr lang="en-US" sz="28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672084" y="2257778"/>
            <a:ext cx="9647088" cy="5016758"/>
          </a:xfrm>
          <a:prstGeom prst="rect">
            <a:avLst/>
          </a:prstGeom>
          <a:noFill/>
        </p:spPr>
        <p:txBody>
          <a:bodyPr vert="horz" rtlCol="0">
            <a:spAutoFit/>
          </a:bodyPr>
          <a:lstStyle/>
          <a:p>
            <a:r>
              <a:rPr lang="en-US" sz="3200" dirty="0" smtClean="0">
                <a:solidFill>
                  <a:srgbClr val="000000"/>
                </a:solidFill>
                <a:latin typeface="Arial - 28"/>
              </a:rPr>
              <a:t>A </a:t>
            </a:r>
            <a:r>
              <a:rPr lang="en-US" sz="3200" b="1" dirty="0" smtClean="0">
                <a:solidFill>
                  <a:srgbClr val="000000"/>
                </a:solidFill>
                <a:latin typeface="Arial - 28"/>
              </a:rPr>
              <a:t>contract</a:t>
            </a:r>
            <a:r>
              <a:rPr lang="en-US" sz="3200" dirty="0" smtClean="0">
                <a:solidFill>
                  <a:srgbClr val="000000"/>
                </a:solidFill>
                <a:latin typeface="Arial - 28"/>
              </a:rPr>
              <a:t> is an exchange, promise or agreement between parties that is enforceable by law.</a:t>
            </a:r>
          </a:p>
          <a:p>
            <a:endParaRPr lang="en-US" sz="3200" dirty="0" smtClean="0">
              <a:solidFill>
                <a:srgbClr val="000000"/>
              </a:solidFill>
              <a:latin typeface="Arial - 28"/>
            </a:endParaRPr>
          </a:p>
          <a:p>
            <a:endParaRPr lang="en-US" sz="3200" dirty="0" smtClean="0">
              <a:solidFill>
                <a:srgbClr val="000000"/>
              </a:solidFill>
              <a:latin typeface="Arial - 28"/>
            </a:endParaRPr>
          </a:p>
          <a:p>
            <a:r>
              <a:rPr lang="en-US" sz="3200" dirty="0" smtClean="0">
                <a:solidFill>
                  <a:srgbClr val="000000"/>
                </a:solidFill>
                <a:latin typeface="Arial - 28"/>
              </a:rPr>
              <a:t>Net</a:t>
            </a:r>
            <a:r>
              <a:rPr lang="en-US" sz="3200" b="1" dirty="0" smtClean="0">
                <a:solidFill>
                  <a:srgbClr val="000000"/>
                </a:solidFill>
                <a:latin typeface="Arial - 28"/>
              </a:rPr>
              <a:t> pay</a:t>
            </a:r>
            <a:r>
              <a:rPr lang="en-US" sz="3200" dirty="0" smtClean="0">
                <a:solidFill>
                  <a:srgbClr val="000000"/>
                </a:solidFill>
                <a:latin typeface="Arial - 28"/>
              </a:rPr>
              <a:t> is the amount received after all deductions have been subtracted from a paycheck.</a:t>
            </a:r>
          </a:p>
          <a:p>
            <a:endParaRPr lang="en-US" sz="3200" dirty="0" smtClean="0">
              <a:solidFill>
                <a:srgbClr val="000000"/>
              </a:solidFill>
              <a:latin typeface="Arial - 28"/>
            </a:endParaRPr>
          </a:p>
          <a:p>
            <a:endParaRPr lang="en-US" sz="3200" dirty="0" smtClean="0">
              <a:solidFill>
                <a:srgbClr val="000000"/>
              </a:solidFill>
              <a:latin typeface="Arial - 28"/>
            </a:endParaRPr>
          </a:p>
          <a:p>
            <a:r>
              <a:rPr lang="en-US" sz="3200" dirty="0" smtClean="0">
                <a:solidFill>
                  <a:srgbClr val="000000"/>
                </a:solidFill>
                <a:latin typeface="Arial - 28"/>
              </a:rPr>
              <a:t>Gro</a:t>
            </a:r>
            <a:r>
              <a:rPr lang="en-US" sz="3200" b="1" dirty="0" smtClean="0">
                <a:solidFill>
                  <a:srgbClr val="000000"/>
                </a:solidFill>
                <a:latin typeface="Arial - 28"/>
              </a:rPr>
              <a:t>ss pay</a:t>
            </a:r>
            <a:r>
              <a:rPr lang="en-US" sz="3200" dirty="0" smtClean="0">
                <a:solidFill>
                  <a:srgbClr val="000000"/>
                </a:solidFill>
                <a:latin typeface="Arial - 28"/>
              </a:rPr>
              <a:t> is the amount earned before any taxes or other deductions are subtracted.</a:t>
            </a:r>
            <a:endParaRPr lang="en-US" sz="3200" dirty="0">
              <a:solidFill>
                <a:srgbClr val="000000"/>
              </a:solidFill>
              <a:latin typeface="Arial - 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pic>
        <p:nvPicPr>
          <p:cNvPr id="3" name="Picture 2" descr="economy_car.jpg"/>
          <p:cNvPicPr>
            <a:picLocks/>
          </p:cNvPicPr>
          <p:nvPr/>
        </p:nvPicPr>
        <p:blipFill>
          <a:blip r:embed="rId3" cstate="print"/>
          <a:stretch>
            <a:fillRect/>
          </a:stretch>
        </p:blipFill>
        <p:spPr>
          <a:xfrm>
            <a:off x="571500" y="4165600"/>
            <a:ext cx="3284951" cy="1578947"/>
          </a:xfrm>
          <a:prstGeom prst="rect">
            <a:avLst/>
          </a:prstGeom>
          <a:solidFill>
            <a:scrgbClr r="0" g="0" b="0">
              <a:alpha val="0"/>
            </a:scrgbClr>
          </a:solidFill>
        </p:spPr>
      </p:pic>
      <p:pic>
        <p:nvPicPr>
          <p:cNvPr id="4" name="Picture 3" descr="luxury_car.jpg"/>
          <p:cNvPicPr>
            <a:picLocks/>
          </p:cNvPicPr>
          <p:nvPr/>
        </p:nvPicPr>
        <p:blipFill>
          <a:blip r:embed="rId4" cstate="print"/>
          <a:stretch>
            <a:fillRect/>
          </a:stretch>
        </p:blipFill>
        <p:spPr>
          <a:xfrm>
            <a:off x="7200900" y="4089400"/>
            <a:ext cx="3047760" cy="1368259"/>
          </a:xfrm>
          <a:prstGeom prst="rect">
            <a:avLst/>
          </a:prstGeom>
          <a:solidFill>
            <a:scrgbClr r="0" g="0" b="0">
              <a:alpha val="0"/>
            </a:scrgbClr>
          </a:solidFill>
        </p:spPr>
      </p:pic>
      <p:pic>
        <p:nvPicPr>
          <p:cNvPr id="5" name="Picture 4" descr="moderate_car.jpg"/>
          <p:cNvPicPr>
            <a:picLocks/>
          </p:cNvPicPr>
          <p:nvPr/>
        </p:nvPicPr>
        <p:blipFill>
          <a:blip r:embed="rId5" cstate="print"/>
          <a:stretch>
            <a:fillRect/>
          </a:stretch>
        </p:blipFill>
        <p:spPr>
          <a:xfrm>
            <a:off x="4000500" y="6146800"/>
            <a:ext cx="3478875" cy="1616614"/>
          </a:xfrm>
          <a:prstGeom prst="rect">
            <a:avLst/>
          </a:prstGeom>
          <a:solidFill>
            <a:scrgbClr r="0" g="0" b="0">
              <a:alpha val="0"/>
            </a:scrgbClr>
          </a:solidFill>
        </p:spPr>
      </p:pic>
      <p:sp>
        <p:nvSpPr>
          <p:cNvPr id="6" name="TextBox 5"/>
          <p:cNvSpPr txBox="1"/>
          <p:nvPr/>
        </p:nvSpPr>
        <p:spPr>
          <a:xfrm>
            <a:off x="3619500" y="4546600"/>
            <a:ext cx="1676400" cy="584775"/>
          </a:xfrm>
          <a:prstGeom prst="rect">
            <a:avLst/>
          </a:prstGeom>
          <a:noFill/>
        </p:spPr>
        <p:txBody>
          <a:bodyPr wrap="square" rtlCol="0">
            <a:spAutoFit/>
          </a:bodyPr>
          <a:lstStyle/>
          <a:p>
            <a:r>
              <a:rPr lang="en-US" sz="3200" dirty="0" smtClean="0">
                <a:solidFill>
                  <a:srgbClr val="000000"/>
                </a:solidFill>
                <a:latin typeface="Arial - 24"/>
              </a:rPr>
              <a:t>$415</a:t>
            </a:r>
            <a:endParaRPr lang="en-US" sz="3200" dirty="0">
              <a:solidFill>
                <a:srgbClr val="000000"/>
              </a:solidFill>
              <a:latin typeface="Arial - 24"/>
            </a:endParaRPr>
          </a:p>
        </p:txBody>
      </p:sp>
      <p:sp>
        <p:nvSpPr>
          <p:cNvPr id="7" name="TextBox 6"/>
          <p:cNvSpPr txBox="1"/>
          <p:nvPr/>
        </p:nvSpPr>
        <p:spPr>
          <a:xfrm>
            <a:off x="6362700" y="7366000"/>
            <a:ext cx="1676400" cy="584775"/>
          </a:xfrm>
          <a:prstGeom prst="rect">
            <a:avLst/>
          </a:prstGeom>
          <a:noFill/>
        </p:spPr>
        <p:txBody>
          <a:bodyPr wrap="square" rtlCol="0">
            <a:spAutoFit/>
          </a:bodyPr>
          <a:lstStyle/>
          <a:p>
            <a:r>
              <a:rPr lang="en-US" sz="3200" dirty="0" smtClean="0">
                <a:solidFill>
                  <a:srgbClr val="000000"/>
                </a:solidFill>
                <a:latin typeface="Arial - 24"/>
              </a:rPr>
              <a:t>$586</a:t>
            </a:r>
            <a:endParaRPr lang="en-US" sz="3200" dirty="0"/>
          </a:p>
        </p:txBody>
      </p:sp>
      <p:sp>
        <p:nvSpPr>
          <p:cNvPr id="8" name="TextBox 7"/>
          <p:cNvSpPr txBox="1"/>
          <p:nvPr/>
        </p:nvSpPr>
        <p:spPr>
          <a:xfrm>
            <a:off x="8953500" y="5308600"/>
            <a:ext cx="1676400" cy="584775"/>
          </a:xfrm>
          <a:prstGeom prst="rect">
            <a:avLst/>
          </a:prstGeom>
          <a:noFill/>
        </p:spPr>
        <p:txBody>
          <a:bodyPr wrap="square" rtlCol="0">
            <a:spAutoFit/>
          </a:bodyPr>
          <a:lstStyle/>
          <a:p>
            <a:r>
              <a:rPr lang="en-US" sz="3200" dirty="0" smtClean="0">
                <a:solidFill>
                  <a:srgbClr val="000000"/>
                </a:solidFill>
                <a:latin typeface="Arial - 24"/>
              </a:rPr>
              <a:t>$1,343</a:t>
            </a:r>
            <a:endParaRPr lang="en-US" sz="3200" dirty="0">
              <a:solidFill>
                <a:srgbClr val="000000"/>
              </a:solidFill>
              <a:latin typeface="Arial - 24"/>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pic>
        <p:nvPicPr>
          <p:cNvPr id="3" name="Picture 2" descr="economy_car.jpg"/>
          <p:cNvPicPr>
            <a:picLocks/>
          </p:cNvPicPr>
          <p:nvPr/>
        </p:nvPicPr>
        <p:blipFill>
          <a:blip r:embed="rId3" cstate="print"/>
          <a:stretch>
            <a:fillRect/>
          </a:stretch>
        </p:blipFill>
        <p:spPr>
          <a:xfrm>
            <a:off x="571500" y="4165600"/>
            <a:ext cx="3284951" cy="1578947"/>
          </a:xfrm>
          <a:prstGeom prst="rect">
            <a:avLst/>
          </a:prstGeom>
          <a:solidFill>
            <a:scrgbClr r="0" g="0" b="0">
              <a:alpha val="0"/>
            </a:scrgbClr>
          </a:solidFill>
        </p:spPr>
      </p:pic>
      <p:pic>
        <p:nvPicPr>
          <p:cNvPr id="4" name="Picture 3" descr="luxury_car.jpg"/>
          <p:cNvPicPr>
            <a:picLocks/>
          </p:cNvPicPr>
          <p:nvPr/>
        </p:nvPicPr>
        <p:blipFill>
          <a:blip r:embed="rId4" cstate="print"/>
          <a:stretch>
            <a:fillRect/>
          </a:stretch>
        </p:blipFill>
        <p:spPr>
          <a:xfrm>
            <a:off x="7200900" y="4089400"/>
            <a:ext cx="3047760" cy="1368259"/>
          </a:xfrm>
          <a:prstGeom prst="rect">
            <a:avLst/>
          </a:prstGeom>
          <a:solidFill>
            <a:scrgbClr r="0" g="0" b="0">
              <a:alpha val="0"/>
            </a:scrgbClr>
          </a:solidFill>
        </p:spPr>
      </p:pic>
      <p:pic>
        <p:nvPicPr>
          <p:cNvPr id="5" name="Picture 4" descr="moderate_car.jpg"/>
          <p:cNvPicPr>
            <a:picLocks/>
          </p:cNvPicPr>
          <p:nvPr/>
        </p:nvPicPr>
        <p:blipFill>
          <a:blip r:embed="rId5" cstate="print"/>
          <a:stretch>
            <a:fillRect/>
          </a:stretch>
        </p:blipFill>
        <p:spPr>
          <a:xfrm>
            <a:off x="4000500" y="6146800"/>
            <a:ext cx="3478875" cy="1616614"/>
          </a:xfrm>
          <a:prstGeom prst="rect">
            <a:avLst/>
          </a:prstGeom>
          <a:solidFill>
            <a:scrgbClr r="0" g="0" b="0">
              <a:alpha val="0"/>
            </a:scrgbClr>
          </a:solidFill>
        </p:spPr>
      </p:pic>
      <p:sp>
        <p:nvSpPr>
          <p:cNvPr id="6" name="TextBox 5"/>
          <p:cNvSpPr txBox="1"/>
          <p:nvPr/>
        </p:nvSpPr>
        <p:spPr>
          <a:xfrm>
            <a:off x="342900" y="5918200"/>
            <a:ext cx="2971800" cy="1569660"/>
          </a:xfrm>
          <a:prstGeom prst="rect">
            <a:avLst/>
          </a:prstGeom>
          <a:noFill/>
        </p:spPr>
        <p:txBody>
          <a:bodyPr wrap="square" rtlCol="0">
            <a:spAutoFit/>
          </a:bodyPr>
          <a:lstStyle/>
          <a:p>
            <a:r>
              <a:rPr lang="en-US" sz="3200" dirty="0" smtClean="0">
                <a:solidFill>
                  <a:srgbClr val="000000"/>
                </a:solidFill>
                <a:latin typeface="Arial - 24"/>
              </a:rPr>
              <a:t>If $415 = 20%, then 100% = $2,075</a:t>
            </a:r>
            <a:endParaRPr lang="en-US" sz="3200" dirty="0">
              <a:solidFill>
                <a:srgbClr val="000000"/>
              </a:solidFill>
              <a:latin typeface="Arial - 24"/>
            </a:endParaRPr>
          </a:p>
        </p:txBody>
      </p:sp>
      <p:sp>
        <p:nvSpPr>
          <p:cNvPr id="7" name="TextBox 6"/>
          <p:cNvSpPr txBox="1"/>
          <p:nvPr/>
        </p:nvSpPr>
        <p:spPr>
          <a:xfrm>
            <a:off x="7277100" y="6756400"/>
            <a:ext cx="3657600" cy="1569660"/>
          </a:xfrm>
          <a:prstGeom prst="rect">
            <a:avLst/>
          </a:prstGeom>
          <a:noFill/>
        </p:spPr>
        <p:txBody>
          <a:bodyPr wrap="square" rtlCol="0">
            <a:spAutoFit/>
          </a:bodyPr>
          <a:lstStyle/>
          <a:p>
            <a:r>
              <a:rPr lang="en-US" sz="3200" dirty="0" smtClean="0">
                <a:solidFill>
                  <a:srgbClr val="000000"/>
                </a:solidFill>
                <a:latin typeface="Arial - 24"/>
              </a:rPr>
              <a:t>If $586 = 20%, then 100% = $2,930</a:t>
            </a:r>
            <a:endParaRPr lang="en-US" sz="3200" dirty="0">
              <a:solidFill>
                <a:srgbClr val="000000"/>
              </a:solidFill>
              <a:latin typeface="Arial - 24"/>
            </a:endParaRPr>
          </a:p>
        </p:txBody>
      </p:sp>
      <p:sp>
        <p:nvSpPr>
          <p:cNvPr id="8" name="TextBox 7"/>
          <p:cNvSpPr txBox="1"/>
          <p:nvPr/>
        </p:nvSpPr>
        <p:spPr>
          <a:xfrm>
            <a:off x="5829300" y="2794000"/>
            <a:ext cx="3238500" cy="1569660"/>
          </a:xfrm>
          <a:prstGeom prst="rect">
            <a:avLst/>
          </a:prstGeom>
          <a:noFill/>
        </p:spPr>
        <p:txBody>
          <a:bodyPr wrap="square" rtlCol="0">
            <a:spAutoFit/>
          </a:bodyPr>
          <a:lstStyle/>
          <a:p>
            <a:r>
              <a:rPr lang="en-US" sz="3200" dirty="0" smtClean="0">
                <a:solidFill>
                  <a:srgbClr val="000000"/>
                </a:solidFill>
                <a:latin typeface="Arial - 24"/>
              </a:rPr>
              <a:t>If $1,343 = 20%, then 100% = $6,715</a:t>
            </a:r>
            <a:endParaRPr lang="en-US" sz="3200" dirty="0">
              <a:solidFill>
                <a:srgbClr val="000000"/>
              </a:solidFill>
              <a:latin typeface="Arial - 24"/>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532066" y="2753106"/>
            <a:ext cx="10221278" cy="1077218"/>
          </a:xfrm>
          <a:prstGeom prst="rect">
            <a:avLst/>
          </a:prstGeom>
          <a:noFill/>
        </p:spPr>
        <p:txBody>
          <a:bodyPr vert="horz" rtlCol="0">
            <a:spAutoFit/>
          </a:bodyPr>
          <a:lstStyle/>
          <a:p>
            <a:r>
              <a:rPr lang="en-US" sz="3200" b="1" dirty="0" smtClean="0">
                <a:solidFill>
                  <a:srgbClr val="000000"/>
                </a:solidFill>
                <a:latin typeface="Arial - 36"/>
              </a:rPr>
              <a:t>Opportunity cost</a:t>
            </a:r>
            <a:r>
              <a:rPr lang="en-US" sz="3200" dirty="0" smtClean="0">
                <a:solidFill>
                  <a:srgbClr val="000000"/>
                </a:solidFill>
                <a:latin typeface="Arial - 36"/>
              </a:rPr>
              <a:t> is the highest-valued alternative given up when a choice is made.</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532066" y="2741588"/>
            <a:ext cx="10109264" cy="584775"/>
          </a:xfrm>
          <a:prstGeom prst="rect">
            <a:avLst/>
          </a:prstGeom>
          <a:noFill/>
        </p:spPr>
        <p:txBody>
          <a:bodyPr vert="horz" rtlCol="0">
            <a:spAutoFit/>
          </a:bodyPr>
          <a:lstStyle/>
          <a:p>
            <a:r>
              <a:rPr lang="en-US" sz="3200" dirty="0" smtClean="0">
                <a:solidFill>
                  <a:srgbClr val="000000"/>
                </a:solidFill>
                <a:latin typeface="Arial - 36"/>
              </a:rPr>
              <a:t>A </a:t>
            </a:r>
            <a:r>
              <a:rPr lang="en-US" sz="3200" b="1" dirty="0" smtClean="0">
                <a:solidFill>
                  <a:srgbClr val="000000"/>
                </a:solidFill>
                <a:latin typeface="Arial - 36"/>
              </a:rPr>
              <a:t>secured loan</a:t>
            </a:r>
            <a:r>
              <a:rPr lang="en-US" sz="3200" dirty="0" smtClean="0">
                <a:solidFill>
                  <a:srgbClr val="000000"/>
                </a:solidFill>
                <a:latin typeface="Arial - 36"/>
              </a:rPr>
              <a:t> is a loan that is backed with collateral.</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clipboard(1).png"/>
          <p:cNvPicPr>
            <a:picLocks/>
          </p:cNvPicPr>
          <p:nvPr/>
        </p:nvPicPr>
        <p:blipFill>
          <a:blip r:embed="rId2" cstate="print"/>
          <a:stretch>
            <a:fillRect/>
          </a:stretch>
        </p:blipFill>
        <p:spPr>
          <a:xfrm>
            <a:off x="0" y="0"/>
            <a:ext cx="11201400" cy="2050200"/>
          </a:xfrm>
          <a:prstGeom prst="rect">
            <a:avLst/>
          </a:prstGeom>
          <a:solidFill>
            <a:scrgbClr r="0" g="0" b="0">
              <a:alpha val="0"/>
            </a:scrgbClr>
          </a:solidFill>
        </p:spPr>
      </p:pic>
      <p:sp>
        <p:nvSpPr>
          <p:cNvPr id="3" name="TextBox 2"/>
          <p:cNvSpPr txBox="1"/>
          <p:nvPr/>
        </p:nvSpPr>
        <p:spPr>
          <a:xfrm>
            <a:off x="518065" y="2753106"/>
            <a:ext cx="9857232" cy="1569660"/>
          </a:xfrm>
          <a:prstGeom prst="rect">
            <a:avLst/>
          </a:prstGeom>
          <a:noFill/>
        </p:spPr>
        <p:txBody>
          <a:bodyPr vert="horz" rtlCol="0">
            <a:spAutoFit/>
          </a:bodyPr>
          <a:lstStyle/>
          <a:p>
            <a:r>
              <a:rPr lang="en-US" sz="3200" b="1" dirty="0" smtClean="0">
                <a:solidFill>
                  <a:srgbClr val="000000"/>
                </a:solidFill>
                <a:latin typeface="Arial - 36"/>
              </a:rPr>
              <a:t>Collateral</a:t>
            </a:r>
            <a:r>
              <a:rPr lang="en-US" sz="3200" dirty="0" smtClean="0">
                <a:solidFill>
                  <a:srgbClr val="000000"/>
                </a:solidFill>
                <a:latin typeface="Arial - 36"/>
              </a:rPr>
              <a:t> is property required by a lender and offered by a borrower as a guarantee of payment on a loan.</a:t>
            </a:r>
            <a:endParaRPr lang="en-US" sz="3200" dirty="0">
              <a:solidFill>
                <a:srgbClr val="000000"/>
              </a:solidFill>
              <a:latin typeface="Arial - 36"/>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674</Words>
  <Application>Microsoft Office PowerPoint</Application>
  <PresentationFormat>Custom</PresentationFormat>
  <Paragraphs>112</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Arial - 16</vt:lpstr>
      <vt:lpstr>Calibri</vt:lpstr>
      <vt:lpstr>Arial - 28</vt:lpstr>
      <vt:lpstr>Arial - 24</vt:lpstr>
      <vt:lpstr>Arial - 36</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6</cp:revision>
  <dcterms:created xsi:type="dcterms:W3CDTF">2011-08-10T21:27:41Z</dcterms:created>
  <dcterms:modified xsi:type="dcterms:W3CDTF">2011-08-16T14:18:12Z</dcterms:modified>
</cp:coreProperties>
</file>