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90" r:id="rId32"/>
    <p:sldId id="292" r:id="rId33"/>
    <p:sldId id="289" r:id="rId34"/>
  </p:sldIdLst>
  <p:sldSz cx="10160000" cy="9232900"/>
  <p:notesSz cx="6858000" cy="9144000"/>
  <p:embeddedFontLst>
    <p:embeddedFont>
      <p:font typeface="Calibri" pitchFamily="34" charset="0"/>
      <p:regular r:id="rId36"/>
      <p:bold r:id="rId37"/>
      <p:italic r:id="rId38"/>
      <p:boldItalic r:id="rId39"/>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747A"/>
    <a:srgbClr val="6A9D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12" autoAdjust="0"/>
  </p:normalViewPr>
  <p:slideViewPr>
    <p:cSldViewPr>
      <p:cViewPr>
        <p:scale>
          <a:sx n="85" d="100"/>
          <a:sy n="85" d="100"/>
        </p:scale>
        <p:origin x="-1506" y="78"/>
      </p:cViewPr>
      <p:guideLst>
        <p:guide orient="horz" pos="2908"/>
        <p:guide pos="320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C15B144-CB36-46AD-B718-9E40925BE679}" type="datetimeFigureOut">
              <a:rPr lang="en-US"/>
              <a:pPr>
                <a:defRPr/>
              </a:pPr>
              <a:t>8/16/2011</a:t>
            </a:fld>
            <a:endParaRPr lang="en-US" dirty="0"/>
          </a:p>
        </p:txBody>
      </p:sp>
      <p:sp>
        <p:nvSpPr>
          <p:cNvPr id="4" name="Slide Image Placeholder 3"/>
          <p:cNvSpPr>
            <a:spLocks noGrp="1" noRot="1" noChangeAspect="1"/>
          </p:cNvSpPr>
          <p:nvPr>
            <p:ph type="sldImg" idx="2"/>
          </p:nvPr>
        </p:nvSpPr>
        <p:spPr>
          <a:xfrm>
            <a:off x="1543050" y="685800"/>
            <a:ext cx="37719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EF34BE9-DEC0-43D1-B510-EE05C185E34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000000"/>
                </a:solidFill>
                <a:latin typeface="Arial - 36"/>
              </a:rPr>
              <a:t>An </a:t>
            </a:r>
            <a:r>
              <a:rPr lang="en-US" b="1" smtClean="0">
                <a:solidFill>
                  <a:srgbClr val="000000"/>
                </a:solidFill>
                <a:latin typeface="Arial - 36"/>
              </a:rPr>
              <a:t>overdraft service</a:t>
            </a:r>
            <a:r>
              <a:rPr lang="en-US" smtClean="0">
                <a:solidFill>
                  <a:srgbClr val="000000"/>
                </a:solidFill>
                <a:latin typeface="Arial - 36"/>
              </a:rPr>
              <a:t> is provided by financial institutions to generally approve and pay overdraft transactions when the account holder does not have enough funds to cover the transactions.  The account holder is charged a fee for this service.</a:t>
            </a:r>
          </a:p>
          <a:p>
            <a:endParaRPr lang="en-US" smtClean="0"/>
          </a:p>
        </p:txBody>
      </p:sp>
      <p:sp>
        <p:nvSpPr>
          <p:cNvPr id="4" name="Slide Number Placeholder 3"/>
          <p:cNvSpPr>
            <a:spLocks noGrp="1"/>
          </p:cNvSpPr>
          <p:nvPr>
            <p:ph type="sldNum" sz="quarter" idx="5"/>
          </p:nvPr>
        </p:nvSpPr>
        <p:spPr/>
        <p:txBody>
          <a:bodyPr/>
          <a:lstStyle/>
          <a:p>
            <a:pPr>
              <a:defRPr/>
            </a:pPr>
            <a:fld id="{CD3272C1-0574-4725-A34F-C98293A64AC1}" type="slidenum">
              <a:rPr lang="en-US" smtClean="0"/>
              <a:pPr>
                <a:defRPr/>
              </a:pPr>
              <a:t>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solidFill>
                  <a:srgbClr val="000000"/>
                </a:solidFill>
                <a:latin typeface="Arial - 26"/>
              </a:rPr>
              <a:t>Although most consumers have a checking account, every year people use fewer and fewer checks.  Today consumers increasingly use debit cards instead of checks.  A debit card is a service offered by banks.  It allows a point-of-sale transaction that replaces both cash and checks.  Debit-card transactions are deducted electronically from a cardholder's bank account.  Consumers agree that debit cards are easier and faster than writing a check and are more convenient than using cash.  Additionally, because the amount of a debit-card purchase is deducted from the account holder's bank account, there is no interest paid as their might be with the use of a credit card.</a:t>
            </a:r>
          </a:p>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9A984A-7893-4210-A3D5-45B0D501A4BD}" type="slidenum">
              <a:rPr lang="en-US" smtClean="0"/>
              <a:pPr fontAlgn="base">
                <a:spcBef>
                  <a:spcPct val="0"/>
                </a:spcBef>
                <a:spcAft>
                  <a:spcPct val="0"/>
                </a:spcAft>
                <a:defRPr/>
              </a:pPr>
              <a:t>8</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000000"/>
                </a:solidFill>
                <a:latin typeface="Arial - 26"/>
              </a:rPr>
              <a:t>Consumers are using debit cards both more frequently than in the past and for increasingly smaller transaction amounts.  In October 2009, the Center for Responsible Lending reported that nearly three-quarters of checking account customers had a debit card, with active card users averaging 17 debit card transactions per month.  As a result, debit card usage has exceeded credit card usage since 2005.</a:t>
            </a:r>
          </a:p>
          <a:p>
            <a:endParaRPr lang="en-US" smtClean="0"/>
          </a:p>
        </p:txBody>
      </p:sp>
      <p:sp>
        <p:nvSpPr>
          <p:cNvPr id="4" name="Slide Number Placeholder 3"/>
          <p:cNvSpPr>
            <a:spLocks noGrp="1"/>
          </p:cNvSpPr>
          <p:nvPr>
            <p:ph type="sldNum" sz="quarter" idx="5"/>
          </p:nvPr>
        </p:nvSpPr>
        <p:spPr/>
        <p:txBody>
          <a:bodyPr/>
          <a:lstStyle/>
          <a:p>
            <a:pPr>
              <a:defRPr/>
            </a:pPr>
            <a:fld id="{ABC653A9-2F13-4AA6-8993-11CE8FCADC15}" type="slidenum">
              <a:rPr lang="en-US" smtClean="0"/>
              <a:pPr>
                <a:defRPr/>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000000"/>
                </a:solidFill>
                <a:latin typeface="Arial - 26"/>
              </a:rPr>
              <a:t>At the same time, the average debit card transaction size has decreased by about four percent per year, with more than a quarter of all debit card transactions now conducted for purchases of less than $10.  People between the ages of 18-24 are more likely to use a debit card for small purchases than those older than 24.</a:t>
            </a:r>
          </a:p>
          <a:p>
            <a:endParaRPr lang="en-US" smtClean="0"/>
          </a:p>
        </p:txBody>
      </p:sp>
      <p:sp>
        <p:nvSpPr>
          <p:cNvPr id="4" name="Slide Number Placeholder 3"/>
          <p:cNvSpPr>
            <a:spLocks noGrp="1"/>
          </p:cNvSpPr>
          <p:nvPr>
            <p:ph type="sldNum" sz="quarter" idx="5"/>
          </p:nvPr>
        </p:nvSpPr>
        <p:spPr/>
        <p:txBody>
          <a:bodyPr/>
          <a:lstStyle/>
          <a:p>
            <a:pPr>
              <a:defRPr/>
            </a:pPr>
            <a:fld id="{5C0D8995-233B-4FF4-B4F9-121FFAD7D0E3}" type="slidenum">
              <a:rPr lang="en-US" smtClean="0"/>
              <a:pPr>
                <a:defRPr/>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000000"/>
                </a:solidFill>
                <a:latin typeface="Arial - 24"/>
              </a:rPr>
              <a:t>The November 2008 FDIC Study of Bank Overdraft Programs reports that debit card transactions are the most common way to overdraw bank accounts.  The report states that 48.8% of overdraft transactions were from debit cards and ATMs while 30.2% were from checks.  According to research done by the Center for Responsible Lending, Americans paid nearly $24 billion in overdraft fees in 2008, which was a 35% increase from 2006.  This report also states that the average overdraft fee charged was $34.  Think about the cost of using a debit card for a soft drink for which you paid $1 if that purchase caused you to overdraw your bank account and caused your bank to impose a $34 overdraft charge!  Wow - $35 for a soft drink would definitely be throwing currency away.</a:t>
            </a:r>
          </a:p>
          <a:p>
            <a:endParaRPr lang="en-US" smtClean="0"/>
          </a:p>
        </p:txBody>
      </p:sp>
      <p:sp>
        <p:nvSpPr>
          <p:cNvPr id="4" name="Slide Number Placeholder 3"/>
          <p:cNvSpPr>
            <a:spLocks noGrp="1"/>
          </p:cNvSpPr>
          <p:nvPr>
            <p:ph type="sldNum" sz="quarter" idx="5"/>
          </p:nvPr>
        </p:nvSpPr>
        <p:spPr/>
        <p:txBody>
          <a:bodyPr/>
          <a:lstStyle/>
          <a:p>
            <a:pPr>
              <a:defRPr/>
            </a:pPr>
            <a:fld id="{7E80A9FE-BB94-42D3-A440-FD7DDD315F2D}" type="slidenum">
              <a:rPr lang="en-US" smtClean="0"/>
              <a:pPr>
                <a:defRPr/>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000000"/>
                </a:solidFill>
                <a:latin typeface="Arial - 24"/>
              </a:rPr>
              <a:t>Many consumers prefer to have overdraft service to cover important bills, such as checks used to pay rent and utilities and not have overdraft services on debit card and ATM transactions.  In response, the Federal Reserve Board has implemented new rules.  Beginning July 1, 2010, a consumer must request the overdraft service for ATM and one-time debit card transactions.  Financial institutions must provide consumers information about overdraft services and fees charged and give consumers a choice.  Customers who do not choose to have the overdraft service will have debit card and ATM transactions declined.  According to Federal Reserve Chairman Ben Bernanke, "Both new and existing account holders will be able to make informed decisions about whether to sign up for overdraft service."</a:t>
            </a:r>
          </a:p>
          <a:p>
            <a:endParaRPr lang="en-US" smtClean="0"/>
          </a:p>
        </p:txBody>
      </p:sp>
      <p:sp>
        <p:nvSpPr>
          <p:cNvPr id="4" name="Slide Number Placeholder 3"/>
          <p:cNvSpPr>
            <a:spLocks noGrp="1"/>
          </p:cNvSpPr>
          <p:nvPr>
            <p:ph type="sldNum" sz="quarter" idx="5"/>
          </p:nvPr>
        </p:nvSpPr>
        <p:spPr/>
        <p:txBody>
          <a:bodyPr/>
          <a:lstStyle/>
          <a:p>
            <a:pPr>
              <a:defRPr/>
            </a:pPr>
            <a:fld id="{37ADDD26-BC6F-4A6B-B191-C4E0D3A3148B}" type="slidenum">
              <a:rPr lang="en-US" smtClean="0"/>
              <a:pPr>
                <a:defRPr/>
              </a:pPr>
              <a:t>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Arial - 36"/>
              </a:rPr>
              <a:t>Debit cards are easier and faster than writing checks and are more convenient than using cash.  There are no interest fees, and there is no debt to repay.</a:t>
            </a:r>
          </a:p>
          <a:p>
            <a:endParaRPr lang="en-US" smtClean="0"/>
          </a:p>
        </p:txBody>
      </p:sp>
      <p:sp>
        <p:nvSpPr>
          <p:cNvPr id="4" name="Slide Number Placeholder 3"/>
          <p:cNvSpPr>
            <a:spLocks noGrp="1"/>
          </p:cNvSpPr>
          <p:nvPr>
            <p:ph type="sldNum" sz="quarter" idx="5"/>
          </p:nvPr>
        </p:nvSpPr>
        <p:spPr/>
        <p:txBody>
          <a:bodyPr/>
          <a:lstStyle/>
          <a:p>
            <a:pPr>
              <a:defRPr/>
            </a:pPr>
            <a:fld id="{1753FBDF-3315-44AD-8F47-5B6B5A1A5F4E}" type="slidenum">
              <a:rPr lang="en-US" smtClean="0"/>
              <a:pPr>
                <a:defRPr/>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solidFill>
                  <a:srgbClr val="FF0000"/>
                </a:solidFill>
                <a:latin typeface="Arial - 28"/>
              </a:rPr>
              <a:t>Consumers will have to choose to have the overdraft service on debit cards and ATM transactions.  It will not be provided unless a customer "opts" in to the service.  If they choose not to have this service, close attention should be given to keeping an accurate bank balance to avoid having transactions declined. If they choose not to have this service, close attention should be given to keeping an accurate bank balance to avoid overdraft fees.</a:t>
            </a:r>
          </a:p>
          <a:p>
            <a:endParaRPr lang="en-US" smtClean="0"/>
          </a:p>
        </p:txBody>
      </p:sp>
      <p:sp>
        <p:nvSpPr>
          <p:cNvPr id="4" name="Slide Number Placeholder 3"/>
          <p:cNvSpPr>
            <a:spLocks noGrp="1"/>
          </p:cNvSpPr>
          <p:nvPr>
            <p:ph type="sldNum" sz="quarter" idx="5"/>
          </p:nvPr>
        </p:nvSpPr>
        <p:spPr/>
        <p:txBody>
          <a:bodyPr/>
          <a:lstStyle/>
          <a:p>
            <a:pPr>
              <a:defRPr/>
            </a:pPr>
            <a:fld id="{B4677B43-432F-49CE-9715-0983DAFE2A0B}" type="slidenum">
              <a:rPr lang="en-US" smtClean="0"/>
              <a:pPr>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868185"/>
            <a:ext cx="8636000" cy="1979089"/>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5231977"/>
            <a:ext cx="7112000" cy="235951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2CA7303-7AA8-4620-BA52-7647094EEAC7}"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478187-B8E6-42A2-90A3-86D763F0166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F99EFC-2AC4-47DD-B8A5-B1602C9426F9}"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AAB486-9881-4520-AB4C-5581288FF43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69746"/>
            <a:ext cx="2286000" cy="787788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1" y="369746"/>
            <a:ext cx="6688667" cy="787788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5359BD-C434-42CB-B95B-AA27B7D5EF86}"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1A1DA4-1DE1-405C-AF1A-144E4CEA531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BA2AB2-6097-4BB9-BC77-01145904567B}"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C1BA2A-EB9C-4B90-AC35-7F9E18E6AED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5932995"/>
            <a:ext cx="8636000" cy="18337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2570" y="3913298"/>
            <a:ext cx="8636000" cy="20196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11D7BE5-3092-4728-85B3-9C1C7D527B4A}"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D5C2BA-2FDF-47F5-BC90-5ED185DE28B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2154345"/>
            <a:ext cx="4487333" cy="6093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2154345"/>
            <a:ext cx="4487333" cy="6093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B5BAEB-B2F0-4F40-B97B-670C01CBE97F}" type="datetimeFigureOut">
              <a:rPr lang="en-US"/>
              <a:pPr>
                <a:defRPr/>
              </a:pPr>
              <a:t>8/16/2011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4AFF064-FD55-42FE-AC6F-7E580763E3F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2066717"/>
            <a:ext cx="4489098" cy="8613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928026"/>
            <a:ext cx="4489098" cy="53196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1141" y="2066717"/>
            <a:ext cx="4490861" cy="8613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2928026"/>
            <a:ext cx="4490861" cy="53196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0AE2B3B-FAA7-4F70-9C28-F083A67F756B}" type="datetimeFigureOut">
              <a:rPr lang="en-US"/>
              <a:pPr>
                <a:defRPr/>
              </a:pPr>
              <a:t>8/16/2011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9111DBD-BE55-40A3-A98C-ABCB1B234AF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13F32E5-D189-439C-93A9-43C1EE0F840E}" type="datetimeFigureOut">
              <a:rPr lang="en-US"/>
              <a:pPr>
                <a:defRPr/>
              </a:pPr>
              <a:t>8/16/2011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DE25AF-DD02-418A-A347-1AA316C75B5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C142FFC-B4E3-4DA9-AB11-FDC06A884828}" type="datetimeFigureOut">
              <a:rPr lang="en-US"/>
              <a:pPr>
                <a:defRPr/>
              </a:pPr>
              <a:t>8/16/2011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D181649-6CE0-4D1F-9B42-E502A3008AF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7606"/>
            <a:ext cx="3342570" cy="15644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2278" y="367608"/>
            <a:ext cx="5679722" cy="78800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1" y="1932072"/>
            <a:ext cx="3342570" cy="63155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2EEED59-76A8-42AC-B732-27F56F2B8D8B}" type="datetimeFigureOut">
              <a:rPr lang="en-US"/>
              <a:pPr>
                <a:defRPr/>
              </a:pPr>
              <a:t>8/16/2011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20A1C7-945F-45AD-9897-DCB6CE321AC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6463030"/>
            <a:ext cx="6096000" cy="76299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1431" y="824977"/>
            <a:ext cx="6096000" cy="55397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91431" y="7226027"/>
            <a:ext cx="6096000" cy="1083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606158-A337-4280-929B-07FFBD5E6E6F}" type="datetimeFigureOut">
              <a:rPr lang="en-US"/>
              <a:pPr>
                <a:defRPr/>
              </a:pPr>
              <a:t>8/16/2011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04F7875-5CEA-4D4F-91EB-A87CAE27723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369888"/>
            <a:ext cx="9144000" cy="1538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8000" y="2154238"/>
            <a:ext cx="9144000" cy="6092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8000" y="8558213"/>
            <a:ext cx="2370138" cy="4905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B53357-B8A6-4E8E-8BBF-7E93377FE1B3}" type="datetimeFigureOut">
              <a:rPr lang="en-US"/>
              <a:pPr>
                <a:defRPr/>
              </a:pPr>
              <a:t>8/16/2011</a:t>
            </a:fld>
            <a:endParaRPr lang="en-US" dirty="0"/>
          </a:p>
        </p:txBody>
      </p:sp>
      <p:sp>
        <p:nvSpPr>
          <p:cNvPr id="5" name="Footer Placeholder 4"/>
          <p:cNvSpPr>
            <a:spLocks noGrp="1"/>
          </p:cNvSpPr>
          <p:nvPr>
            <p:ph type="ftr" sz="quarter" idx="3"/>
          </p:nvPr>
        </p:nvSpPr>
        <p:spPr>
          <a:xfrm>
            <a:off x="3471863" y="8558213"/>
            <a:ext cx="3216275" cy="4905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281863" y="8558213"/>
            <a:ext cx="2370137" cy="4905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5149708-A148-4D47-879E-AAAB40DB067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tlouisfed.org/education_resources/assets/lesson_plans/cards_cars_currency/CCC_Lesson_3_2010.pdf"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tlouisfed.org/education_resources/assets/lesson_plans/cards_cars_currency/CCC_Lesson_3_2010.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051" name="TextBox 2"/>
          <p:cNvSpPr txBox="1">
            <a:spLocks noChangeArrowheads="1"/>
          </p:cNvSpPr>
          <p:nvPr/>
        </p:nvSpPr>
        <p:spPr bwMode="auto">
          <a:xfrm>
            <a:off x="596900" y="2501900"/>
            <a:ext cx="9240838" cy="6555641"/>
          </a:xfrm>
          <a:prstGeom prst="rect">
            <a:avLst/>
          </a:prstGeom>
          <a:noFill/>
          <a:ln w="9525">
            <a:noFill/>
            <a:miter lim="800000"/>
            <a:headEnd/>
            <a:tailEnd/>
          </a:ln>
        </p:spPr>
        <p:txBody>
          <a:bodyPr>
            <a:spAutoFit/>
          </a:bodyPr>
          <a:lstStyle/>
          <a:p>
            <a:r>
              <a:rPr lang="en-US" sz="1400" dirty="0">
                <a:solidFill>
                  <a:srgbClr val="000000"/>
                </a:solidFill>
                <a:latin typeface="Arial - 16"/>
              </a:rPr>
              <a:t>Teacher instructions:</a:t>
            </a:r>
          </a:p>
          <a:p>
            <a:endParaRPr lang="en-US" sz="1400" dirty="0">
              <a:solidFill>
                <a:srgbClr val="000000"/>
              </a:solidFill>
              <a:latin typeface="Arial - 16"/>
            </a:endParaRPr>
          </a:p>
          <a:p>
            <a:r>
              <a:rPr lang="en-US" sz="1400" dirty="0">
                <a:solidFill>
                  <a:srgbClr val="000000"/>
                </a:solidFill>
                <a:latin typeface="Arial - 16"/>
              </a:rPr>
              <a:t>  1.	Print </a:t>
            </a:r>
          </a:p>
          <a:p>
            <a:endParaRPr lang="en-US" sz="1400" dirty="0">
              <a:solidFill>
                <a:srgbClr val="000000"/>
              </a:solidFill>
              <a:latin typeface="Arial - 16"/>
            </a:endParaRPr>
          </a:p>
          <a:p>
            <a:r>
              <a:rPr lang="en-US" sz="1400" dirty="0">
                <a:solidFill>
                  <a:srgbClr val="000000"/>
                </a:solidFill>
                <a:latin typeface="Arial - 16"/>
              </a:rPr>
              <a:t>  2.	Display slide 2 with Procedure step 1 in the lesson.  This could be done in lieu of the activity or 	following the activity.</a:t>
            </a:r>
          </a:p>
          <a:p>
            <a:endParaRPr lang="en-US" sz="1400" dirty="0">
              <a:solidFill>
                <a:srgbClr val="000000"/>
              </a:solidFill>
              <a:latin typeface="Arial - 16"/>
            </a:endParaRPr>
          </a:p>
          <a:p>
            <a:r>
              <a:rPr lang="en-US" sz="1400" dirty="0">
                <a:solidFill>
                  <a:srgbClr val="000000"/>
                </a:solidFill>
                <a:latin typeface="Arial - 16"/>
              </a:rPr>
              <a:t>  3.	Display slides 2 through 7 to reveal terms as you present them in Procedure steps 3 through 9.</a:t>
            </a:r>
          </a:p>
          <a:p>
            <a:endParaRPr lang="en-US" sz="1400" dirty="0">
              <a:solidFill>
                <a:srgbClr val="000000"/>
              </a:solidFill>
              <a:latin typeface="Arial - 16"/>
            </a:endParaRPr>
          </a:p>
          <a:p>
            <a:r>
              <a:rPr lang="en-US" sz="1400" dirty="0">
                <a:solidFill>
                  <a:srgbClr val="000000"/>
                </a:solidFill>
                <a:latin typeface="Arial - 16"/>
              </a:rPr>
              <a:t>  4.	Slides 8 through 12 can be used as reference as students discuss their reports in Procedure steps 14 </a:t>
            </a:r>
            <a:r>
              <a:rPr lang="en-US" sz="1400" dirty="0" smtClean="0">
                <a:solidFill>
                  <a:srgbClr val="000000"/>
                </a:solidFill>
                <a:latin typeface="Arial - 16"/>
              </a:rPr>
              <a:t>	and </a:t>
            </a:r>
            <a:r>
              <a:rPr lang="en-US" sz="1400" dirty="0">
                <a:solidFill>
                  <a:srgbClr val="000000"/>
                </a:solidFill>
                <a:latin typeface="Arial - 16"/>
              </a:rPr>
              <a:t>15.</a:t>
            </a:r>
          </a:p>
          <a:p>
            <a:endParaRPr lang="en-US" sz="1400" dirty="0">
              <a:solidFill>
                <a:srgbClr val="000000"/>
              </a:solidFill>
              <a:latin typeface="Arial - 16"/>
            </a:endParaRPr>
          </a:p>
          <a:p>
            <a:r>
              <a:rPr lang="en-US" sz="1400" dirty="0">
                <a:solidFill>
                  <a:srgbClr val="000000"/>
                </a:solidFill>
                <a:latin typeface="Arial - 16"/>
              </a:rPr>
              <a:t>  5.	Display slides 13 through 15 with Procedure step 16. </a:t>
            </a:r>
          </a:p>
          <a:p>
            <a:endParaRPr lang="en-US" sz="1400" dirty="0">
              <a:solidFill>
                <a:srgbClr val="000000"/>
              </a:solidFill>
              <a:latin typeface="Arial - 16"/>
            </a:endParaRPr>
          </a:p>
          <a:p>
            <a:r>
              <a:rPr lang="en-US" sz="1400" dirty="0">
                <a:solidFill>
                  <a:srgbClr val="000000"/>
                </a:solidFill>
                <a:latin typeface="Arial - 16"/>
              </a:rPr>
              <a:t>  6.	Display slide 16 with Procedure step 17.</a:t>
            </a:r>
          </a:p>
          <a:p>
            <a:endParaRPr lang="en-US" sz="1400" dirty="0">
              <a:solidFill>
                <a:srgbClr val="000000"/>
              </a:solidFill>
              <a:latin typeface="Arial - 16"/>
            </a:endParaRPr>
          </a:p>
          <a:p>
            <a:r>
              <a:rPr lang="en-US" sz="1400" dirty="0">
                <a:solidFill>
                  <a:srgbClr val="000000"/>
                </a:solidFill>
                <a:latin typeface="Arial - 16"/>
              </a:rPr>
              <a:t>  7.	Display slides 17 through 26 to provide answers for Procedure step 16.  Answers are located under the </a:t>
            </a:r>
            <a:r>
              <a:rPr lang="en-US" sz="1400" dirty="0" smtClean="0">
                <a:solidFill>
                  <a:srgbClr val="000000"/>
                </a:solidFill>
                <a:latin typeface="Arial - 16"/>
              </a:rPr>
              <a:t>	question </a:t>
            </a:r>
            <a:r>
              <a:rPr lang="en-US" sz="1400" dirty="0">
                <a:solidFill>
                  <a:srgbClr val="000000"/>
                </a:solidFill>
                <a:latin typeface="Arial - 16"/>
              </a:rPr>
              <a:t>and </a:t>
            </a:r>
            <a:r>
              <a:rPr lang="en-US" sz="1400" dirty="0" smtClean="0">
                <a:solidFill>
                  <a:srgbClr val="000000"/>
                </a:solidFill>
                <a:latin typeface="Arial - 16"/>
              </a:rPr>
              <a:t>are </a:t>
            </a:r>
            <a:r>
              <a:rPr lang="en-US" sz="1400" dirty="0">
                <a:solidFill>
                  <a:srgbClr val="000000"/>
                </a:solidFill>
                <a:latin typeface="Arial - 16"/>
              </a:rPr>
              <a:t>revealed when clicked.</a:t>
            </a:r>
          </a:p>
          <a:p>
            <a:endParaRPr lang="en-US" sz="1400" dirty="0">
              <a:solidFill>
                <a:srgbClr val="000000"/>
              </a:solidFill>
              <a:latin typeface="Arial - 16"/>
            </a:endParaRPr>
          </a:p>
          <a:p>
            <a:r>
              <a:rPr lang="en-US" sz="1400" dirty="0">
                <a:solidFill>
                  <a:srgbClr val="000000"/>
                </a:solidFill>
                <a:latin typeface="Arial - 16"/>
              </a:rPr>
              <a:t>  8.	Display slide 27 with Procedure steps 21 and 22.  </a:t>
            </a:r>
          </a:p>
          <a:p>
            <a:endParaRPr lang="en-US" sz="1400" dirty="0">
              <a:solidFill>
                <a:srgbClr val="000000"/>
              </a:solidFill>
              <a:latin typeface="Arial - 16"/>
            </a:endParaRPr>
          </a:p>
          <a:p>
            <a:r>
              <a:rPr lang="en-US" sz="1400" dirty="0">
                <a:solidFill>
                  <a:srgbClr val="000000"/>
                </a:solidFill>
                <a:latin typeface="Arial - 16"/>
              </a:rPr>
              <a:t>  9.	Display slides 28 through 30 with Procedure step 24.</a:t>
            </a:r>
          </a:p>
          <a:p>
            <a:endParaRPr lang="en-US" sz="1400" dirty="0">
              <a:solidFill>
                <a:srgbClr val="000000"/>
              </a:solidFill>
              <a:latin typeface="Arial - 16"/>
            </a:endParaRPr>
          </a:p>
          <a:p>
            <a:r>
              <a:rPr lang="en-US" sz="1400" dirty="0">
                <a:solidFill>
                  <a:srgbClr val="000000"/>
                </a:solidFill>
                <a:latin typeface="Arial - 16"/>
              </a:rPr>
              <a:t>10.	Display slides 31 and 32 with Procedure steps 26 and 27.  This would be used in lieu of the activity </a:t>
            </a:r>
            <a:r>
              <a:rPr lang="en-US" sz="1400" dirty="0" smtClean="0">
                <a:solidFill>
                  <a:srgbClr val="000000"/>
                </a:solidFill>
                <a:latin typeface="Arial - 16"/>
              </a:rPr>
              <a:t>	described </a:t>
            </a:r>
            <a:r>
              <a:rPr lang="en-US" sz="1400" dirty="0">
                <a:solidFill>
                  <a:srgbClr val="000000"/>
                </a:solidFill>
                <a:latin typeface="Arial - 16"/>
              </a:rPr>
              <a:t>in the </a:t>
            </a:r>
            <a:r>
              <a:rPr lang="en-US" sz="1400" dirty="0" smtClean="0">
                <a:solidFill>
                  <a:srgbClr val="000000"/>
                </a:solidFill>
                <a:latin typeface="Arial - 16"/>
              </a:rPr>
              <a:t>procedure</a:t>
            </a:r>
            <a:r>
              <a:rPr lang="en-US" sz="1400" dirty="0">
                <a:solidFill>
                  <a:srgbClr val="000000"/>
                </a:solidFill>
                <a:latin typeface="Arial - 16"/>
              </a:rPr>
              <a:t>.  The “pros” and “cons” will appear as you click.  Ask students to explain </a:t>
            </a:r>
            <a:r>
              <a:rPr lang="en-US" sz="1400" dirty="0" smtClean="0">
                <a:solidFill>
                  <a:srgbClr val="000000"/>
                </a:solidFill>
                <a:latin typeface="Arial - 16"/>
              </a:rPr>
              <a:t>	each </a:t>
            </a:r>
            <a:r>
              <a:rPr lang="en-US" sz="1400" dirty="0">
                <a:solidFill>
                  <a:srgbClr val="000000"/>
                </a:solidFill>
                <a:latin typeface="Arial - 16"/>
              </a:rPr>
              <a:t>statement.</a:t>
            </a:r>
          </a:p>
          <a:p>
            <a:endParaRPr lang="en-US" sz="1400" dirty="0">
              <a:solidFill>
                <a:srgbClr val="000000"/>
              </a:solidFill>
              <a:latin typeface="Arial - 16"/>
            </a:endParaRPr>
          </a:p>
          <a:p>
            <a:r>
              <a:rPr lang="en-US" sz="1400" dirty="0">
                <a:solidFill>
                  <a:srgbClr val="000000"/>
                </a:solidFill>
                <a:latin typeface="Arial - 16"/>
              </a:rPr>
              <a:t>11.	Display slide 33 with Procedure step 28.  This would be used in lieu of the activity in the procedure.  </a:t>
            </a:r>
            <a:r>
              <a:rPr lang="en-US" sz="1400" dirty="0" smtClean="0">
                <a:solidFill>
                  <a:srgbClr val="000000"/>
                </a:solidFill>
                <a:latin typeface="Arial - 16"/>
              </a:rPr>
              <a:t>	Use </a:t>
            </a:r>
            <a:r>
              <a:rPr lang="en-US" sz="1400" dirty="0">
                <a:solidFill>
                  <a:srgbClr val="000000"/>
                </a:solidFill>
                <a:latin typeface="Arial - 16"/>
              </a:rPr>
              <a:t>the felt tip pen </a:t>
            </a:r>
            <a:r>
              <a:rPr lang="en-US" sz="1400" dirty="0" smtClean="0">
                <a:solidFill>
                  <a:srgbClr val="000000"/>
                </a:solidFill>
                <a:latin typeface="Arial - 16"/>
              </a:rPr>
              <a:t>feature </a:t>
            </a:r>
            <a:r>
              <a:rPr lang="en-US" sz="1400" dirty="0">
                <a:solidFill>
                  <a:srgbClr val="000000"/>
                </a:solidFill>
                <a:latin typeface="Arial - 16"/>
              </a:rPr>
              <a:t>(right click) and draw a line from the statement to which type of card it </a:t>
            </a:r>
            <a:r>
              <a:rPr lang="en-US" sz="1400" dirty="0" smtClean="0">
                <a:solidFill>
                  <a:srgbClr val="000000"/>
                </a:solidFill>
                <a:latin typeface="Arial - 16"/>
              </a:rPr>
              <a:t>	describes </a:t>
            </a:r>
            <a:r>
              <a:rPr lang="en-US" sz="1400" dirty="0">
                <a:solidFill>
                  <a:srgbClr val="000000"/>
                </a:solidFill>
                <a:latin typeface="Arial - 16"/>
              </a:rPr>
              <a:t>as students direct. </a:t>
            </a:r>
          </a:p>
        </p:txBody>
      </p:sp>
      <p:sp>
        <p:nvSpPr>
          <p:cNvPr id="2052" name="TextBox 3">
            <a:hlinkClick r:id="rId3"/>
          </p:cNvPr>
          <p:cNvSpPr txBox="1">
            <a:spLocks noChangeArrowheads="1"/>
          </p:cNvSpPr>
          <p:nvPr/>
        </p:nvSpPr>
        <p:spPr bwMode="auto">
          <a:xfrm>
            <a:off x="2108200" y="2940050"/>
            <a:ext cx="3429000" cy="307777"/>
          </a:xfrm>
          <a:prstGeom prst="rect">
            <a:avLst/>
          </a:prstGeom>
          <a:noFill/>
          <a:ln w="9525">
            <a:noFill/>
            <a:miter lim="800000"/>
            <a:headEnd/>
            <a:tailEnd/>
          </a:ln>
        </p:spPr>
        <p:txBody>
          <a:bodyPr>
            <a:spAutoFit/>
          </a:bodyPr>
          <a:lstStyle/>
          <a:p>
            <a:r>
              <a:rPr lang="en-US" sz="1400" dirty="0">
                <a:solidFill>
                  <a:srgbClr val="0000FF"/>
                </a:solidFill>
                <a:latin typeface="Arial - 16"/>
                <a:hlinkClick r:id="rId4"/>
              </a:rPr>
              <a:t>Lesson 3:  Banking on Debit Cards</a:t>
            </a:r>
            <a:r>
              <a:rPr lang="en-US" sz="1400" dirty="0">
                <a:solidFill>
                  <a:srgbClr val="000000"/>
                </a:solidFill>
                <a:latin typeface="Arial - 16"/>
                <a:hlinkClick r:id="rId4"/>
              </a:rPr>
              <a:t>.</a:t>
            </a:r>
            <a:endParaRPr lang="en-US" sz="1400" dirty="0">
              <a:solidFill>
                <a:srgbClr val="000000"/>
              </a:solidFill>
              <a:latin typeface="Arial - 16"/>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266"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1267" name="TextBox 2"/>
          <p:cNvSpPr txBox="1">
            <a:spLocks noChangeArrowheads="1"/>
          </p:cNvSpPr>
          <p:nvPr/>
        </p:nvSpPr>
        <p:spPr bwMode="auto">
          <a:xfrm>
            <a:off x="482600" y="2349500"/>
            <a:ext cx="7188200" cy="584200"/>
          </a:xfrm>
          <a:prstGeom prst="rect">
            <a:avLst/>
          </a:prstGeom>
          <a:noFill/>
          <a:ln w="9525">
            <a:noFill/>
            <a:miter lim="800000"/>
            <a:headEnd/>
            <a:tailEnd/>
          </a:ln>
        </p:spPr>
        <p:txBody>
          <a:bodyPr>
            <a:spAutoFit/>
          </a:bodyPr>
          <a:lstStyle/>
          <a:p>
            <a:r>
              <a:rPr lang="en-US" sz="3200" b="1">
                <a:solidFill>
                  <a:srgbClr val="FF0000"/>
                </a:solidFill>
                <a:latin typeface="Arial - 28"/>
              </a:rPr>
              <a:t>Debit Cards:  What's Happening?</a:t>
            </a:r>
          </a:p>
        </p:txBody>
      </p:sp>
      <p:sp>
        <p:nvSpPr>
          <p:cNvPr id="11268" name="TextBox 3"/>
          <p:cNvSpPr txBox="1">
            <a:spLocks noChangeArrowheads="1"/>
          </p:cNvSpPr>
          <p:nvPr/>
        </p:nvSpPr>
        <p:spPr bwMode="auto">
          <a:xfrm>
            <a:off x="508000" y="3016250"/>
            <a:ext cx="9423400" cy="4832350"/>
          </a:xfrm>
          <a:prstGeom prst="rect">
            <a:avLst/>
          </a:prstGeom>
          <a:noFill/>
          <a:ln w="9525">
            <a:noFill/>
            <a:miter lim="800000"/>
            <a:headEnd/>
            <a:tailEnd/>
          </a:ln>
        </p:spPr>
        <p:txBody>
          <a:bodyPr>
            <a:spAutoFit/>
          </a:bodyPr>
          <a:lstStyle/>
          <a:p>
            <a:pPr>
              <a:buFont typeface="Arial" pitchFamily="34" charset="0"/>
              <a:buChar char="•"/>
            </a:pPr>
            <a:endParaRPr lang="en-US" sz="2800">
              <a:solidFill>
                <a:srgbClr val="000000"/>
              </a:solidFill>
              <a:latin typeface="Arial - 26"/>
            </a:endParaRPr>
          </a:p>
          <a:p>
            <a:r>
              <a:rPr lang="en-US" sz="2800">
                <a:solidFill>
                  <a:srgbClr val="000000"/>
                </a:solidFill>
                <a:latin typeface="Arial - 26"/>
              </a:rPr>
              <a:t>Increasingly smaller transaction amounts</a:t>
            </a:r>
          </a:p>
          <a:p>
            <a:endParaRPr lang="en-US" sz="2800">
              <a:solidFill>
                <a:srgbClr val="000000"/>
              </a:solidFill>
              <a:latin typeface="Arial - 26"/>
            </a:endParaRPr>
          </a:p>
          <a:p>
            <a:r>
              <a:rPr lang="en-US" sz="2800">
                <a:solidFill>
                  <a:srgbClr val="000000"/>
                </a:solidFill>
                <a:latin typeface="Arial - 26"/>
              </a:rPr>
              <a:t>	Average debit card transaction size has decreased 	by about four percent per year.</a:t>
            </a:r>
          </a:p>
          <a:p>
            <a:endParaRPr lang="en-US" sz="2800">
              <a:solidFill>
                <a:srgbClr val="000000"/>
              </a:solidFill>
              <a:latin typeface="Arial - 26"/>
            </a:endParaRPr>
          </a:p>
          <a:p>
            <a:r>
              <a:rPr lang="en-US" sz="2800">
                <a:solidFill>
                  <a:srgbClr val="000000"/>
                </a:solidFill>
                <a:latin typeface="Arial - 26"/>
              </a:rPr>
              <a:t>	More than a quarter of all debit card transactions 	now conducted for purchases of less than $10.</a:t>
            </a:r>
          </a:p>
          <a:p>
            <a:endParaRPr lang="en-US" sz="2800">
              <a:solidFill>
                <a:srgbClr val="000000"/>
              </a:solidFill>
              <a:latin typeface="Arial - 26"/>
            </a:endParaRPr>
          </a:p>
          <a:p>
            <a:r>
              <a:rPr lang="en-US" sz="2800">
                <a:solidFill>
                  <a:srgbClr val="000000"/>
                </a:solidFill>
                <a:latin typeface="Arial - 26"/>
              </a:rPr>
              <a:t>	Consumers from age 18 to age 24 are more likely to 	use a debit card for small purchases. </a:t>
            </a:r>
          </a:p>
        </p:txBody>
      </p:sp>
      <p:sp>
        <p:nvSpPr>
          <p:cNvPr id="5" name="Oval 4"/>
          <p:cNvSpPr/>
          <p:nvPr/>
        </p:nvSpPr>
        <p:spPr>
          <a:xfrm>
            <a:off x="660400" y="43878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660400" y="56832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660400" y="6978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2291" name="TextBox 2"/>
          <p:cNvSpPr txBox="1">
            <a:spLocks noChangeArrowheads="1"/>
          </p:cNvSpPr>
          <p:nvPr/>
        </p:nvSpPr>
        <p:spPr bwMode="auto">
          <a:xfrm>
            <a:off x="279400" y="2349500"/>
            <a:ext cx="9677400" cy="584200"/>
          </a:xfrm>
          <a:prstGeom prst="rect">
            <a:avLst/>
          </a:prstGeom>
          <a:noFill/>
          <a:ln w="9525">
            <a:noFill/>
            <a:miter lim="800000"/>
            <a:headEnd/>
            <a:tailEnd/>
          </a:ln>
        </p:spPr>
        <p:txBody>
          <a:bodyPr>
            <a:spAutoFit/>
          </a:bodyPr>
          <a:lstStyle/>
          <a:p>
            <a:r>
              <a:rPr lang="en-US" sz="3200" b="1">
                <a:solidFill>
                  <a:srgbClr val="FF0000"/>
                </a:solidFill>
                <a:latin typeface="Arial - 28"/>
              </a:rPr>
              <a:t>Debit Cards and ATMs: There's More to the Story</a:t>
            </a:r>
          </a:p>
        </p:txBody>
      </p:sp>
      <p:sp>
        <p:nvSpPr>
          <p:cNvPr id="12292" name="TextBox 3"/>
          <p:cNvSpPr txBox="1">
            <a:spLocks noChangeArrowheads="1"/>
          </p:cNvSpPr>
          <p:nvPr/>
        </p:nvSpPr>
        <p:spPr bwMode="auto">
          <a:xfrm>
            <a:off x="508000" y="3016250"/>
            <a:ext cx="9652000" cy="4832350"/>
          </a:xfrm>
          <a:prstGeom prst="rect">
            <a:avLst/>
          </a:prstGeom>
          <a:noFill/>
          <a:ln w="9525">
            <a:noFill/>
            <a:miter lim="800000"/>
            <a:headEnd/>
            <a:tailEnd/>
          </a:ln>
        </p:spPr>
        <p:txBody>
          <a:bodyPr>
            <a:spAutoFit/>
          </a:bodyPr>
          <a:lstStyle/>
          <a:p>
            <a:r>
              <a:rPr lang="en-US" sz="2800">
                <a:solidFill>
                  <a:srgbClr val="000000"/>
                </a:solidFill>
                <a:latin typeface="Arial - 24"/>
              </a:rPr>
              <a:t>Debit card transactions are the most common way to overdraw bank accounts.</a:t>
            </a:r>
          </a:p>
          <a:p>
            <a:endParaRPr lang="en-US" sz="2800">
              <a:solidFill>
                <a:srgbClr val="000000"/>
              </a:solidFill>
              <a:latin typeface="Arial - 24"/>
            </a:endParaRPr>
          </a:p>
          <a:p>
            <a:r>
              <a:rPr lang="en-US" sz="2800">
                <a:solidFill>
                  <a:srgbClr val="000000"/>
                </a:solidFill>
                <a:latin typeface="Arial - 24"/>
              </a:rPr>
              <a:t>	A 2008 study shows 48.8% of overdraft transactions 	were from debit cards and ATMs while 30.2% were 	from checks.</a:t>
            </a:r>
          </a:p>
          <a:p>
            <a:endParaRPr lang="en-US" sz="2800">
              <a:solidFill>
                <a:srgbClr val="000000"/>
              </a:solidFill>
              <a:latin typeface="Arial - 24"/>
            </a:endParaRPr>
          </a:p>
          <a:p>
            <a:r>
              <a:rPr lang="en-US" sz="2800">
                <a:solidFill>
                  <a:srgbClr val="000000"/>
                </a:solidFill>
                <a:latin typeface="Arial - 24"/>
              </a:rPr>
              <a:t>	Americans paid nearly $24 billion in overdraft fees in 	2008, which was a 35% increase from 2006.</a:t>
            </a:r>
          </a:p>
          <a:p>
            <a:endParaRPr lang="en-US" sz="2800">
              <a:solidFill>
                <a:srgbClr val="000000"/>
              </a:solidFill>
              <a:latin typeface="Arial - 24"/>
            </a:endParaRPr>
          </a:p>
          <a:p>
            <a:r>
              <a:rPr lang="en-US" sz="2800">
                <a:solidFill>
                  <a:srgbClr val="000000"/>
                </a:solidFill>
                <a:latin typeface="Arial - 24"/>
              </a:rPr>
              <a:t>	The average overdraft fee charged was $34.</a:t>
            </a:r>
          </a:p>
        </p:txBody>
      </p:sp>
      <p:sp>
        <p:nvSpPr>
          <p:cNvPr id="5" name="Oval 4"/>
          <p:cNvSpPr/>
          <p:nvPr/>
        </p:nvSpPr>
        <p:spPr>
          <a:xfrm>
            <a:off x="660400" y="43878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660400" y="60642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660400" y="7359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314"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3315" name="TextBox 2"/>
          <p:cNvSpPr txBox="1">
            <a:spLocks noChangeArrowheads="1"/>
          </p:cNvSpPr>
          <p:nvPr/>
        </p:nvSpPr>
        <p:spPr bwMode="auto">
          <a:xfrm>
            <a:off x="0" y="2349500"/>
            <a:ext cx="10337800" cy="584200"/>
          </a:xfrm>
          <a:prstGeom prst="rect">
            <a:avLst/>
          </a:prstGeom>
          <a:noFill/>
          <a:ln w="9525">
            <a:noFill/>
            <a:miter lim="800000"/>
            <a:headEnd/>
            <a:tailEnd/>
          </a:ln>
        </p:spPr>
        <p:txBody>
          <a:bodyPr>
            <a:spAutoFit/>
          </a:bodyPr>
          <a:lstStyle/>
          <a:p>
            <a:r>
              <a:rPr lang="en-US" sz="3200" b="1">
                <a:solidFill>
                  <a:srgbClr val="FF0000"/>
                </a:solidFill>
                <a:latin typeface="Arial - 28"/>
              </a:rPr>
              <a:t>Debit Cards and ATMs: Consumers Make Decisions</a:t>
            </a:r>
          </a:p>
        </p:txBody>
      </p:sp>
      <p:sp>
        <p:nvSpPr>
          <p:cNvPr id="13316" name="TextBox 3"/>
          <p:cNvSpPr txBox="1">
            <a:spLocks noChangeArrowheads="1"/>
          </p:cNvSpPr>
          <p:nvPr/>
        </p:nvSpPr>
        <p:spPr bwMode="auto">
          <a:xfrm>
            <a:off x="508000" y="3016250"/>
            <a:ext cx="9271000" cy="5755422"/>
          </a:xfrm>
          <a:prstGeom prst="rect">
            <a:avLst/>
          </a:prstGeom>
          <a:noFill/>
          <a:ln w="9525">
            <a:noFill/>
            <a:miter lim="800000"/>
            <a:headEnd/>
            <a:tailEnd/>
          </a:ln>
        </p:spPr>
        <p:txBody>
          <a:bodyPr>
            <a:spAutoFit/>
          </a:bodyPr>
          <a:lstStyle/>
          <a:p>
            <a:r>
              <a:rPr lang="en-US" sz="2600" dirty="0" smtClean="0">
                <a:solidFill>
                  <a:srgbClr val="000000"/>
                </a:solidFill>
                <a:latin typeface="Arial - 24"/>
              </a:rPr>
              <a:t>New </a:t>
            </a:r>
            <a:r>
              <a:rPr lang="en-US" sz="2600" dirty="0">
                <a:solidFill>
                  <a:srgbClr val="000000"/>
                </a:solidFill>
                <a:latin typeface="Arial - 24"/>
              </a:rPr>
              <a:t>rules apply</a:t>
            </a:r>
            <a:r>
              <a:rPr lang="en-US" sz="2600" dirty="0" smtClean="0">
                <a:solidFill>
                  <a:srgbClr val="000000"/>
                </a:solidFill>
                <a:latin typeface="Arial - 24"/>
              </a:rPr>
              <a:t>.</a:t>
            </a:r>
          </a:p>
          <a:p>
            <a:r>
              <a:rPr lang="en-US" sz="1400" dirty="0">
                <a:solidFill>
                  <a:srgbClr val="000000"/>
                </a:solidFill>
                <a:latin typeface="Arial - 24"/>
              </a:rPr>
              <a:t>	</a:t>
            </a:r>
          </a:p>
          <a:p>
            <a:r>
              <a:rPr lang="en-US" sz="2600" dirty="0">
                <a:solidFill>
                  <a:srgbClr val="000000"/>
                </a:solidFill>
                <a:latin typeface="Arial - 24"/>
              </a:rPr>
              <a:t>	Overdraft service must be requested.</a:t>
            </a:r>
          </a:p>
          <a:p>
            <a:endParaRPr lang="en-US" sz="1400" dirty="0">
              <a:solidFill>
                <a:srgbClr val="000000"/>
              </a:solidFill>
              <a:latin typeface="Arial - 24"/>
            </a:endParaRPr>
          </a:p>
          <a:p>
            <a:r>
              <a:rPr lang="en-US" sz="2600" dirty="0">
                <a:solidFill>
                  <a:srgbClr val="000000"/>
                </a:solidFill>
                <a:latin typeface="Arial - 24"/>
              </a:rPr>
              <a:t>	Financial institutions must provide consumers 	information. </a:t>
            </a:r>
          </a:p>
          <a:p>
            <a:endParaRPr lang="en-US" sz="1400" dirty="0">
              <a:solidFill>
                <a:srgbClr val="000000"/>
              </a:solidFill>
              <a:latin typeface="Arial - 24"/>
            </a:endParaRPr>
          </a:p>
          <a:p>
            <a:r>
              <a:rPr lang="en-US" sz="2600" dirty="0">
                <a:solidFill>
                  <a:srgbClr val="000000"/>
                </a:solidFill>
                <a:latin typeface="Arial - 24"/>
              </a:rPr>
              <a:t>	Financial institutions must give consumers a choice.</a:t>
            </a:r>
          </a:p>
          <a:p>
            <a:endParaRPr lang="en-US" sz="1400" dirty="0">
              <a:solidFill>
                <a:srgbClr val="000000"/>
              </a:solidFill>
              <a:latin typeface="Arial - 24"/>
            </a:endParaRPr>
          </a:p>
          <a:p>
            <a:r>
              <a:rPr lang="en-US" sz="2600" dirty="0">
                <a:solidFill>
                  <a:srgbClr val="000000"/>
                </a:solidFill>
                <a:latin typeface="Arial - 24"/>
              </a:rPr>
              <a:t>	Alternative to service:  debit card and ATM transactions 	declined if overdrawn</a:t>
            </a:r>
          </a:p>
          <a:p>
            <a:endParaRPr lang="en-US" sz="2600" dirty="0">
              <a:solidFill>
                <a:srgbClr val="000000"/>
              </a:solidFill>
              <a:latin typeface="Arial - 24"/>
            </a:endParaRPr>
          </a:p>
          <a:p>
            <a:r>
              <a:rPr lang="en-US" sz="2600" dirty="0">
                <a:solidFill>
                  <a:srgbClr val="000000"/>
                </a:solidFill>
                <a:latin typeface="Arial - 24"/>
              </a:rPr>
              <a:t> According to Federal Reserve Chairman Ben Bernanke, "Both new and existing account holders will be able to make informed decisions about whether to sign up for overdraft service."</a:t>
            </a:r>
          </a:p>
        </p:txBody>
      </p:sp>
      <p:sp>
        <p:nvSpPr>
          <p:cNvPr id="5" name="Oval 4"/>
          <p:cNvSpPr/>
          <p:nvPr/>
        </p:nvSpPr>
        <p:spPr>
          <a:xfrm>
            <a:off x="736600" y="4311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736600" y="37020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736600" y="5454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736600" y="6216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16">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4338"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4339" name="TextBox 2"/>
          <p:cNvSpPr txBox="1">
            <a:spLocks noChangeArrowheads="1"/>
          </p:cNvSpPr>
          <p:nvPr/>
        </p:nvSpPr>
        <p:spPr bwMode="auto">
          <a:xfrm>
            <a:off x="482600" y="2667000"/>
            <a:ext cx="9702800" cy="584200"/>
          </a:xfrm>
          <a:prstGeom prst="rect">
            <a:avLst/>
          </a:prstGeom>
          <a:noFill/>
          <a:ln w="9525">
            <a:noFill/>
            <a:miter lim="800000"/>
            <a:headEnd/>
            <a:tailEnd/>
          </a:ln>
        </p:spPr>
        <p:txBody>
          <a:bodyPr>
            <a:spAutoFit/>
          </a:bodyPr>
          <a:lstStyle/>
          <a:p>
            <a:r>
              <a:rPr lang="en-US" sz="3200" b="1">
                <a:solidFill>
                  <a:srgbClr val="FF0000"/>
                </a:solidFill>
                <a:latin typeface="Arial - 36"/>
              </a:rPr>
              <a:t>Why are debit cards popular with consumers?</a:t>
            </a:r>
          </a:p>
        </p:txBody>
      </p:sp>
      <p:sp>
        <p:nvSpPr>
          <p:cNvPr id="4" name="TextBox 3"/>
          <p:cNvSpPr txBox="1">
            <a:spLocks noChangeArrowheads="1"/>
          </p:cNvSpPr>
          <p:nvPr/>
        </p:nvSpPr>
        <p:spPr bwMode="auto">
          <a:xfrm>
            <a:off x="482600" y="3619500"/>
            <a:ext cx="9118600" cy="3970338"/>
          </a:xfrm>
          <a:prstGeom prst="rect">
            <a:avLst/>
          </a:prstGeom>
          <a:noFill/>
          <a:ln w="9525">
            <a:noFill/>
            <a:miter lim="800000"/>
            <a:headEnd/>
            <a:tailEnd/>
          </a:ln>
        </p:spPr>
        <p:txBody>
          <a:bodyPr>
            <a:spAutoFit/>
          </a:bodyPr>
          <a:lstStyle/>
          <a:p>
            <a:r>
              <a:rPr lang="en-US" sz="2800" dirty="0">
                <a:latin typeface="Arial - 36"/>
              </a:rPr>
              <a:t>	Easy</a:t>
            </a:r>
          </a:p>
          <a:p>
            <a:endParaRPr lang="en-US" sz="2800" dirty="0">
              <a:latin typeface="Arial - 36"/>
            </a:endParaRPr>
          </a:p>
          <a:p>
            <a:r>
              <a:rPr lang="en-US" sz="2800" dirty="0">
                <a:latin typeface="Arial - 36"/>
              </a:rPr>
              <a:t>	Fast</a:t>
            </a:r>
          </a:p>
          <a:p>
            <a:endParaRPr lang="en-US" sz="2800" dirty="0">
              <a:latin typeface="Arial - 36"/>
            </a:endParaRPr>
          </a:p>
          <a:p>
            <a:r>
              <a:rPr lang="en-US" sz="2800" dirty="0">
                <a:latin typeface="Arial - 36"/>
              </a:rPr>
              <a:t>	Convenient</a:t>
            </a:r>
          </a:p>
          <a:p>
            <a:endParaRPr lang="en-US" sz="2800" dirty="0">
              <a:latin typeface="Arial - 36"/>
            </a:endParaRPr>
          </a:p>
          <a:p>
            <a:r>
              <a:rPr lang="en-US" sz="2800" dirty="0">
                <a:latin typeface="Arial - 36"/>
              </a:rPr>
              <a:t>	No interest fees</a:t>
            </a:r>
          </a:p>
          <a:p>
            <a:endParaRPr lang="en-US" sz="2800" dirty="0">
              <a:latin typeface="Arial - 36"/>
            </a:endParaRPr>
          </a:p>
          <a:p>
            <a:r>
              <a:rPr lang="en-US" sz="2800" dirty="0">
                <a:latin typeface="Arial - 36"/>
              </a:rPr>
              <a:t>	No debt to repay</a:t>
            </a:r>
          </a:p>
        </p:txBody>
      </p:sp>
      <p:sp>
        <p:nvSpPr>
          <p:cNvPr id="5" name="Oval 4"/>
          <p:cNvSpPr/>
          <p:nvPr/>
        </p:nvSpPr>
        <p:spPr>
          <a:xfrm>
            <a:off x="584200" y="37020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584200" y="46164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584200" y="62928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584200" y="5454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584200" y="71310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5362"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5363" name="TextBox 2"/>
          <p:cNvSpPr txBox="1">
            <a:spLocks noChangeArrowheads="1"/>
          </p:cNvSpPr>
          <p:nvPr/>
        </p:nvSpPr>
        <p:spPr bwMode="auto">
          <a:xfrm>
            <a:off x="482600" y="2667000"/>
            <a:ext cx="9804400" cy="1077913"/>
          </a:xfrm>
          <a:prstGeom prst="rect">
            <a:avLst/>
          </a:prstGeom>
          <a:noFill/>
          <a:ln w="9525">
            <a:noFill/>
            <a:miter lim="800000"/>
            <a:headEnd/>
            <a:tailEnd/>
          </a:ln>
        </p:spPr>
        <p:txBody>
          <a:bodyPr>
            <a:spAutoFit/>
          </a:bodyPr>
          <a:lstStyle/>
          <a:p>
            <a:r>
              <a:rPr lang="en-US" sz="3200" b="1">
                <a:solidFill>
                  <a:srgbClr val="FF0000"/>
                </a:solidFill>
                <a:latin typeface="Arial - 36"/>
              </a:rPr>
              <a:t>How has consumer usage of debit cards changed?</a:t>
            </a:r>
          </a:p>
        </p:txBody>
      </p:sp>
      <p:sp>
        <p:nvSpPr>
          <p:cNvPr id="4" name="TextBox 3"/>
          <p:cNvSpPr txBox="1">
            <a:spLocks noChangeArrowheads="1"/>
          </p:cNvSpPr>
          <p:nvPr/>
        </p:nvSpPr>
        <p:spPr bwMode="auto">
          <a:xfrm>
            <a:off x="482600" y="3949700"/>
            <a:ext cx="9144000" cy="1384300"/>
          </a:xfrm>
          <a:prstGeom prst="rect">
            <a:avLst/>
          </a:prstGeom>
          <a:noFill/>
          <a:ln w="9525">
            <a:noFill/>
            <a:miter lim="800000"/>
            <a:headEnd/>
            <a:tailEnd/>
          </a:ln>
        </p:spPr>
        <p:txBody>
          <a:bodyPr>
            <a:spAutoFit/>
          </a:bodyPr>
          <a:lstStyle/>
          <a:p>
            <a:r>
              <a:rPr lang="en-US" sz="2800">
                <a:latin typeface="Arial - 36"/>
              </a:rPr>
              <a:t>	Used more frequently than in the past </a:t>
            </a:r>
          </a:p>
          <a:p>
            <a:endParaRPr lang="en-US" sz="2800">
              <a:latin typeface="Arial - 36"/>
            </a:endParaRPr>
          </a:p>
          <a:p>
            <a:r>
              <a:rPr lang="en-US" sz="2800">
                <a:latin typeface="Arial - 36"/>
              </a:rPr>
              <a:t>	Used for increasingly smaller transaction amounts</a:t>
            </a:r>
          </a:p>
        </p:txBody>
      </p:sp>
      <p:sp>
        <p:nvSpPr>
          <p:cNvPr id="5" name="Oval 4"/>
          <p:cNvSpPr/>
          <p:nvPr/>
        </p:nvSpPr>
        <p:spPr>
          <a:xfrm>
            <a:off x="736600" y="40068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736600" y="48450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6"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6387" name="TextBox 2"/>
          <p:cNvSpPr txBox="1">
            <a:spLocks noChangeArrowheads="1"/>
          </p:cNvSpPr>
          <p:nvPr/>
        </p:nvSpPr>
        <p:spPr bwMode="auto">
          <a:xfrm>
            <a:off x="482600" y="2667000"/>
            <a:ext cx="9067800" cy="1077913"/>
          </a:xfrm>
          <a:prstGeom prst="rect">
            <a:avLst/>
          </a:prstGeom>
          <a:noFill/>
          <a:ln w="9525">
            <a:noFill/>
            <a:miter lim="800000"/>
            <a:headEnd/>
            <a:tailEnd/>
          </a:ln>
        </p:spPr>
        <p:txBody>
          <a:bodyPr>
            <a:spAutoFit/>
          </a:bodyPr>
          <a:lstStyle/>
          <a:p>
            <a:r>
              <a:rPr lang="en-US" sz="3200" b="1">
                <a:solidFill>
                  <a:srgbClr val="FF0000"/>
                </a:solidFill>
                <a:latin typeface="Arial - 36"/>
              </a:rPr>
              <a:t>How are debit card holders affected by the new Federal Reserve rules?</a:t>
            </a:r>
          </a:p>
        </p:txBody>
      </p:sp>
      <p:sp>
        <p:nvSpPr>
          <p:cNvPr id="4" name="TextBox 3"/>
          <p:cNvSpPr txBox="1">
            <a:spLocks noChangeArrowheads="1"/>
          </p:cNvSpPr>
          <p:nvPr/>
        </p:nvSpPr>
        <p:spPr bwMode="auto">
          <a:xfrm>
            <a:off x="482600" y="4311650"/>
            <a:ext cx="8991600" cy="2678113"/>
          </a:xfrm>
          <a:prstGeom prst="rect">
            <a:avLst/>
          </a:prstGeom>
          <a:noFill/>
          <a:ln w="9525">
            <a:noFill/>
            <a:miter lim="800000"/>
            <a:headEnd/>
            <a:tailEnd/>
          </a:ln>
        </p:spPr>
        <p:txBody>
          <a:bodyPr>
            <a:spAutoFit/>
          </a:bodyPr>
          <a:lstStyle/>
          <a:p>
            <a:r>
              <a:rPr lang="en-US" sz="2800">
                <a:latin typeface="Arial - 28"/>
              </a:rPr>
              <a:t>	Consumers must choose the have the overdraft 	service.</a:t>
            </a:r>
          </a:p>
          <a:p>
            <a:pPr>
              <a:buFont typeface="Arial" pitchFamily="34" charset="0"/>
              <a:buChar char="•"/>
            </a:pPr>
            <a:endParaRPr lang="en-US" sz="2800">
              <a:latin typeface="Arial - 28"/>
            </a:endParaRPr>
          </a:p>
          <a:p>
            <a:r>
              <a:rPr lang="en-US" sz="2800">
                <a:latin typeface="Arial - 28"/>
              </a:rPr>
              <a:t>	If they choose not to have this service, close 	attention should be given to keeping an accurate 	bank balance to avoid overdraft fees.</a:t>
            </a:r>
          </a:p>
        </p:txBody>
      </p:sp>
      <p:sp>
        <p:nvSpPr>
          <p:cNvPr id="5" name="Oval 4"/>
          <p:cNvSpPr/>
          <p:nvPr/>
        </p:nvSpPr>
        <p:spPr>
          <a:xfrm>
            <a:off x="584200" y="43878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584200" y="56832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7410"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7411" name="TextBox 2"/>
          <p:cNvSpPr txBox="1">
            <a:spLocks noChangeArrowheads="1"/>
          </p:cNvSpPr>
          <p:nvPr/>
        </p:nvSpPr>
        <p:spPr bwMode="auto">
          <a:xfrm>
            <a:off x="469900" y="2400300"/>
            <a:ext cx="4902200" cy="584200"/>
          </a:xfrm>
          <a:prstGeom prst="rect">
            <a:avLst/>
          </a:prstGeom>
          <a:noFill/>
          <a:ln w="9525">
            <a:noFill/>
            <a:miter lim="800000"/>
            <a:headEnd/>
            <a:tailEnd/>
          </a:ln>
        </p:spPr>
        <p:txBody>
          <a:bodyPr>
            <a:spAutoFit/>
          </a:bodyPr>
          <a:lstStyle/>
          <a:p>
            <a:r>
              <a:rPr lang="en-US" sz="3200" b="1">
                <a:solidFill>
                  <a:srgbClr val="FF0000"/>
                </a:solidFill>
                <a:latin typeface="Arial - 36"/>
              </a:rPr>
              <a:t>Causes of Overdrafts</a:t>
            </a:r>
          </a:p>
        </p:txBody>
      </p:sp>
      <p:sp>
        <p:nvSpPr>
          <p:cNvPr id="17412" name="TextBox 3"/>
          <p:cNvSpPr txBox="1">
            <a:spLocks noChangeArrowheads="1"/>
          </p:cNvSpPr>
          <p:nvPr/>
        </p:nvSpPr>
        <p:spPr bwMode="auto">
          <a:xfrm>
            <a:off x="469900" y="3327400"/>
            <a:ext cx="2311400" cy="3554819"/>
          </a:xfrm>
          <a:prstGeom prst="rect">
            <a:avLst/>
          </a:prstGeom>
          <a:noFill/>
          <a:ln w="9525">
            <a:noFill/>
            <a:miter lim="800000"/>
            <a:headEnd/>
            <a:tailEnd/>
          </a:ln>
        </p:spPr>
        <p:txBody>
          <a:bodyPr>
            <a:spAutoFit/>
          </a:bodyPr>
          <a:lstStyle/>
          <a:p>
            <a:r>
              <a:rPr lang="en-US" sz="2400" dirty="0">
                <a:solidFill>
                  <a:srgbClr val="000000"/>
                </a:solidFill>
                <a:latin typeface="Arial - 28"/>
              </a:rPr>
              <a:t>Bank Fees</a:t>
            </a:r>
          </a:p>
          <a:p>
            <a:endParaRPr lang="en-US" sz="2100" dirty="0">
              <a:solidFill>
                <a:srgbClr val="000000"/>
              </a:solidFill>
              <a:latin typeface="Arial - 28"/>
            </a:endParaRPr>
          </a:p>
          <a:p>
            <a:endParaRPr lang="en-US" sz="2100" dirty="0">
              <a:solidFill>
                <a:srgbClr val="000000"/>
              </a:solidFill>
              <a:latin typeface="Arial - 28"/>
            </a:endParaRPr>
          </a:p>
          <a:p>
            <a:r>
              <a:rPr lang="en-US" sz="2400" dirty="0">
                <a:solidFill>
                  <a:srgbClr val="000000"/>
                </a:solidFill>
                <a:latin typeface="Arial - 28"/>
              </a:rPr>
              <a:t>Electronic</a:t>
            </a:r>
            <a:r>
              <a:rPr lang="en-US" sz="2100" dirty="0">
                <a:solidFill>
                  <a:srgbClr val="000000"/>
                </a:solidFill>
                <a:latin typeface="Arial - 28"/>
              </a:rPr>
              <a:t>	</a:t>
            </a:r>
          </a:p>
          <a:p>
            <a:endParaRPr lang="en-US" sz="2100" dirty="0">
              <a:solidFill>
                <a:srgbClr val="000000"/>
              </a:solidFill>
              <a:latin typeface="Arial - 28"/>
            </a:endParaRPr>
          </a:p>
          <a:p>
            <a:endParaRPr lang="en-US" sz="2100" dirty="0">
              <a:solidFill>
                <a:srgbClr val="000000"/>
              </a:solidFill>
              <a:latin typeface="Arial - 28"/>
            </a:endParaRPr>
          </a:p>
          <a:p>
            <a:r>
              <a:rPr lang="en-US" sz="2400" dirty="0">
                <a:solidFill>
                  <a:srgbClr val="000000"/>
                </a:solidFill>
                <a:latin typeface="Arial - 28"/>
              </a:rPr>
              <a:t>Check</a:t>
            </a:r>
          </a:p>
          <a:p>
            <a:endParaRPr lang="en-US" sz="2100" dirty="0">
              <a:solidFill>
                <a:srgbClr val="000000"/>
              </a:solidFill>
              <a:latin typeface="Arial - 28"/>
            </a:endParaRPr>
          </a:p>
          <a:p>
            <a:endParaRPr lang="en-US" sz="2400" dirty="0">
              <a:solidFill>
                <a:srgbClr val="000000"/>
              </a:solidFill>
              <a:latin typeface="Arial - 28"/>
            </a:endParaRPr>
          </a:p>
          <a:p>
            <a:r>
              <a:rPr lang="en-US" sz="2400" dirty="0">
                <a:solidFill>
                  <a:srgbClr val="000000"/>
                </a:solidFill>
                <a:latin typeface="Arial - 28"/>
              </a:rPr>
              <a:t>Debit/ATM</a:t>
            </a:r>
          </a:p>
        </p:txBody>
      </p:sp>
      <p:sp>
        <p:nvSpPr>
          <p:cNvPr id="6" name="TextBox 5"/>
          <p:cNvSpPr txBox="1">
            <a:spLocks noChangeArrowheads="1"/>
          </p:cNvSpPr>
          <p:nvPr/>
        </p:nvSpPr>
        <p:spPr bwMode="auto">
          <a:xfrm>
            <a:off x="9118600" y="6445250"/>
            <a:ext cx="1295400" cy="369888"/>
          </a:xfrm>
          <a:prstGeom prst="rect">
            <a:avLst/>
          </a:prstGeom>
          <a:noFill/>
          <a:ln w="9525">
            <a:noFill/>
            <a:miter lim="800000"/>
            <a:headEnd/>
            <a:tailEnd/>
          </a:ln>
        </p:spPr>
        <p:txBody>
          <a:bodyPr>
            <a:spAutoFit/>
          </a:bodyPr>
          <a:lstStyle/>
          <a:p>
            <a:r>
              <a:rPr lang="en-US">
                <a:solidFill>
                  <a:srgbClr val="000000"/>
                </a:solidFill>
                <a:latin typeface="Arial - 24"/>
              </a:rPr>
              <a:t>46.3%</a:t>
            </a:r>
          </a:p>
        </p:txBody>
      </p:sp>
      <p:sp>
        <p:nvSpPr>
          <p:cNvPr id="9" name="TextBox 8"/>
          <p:cNvSpPr txBox="1">
            <a:spLocks noChangeArrowheads="1"/>
          </p:cNvSpPr>
          <p:nvPr/>
        </p:nvSpPr>
        <p:spPr bwMode="auto">
          <a:xfrm>
            <a:off x="6146800" y="5378450"/>
            <a:ext cx="1295400" cy="369888"/>
          </a:xfrm>
          <a:prstGeom prst="rect">
            <a:avLst/>
          </a:prstGeom>
          <a:noFill/>
          <a:ln w="9525">
            <a:noFill/>
            <a:miter lim="800000"/>
            <a:headEnd/>
            <a:tailEnd/>
          </a:ln>
        </p:spPr>
        <p:txBody>
          <a:bodyPr>
            <a:spAutoFit/>
          </a:bodyPr>
          <a:lstStyle/>
          <a:p>
            <a:r>
              <a:rPr lang="en-US">
                <a:solidFill>
                  <a:srgbClr val="000000"/>
                </a:solidFill>
                <a:latin typeface="Arial - 24"/>
              </a:rPr>
              <a:t>26.6%</a:t>
            </a:r>
          </a:p>
        </p:txBody>
      </p:sp>
      <p:sp>
        <p:nvSpPr>
          <p:cNvPr id="12" name="TextBox 11"/>
          <p:cNvSpPr txBox="1">
            <a:spLocks noChangeArrowheads="1"/>
          </p:cNvSpPr>
          <p:nvPr/>
        </p:nvSpPr>
        <p:spPr bwMode="auto">
          <a:xfrm>
            <a:off x="6146800" y="4387850"/>
            <a:ext cx="1295400" cy="369888"/>
          </a:xfrm>
          <a:prstGeom prst="rect">
            <a:avLst/>
          </a:prstGeom>
          <a:noFill/>
          <a:ln w="9525">
            <a:noFill/>
            <a:miter lim="800000"/>
            <a:headEnd/>
            <a:tailEnd/>
          </a:ln>
        </p:spPr>
        <p:txBody>
          <a:bodyPr>
            <a:spAutoFit/>
          </a:bodyPr>
          <a:lstStyle/>
          <a:p>
            <a:r>
              <a:rPr lang="en-US">
                <a:solidFill>
                  <a:srgbClr val="000000"/>
                </a:solidFill>
                <a:latin typeface="Arial - 24"/>
              </a:rPr>
              <a:t>26.5%</a:t>
            </a:r>
          </a:p>
        </p:txBody>
      </p:sp>
      <p:sp>
        <p:nvSpPr>
          <p:cNvPr id="17" name="TextBox 16"/>
          <p:cNvSpPr txBox="1">
            <a:spLocks noChangeArrowheads="1"/>
          </p:cNvSpPr>
          <p:nvPr/>
        </p:nvSpPr>
        <p:spPr bwMode="auto">
          <a:xfrm>
            <a:off x="3251200" y="3397250"/>
            <a:ext cx="1066800" cy="369888"/>
          </a:xfrm>
          <a:prstGeom prst="rect">
            <a:avLst/>
          </a:prstGeom>
          <a:noFill/>
          <a:ln w="9525">
            <a:noFill/>
            <a:miter lim="800000"/>
            <a:headEnd/>
            <a:tailEnd/>
          </a:ln>
        </p:spPr>
        <p:txBody>
          <a:bodyPr>
            <a:spAutoFit/>
          </a:bodyPr>
          <a:lstStyle/>
          <a:p>
            <a:r>
              <a:rPr lang="en-US">
                <a:latin typeface="Arial - 18"/>
              </a:rPr>
              <a:t>0.6%</a:t>
            </a:r>
          </a:p>
        </p:txBody>
      </p:sp>
      <p:cxnSp>
        <p:nvCxnSpPr>
          <p:cNvPr id="21" name="Straight Connector 20"/>
          <p:cNvCxnSpPr/>
          <p:nvPr/>
        </p:nvCxnSpPr>
        <p:spPr>
          <a:xfrm>
            <a:off x="3098800" y="3625850"/>
            <a:ext cx="152400"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98800" y="4616450"/>
            <a:ext cx="3048000"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098800" y="5607050"/>
            <a:ext cx="3048000"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098800" y="6673850"/>
            <a:ext cx="6019800" cy="0"/>
          </a:xfrm>
          <a:prstGeom prst="line">
            <a:avLst/>
          </a:prstGeom>
          <a:ln w="1270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8434"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8435" name="TextBox 2"/>
          <p:cNvSpPr txBox="1">
            <a:spLocks noChangeArrowheads="1"/>
          </p:cNvSpPr>
          <p:nvPr/>
        </p:nvSpPr>
        <p:spPr bwMode="auto">
          <a:xfrm>
            <a:off x="469900" y="2590800"/>
            <a:ext cx="9017000" cy="1570038"/>
          </a:xfrm>
          <a:prstGeom prst="rect">
            <a:avLst/>
          </a:prstGeom>
          <a:noFill/>
          <a:ln w="9525">
            <a:noFill/>
            <a:miter lim="800000"/>
            <a:headEnd/>
            <a:tailEnd/>
          </a:ln>
        </p:spPr>
        <p:txBody>
          <a:bodyPr>
            <a:spAutoFit/>
          </a:bodyPr>
          <a:lstStyle/>
          <a:p>
            <a:r>
              <a:rPr lang="en-US" sz="3200" dirty="0">
                <a:latin typeface="Arial - 36"/>
              </a:rPr>
              <a:t>What problems could have been prevented if Jane had recorded all transactions in her bank account in a timely manner?</a:t>
            </a:r>
          </a:p>
        </p:txBody>
      </p:sp>
      <p:sp>
        <p:nvSpPr>
          <p:cNvPr id="4" name="TextBox 3"/>
          <p:cNvSpPr txBox="1">
            <a:spLocks noChangeArrowheads="1"/>
          </p:cNvSpPr>
          <p:nvPr/>
        </p:nvSpPr>
        <p:spPr bwMode="auto">
          <a:xfrm>
            <a:off x="469900" y="4343400"/>
            <a:ext cx="9169400" cy="2062103"/>
          </a:xfrm>
          <a:prstGeom prst="rect">
            <a:avLst/>
          </a:prstGeom>
          <a:noFill/>
          <a:ln w="9525">
            <a:noFill/>
            <a:miter lim="800000"/>
            <a:headEnd/>
            <a:tailEnd/>
          </a:ln>
        </p:spPr>
        <p:txBody>
          <a:bodyPr>
            <a:spAutoFit/>
          </a:bodyPr>
          <a:lstStyle/>
          <a:p>
            <a:r>
              <a:rPr lang="en-US" sz="3200" dirty="0">
                <a:solidFill>
                  <a:srgbClr val="FF0000"/>
                </a:solidFill>
                <a:latin typeface="Arial - 36"/>
              </a:rPr>
              <a:t>She would have known that she had only 75 cents left in her account after writing the check to the gas station on March 20. She could have prevented two overdrafts.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9458"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9459" name="TextBox 2"/>
          <p:cNvSpPr txBox="1">
            <a:spLocks noChangeArrowheads="1"/>
          </p:cNvSpPr>
          <p:nvPr/>
        </p:nvSpPr>
        <p:spPr bwMode="auto">
          <a:xfrm>
            <a:off x="469900" y="2590800"/>
            <a:ext cx="9042400" cy="1077913"/>
          </a:xfrm>
          <a:prstGeom prst="rect">
            <a:avLst/>
          </a:prstGeom>
          <a:noFill/>
          <a:ln w="9525">
            <a:noFill/>
            <a:miter lim="800000"/>
            <a:headEnd/>
            <a:tailEnd/>
          </a:ln>
        </p:spPr>
        <p:txBody>
          <a:bodyPr>
            <a:spAutoFit/>
          </a:bodyPr>
          <a:lstStyle/>
          <a:p>
            <a:r>
              <a:rPr lang="en-US" sz="3200" dirty="0">
                <a:latin typeface="Arial - 36"/>
              </a:rPr>
              <a:t>How much, if any, currency did Jane end up "throwing away" because of overdraft fees?</a:t>
            </a:r>
          </a:p>
        </p:txBody>
      </p:sp>
      <p:sp>
        <p:nvSpPr>
          <p:cNvPr id="19460" name="TextBox 3"/>
          <p:cNvSpPr txBox="1">
            <a:spLocks noChangeArrowheads="1"/>
          </p:cNvSpPr>
          <p:nvPr/>
        </p:nvSpPr>
        <p:spPr bwMode="auto">
          <a:xfrm>
            <a:off x="469900" y="4343400"/>
            <a:ext cx="9194800" cy="1077218"/>
          </a:xfrm>
          <a:prstGeom prst="rect">
            <a:avLst/>
          </a:prstGeom>
          <a:noFill/>
          <a:ln w="9525">
            <a:noFill/>
            <a:miter lim="800000"/>
            <a:headEnd/>
            <a:tailEnd/>
          </a:ln>
        </p:spPr>
        <p:txBody>
          <a:bodyPr>
            <a:spAutoFit/>
          </a:bodyPr>
          <a:lstStyle/>
          <a:p>
            <a:r>
              <a:rPr lang="en-US" sz="3200" dirty="0">
                <a:solidFill>
                  <a:srgbClr val="FF0000"/>
                </a:solidFill>
                <a:latin typeface="Arial - 36"/>
              </a:rPr>
              <a:t>$35 + $35 = $70 currency "thrown away" because of overdraft fees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82"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0483" name="TextBox 2"/>
          <p:cNvSpPr txBox="1">
            <a:spLocks noChangeArrowheads="1"/>
          </p:cNvSpPr>
          <p:nvPr/>
        </p:nvSpPr>
        <p:spPr bwMode="auto">
          <a:xfrm>
            <a:off x="469900" y="2590800"/>
            <a:ext cx="9271000" cy="1569660"/>
          </a:xfrm>
          <a:prstGeom prst="rect">
            <a:avLst/>
          </a:prstGeom>
          <a:noFill/>
          <a:ln w="9525">
            <a:noFill/>
            <a:miter lim="800000"/>
            <a:headEnd/>
            <a:tailEnd/>
          </a:ln>
        </p:spPr>
        <p:txBody>
          <a:bodyPr>
            <a:spAutoFit/>
          </a:bodyPr>
          <a:lstStyle/>
          <a:p>
            <a:r>
              <a:rPr lang="en-US" sz="3200" dirty="0">
                <a:latin typeface="Arial - 36"/>
              </a:rPr>
              <a:t>On March 25, Jane used her debit card to buy food at a fast-food restaurant.  How much did this transaction actually cost Jane?</a:t>
            </a:r>
          </a:p>
        </p:txBody>
      </p:sp>
      <p:sp>
        <p:nvSpPr>
          <p:cNvPr id="4" name="TextBox 3"/>
          <p:cNvSpPr txBox="1">
            <a:spLocks noChangeArrowheads="1"/>
          </p:cNvSpPr>
          <p:nvPr/>
        </p:nvSpPr>
        <p:spPr bwMode="auto">
          <a:xfrm>
            <a:off x="469900" y="4343400"/>
            <a:ext cx="8255000" cy="584775"/>
          </a:xfrm>
          <a:prstGeom prst="rect">
            <a:avLst/>
          </a:prstGeom>
          <a:noFill/>
          <a:ln w="9525">
            <a:noFill/>
            <a:miter lim="800000"/>
            <a:headEnd/>
            <a:tailEnd/>
          </a:ln>
        </p:spPr>
        <p:txBody>
          <a:bodyPr>
            <a:spAutoFit/>
          </a:bodyPr>
          <a:lstStyle/>
          <a:p>
            <a:r>
              <a:rPr lang="da-DK" sz="3200" dirty="0">
                <a:solidFill>
                  <a:srgbClr val="FF0000"/>
                </a:solidFill>
                <a:latin typeface="Arial - 36"/>
              </a:rPr>
              <a:t>$2.50 + $35.00 overdraft fee = $37.50</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3075" name="TextBox 2"/>
          <p:cNvSpPr txBox="1">
            <a:spLocks noChangeArrowheads="1"/>
          </p:cNvSpPr>
          <p:nvPr/>
        </p:nvSpPr>
        <p:spPr bwMode="auto">
          <a:xfrm>
            <a:off x="546100" y="2870200"/>
            <a:ext cx="8724900" cy="1984375"/>
          </a:xfrm>
          <a:prstGeom prst="rect">
            <a:avLst/>
          </a:prstGeom>
          <a:noFill/>
          <a:ln w="9525">
            <a:noFill/>
            <a:miter lim="800000"/>
            <a:headEnd/>
            <a:tailEnd/>
          </a:ln>
        </p:spPr>
        <p:txBody>
          <a:bodyPr>
            <a:spAutoFit/>
          </a:bodyPr>
          <a:lstStyle/>
          <a:p>
            <a:r>
              <a:rPr lang="en-US" sz="3200">
                <a:solidFill>
                  <a:srgbClr val="000000"/>
                </a:solidFill>
                <a:latin typeface="Arial - 36"/>
              </a:rPr>
              <a:t>A </a:t>
            </a:r>
            <a:r>
              <a:rPr lang="en-US" sz="3200" b="1">
                <a:solidFill>
                  <a:srgbClr val="000000"/>
                </a:solidFill>
                <a:latin typeface="Arial - 36"/>
              </a:rPr>
              <a:t>checking account</a:t>
            </a:r>
            <a:r>
              <a:rPr lang="en-US" sz="3200">
                <a:solidFill>
                  <a:srgbClr val="000000"/>
                </a:solidFill>
                <a:latin typeface="Arial - 36"/>
              </a:rPr>
              <a:t> is an account held at a bank or credit union into which account owners deposit funds.</a:t>
            </a:r>
          </a:p>
          <a:p>
            <a:endParaRPr lang="en-US" sz="2700">
              <a:solidFill>
                <a:srgbClr val="000000"/>
              </a:solidFill>
              <a:latin typeface="Arial - 36"/>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1506"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1507" name="TextBox 2"/>
          <p:cNvSpPr txBox="1">
            <a:spLocks noChangeArrowheads="1"/>
          </p:cNvSpPr>
          <p:nvPr/>
        </p:nvSpPr>
        <p:spPr bwMode="auto">
          <a:xfrm>
            <a:off x="469900" y="2590800"/>
            <a:ext cx="9296400" cy="1570038"/>
          </a:xfrm>
          <a:prstGeom prst="rect">
            <a:avLst/>
          </a:prstGeom>
          <a:noFill/>
          <a:ln w="9525">
            <a:noFill/>
            <a:miter lim="800000"/>
            <a:headEnd/>
            <a:tailEnd/>
          </a:ln>
        </p:spPr>
        <p:txBody>
          <a:bodyPr>
            <a:spAutoFit/>
          </a:bodyPr>
          <a:lstStyle/>
          <a:p>
            <a:r>
              <a:rPr lang="en-US" sz="3200" dirty="0">
                <a:latin typeface="Arial - 36"/>
              </a:rPr>
              <a:t>On March 26, Jane used her debit card to purchase school supplies. How much did this transaction actually cost Jane?</a:t>
            </a:r>
          </a:p>
        </p:txBody>
      </p:sp>
      <p:sp>
        <p:nvSpPr>
          <p:cNvPr id="4" name="TextBox 3"/>
          <p:cNvSpPr txBox="1">
            <a:spLocks noChangeArrowheads="1"/>
          </p:cNvSpPr>
          <p:nvPr/>
        </p:nvSpPr>
        <p:spPr bwMode="auto">
          <a:xfrm>
            <a:off x="469900" y="4343400"/>
            <a:ext cx="8255000" cy="584775"/>
          </a:xfrm>
          <a:prstGeom prst="rect">
            <a:avLst/>
          </a:prstGeom>
          <a:noFill/>
          <a:ln w="9525">
            <a:noFill/>
            <a:miter lim="800000"/>
            <a:headEnd/>
            <a:tailEnd/>
          </a:ln>
        </p:spPr>
        <p:txBody>
          <a:bodyPr>
            <a:spAutoFit/>
          </a:bodyPr>
          <a:lstStyle/>
          <a:p>
            <a:r>
              <a:rPr lang="da-DK" sz="3200" dirty="0">
                <a:solidFill>
                  <a:srgbClr val="FF0000"/>
                </a:solidFill>
                <a:latin typeface="Arial - 36"/>
              </a:rPr>
              <a:t>$3.00 + $35.00 overdraft fee = $38.00</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2531" name="TextBox 2"/>
          <p:cNvSpPr txBox="1">
            <a:spLocks noChangeArrowheads="1"/>
          </p:cNvSpPr>
          <p:nvPr/>
        </p:nvSpPr>
        <p:spPr bwMode="auto">
          <a:xfrm>
            <a:off x="469900" y="2590800"/>
            <a:ext cx="9321800" cy="1570038"/>
          </a:xfrm>
          <a:prstGeom prst="rect">
            <a:avLst/>
          </a:prstGeom>
          <a:noFill/>
          <a:ln w="9525">
            <a:noFill/>
            <a:miter lim="800000"/>
            <a:headEnd/>
            <a:tailEnd/>
          </a:ln>
        </p:spPr>
        <p:txBody>
          <a:bodyPr>
            <a:spAutoFit/>
          </a:bodyPr>
          <a:lstStyle/>
          <a:p>
            <a:r>
              <a:rPr lang="en-US" sz="3200" dirty="0">
                <a:latin typeface="Arial - 36"/>
              </a:rPr>
              <a:t>If no other transactions occur before the April bank statement, what will Jane's beginning balance be on the April bank statement?</a:t>
            </a:r>
          </a:p>
        </p:txBody>
      </p:sp>
      <p:sp>
        <p:nvSpPr>
          <p:cNvPr id="4" name="TextBox 3"/>
          <p:cNvSpPr txBox="1">
            <a:spLocks noChangeArrowheads="1"/>
          </p:cNvSpPr>
          <p:nvPr/>
        </p:nvSpPr>
        <p:spPr bwMode="auto">
          <a:xfrm>
            <a:off x="469900" y="4343400"/>
            <a:ext cx="2133600" cy="584775"/>
          </a:xfrm>
          <a:prstGeom prst="rect">
            <a:avLst/>
          </a:prstGeom>
          <a:noFill/>
          <a:ln w="9525">
            <a:noFill/>
            <a:miter lim="800000"/>
            <a:headEnd/>
            <a:tailEnd/>
          </a:ln>
        </p:spPr>
        <p:txBody>
          <a:bodyPr>
            <a:spAutoFit/>
          </a:bodyPr>
          <a:lstStyle/>
          <a:p>
            <a:r>
              <a:rPr lang="en-US" sz="3200" dirty="0">
                <a:solidFill>
                  <a:srgbClr val="FF0000"/>
                </a:solidFill>
                <a:latin typeface="Arial - 36"/>
              </a:rPr>
              <a:t>-$74.75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3554"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3555" name="TextBox 2"/>
          <p:cNvSpPr txBox="1">
            <a:spLocks noChangeArrowheads="1"/>
          </p:cNvSpPr>
          <p:nvPr/>
        </p:nvSpPr>
        <p:spPr bwMode="auto">
          <a:xfrm>
            <a:off x="469900" y="2590800"/>
            <a:ext cx="9372600" cy="1077913"/>
          </a:xfrm>
          <a:prstGeom prst="rect">
            <a:avLst/>
          </a:prstGeom>
          <a:noFill/>
          <a:ln w="9525">
            <a:noFill/>
            <a:miter lim="800000"/>
            <a:headEnd/>
            <a:tailEnd/>
          </a:ln>
        </p:spPr>
        <p:txBody>
          <a:bodyPr>
            <a:spAutoFit/>
          </a:bodyPr>
          <a:lstStyle/>
          <a:p>
            <a:r>
              <a:rPr lang="en-US" sz="3200" dirty="0">
                <a:latin typeface="Arial - 36"/>
              </a:rPr>
              <a:t>How many debits did Jane make from March 10 through March 26?</a:t>
            </a:r>
          </a:p>
        </p:txBody>
      </p:sp>
      <p:sp>
        <p:nvSpPr>
          <p:cNvPr id="4" name="TextBox 3"/>
          <p:cNvSpPr txBox="1">
            <a:spLocks noChangeArrowheads="1"/>
          </p:cNvSpPr>
          <p:nvPr/>
        </p:nvSpPr>
        <p:spPr bwMode="auto">
          <a:xfrm>
            <a:off x="508000" y="3930650"/>
            <a:ext cx="1447800" cy="584775"/>
          </a:xfrm>
          <a:prstGeom prst="rect">
            <a:avLst/>
          </a:prstGeom>
          <a:noFill/>
          <a:ln w="9525">
            <a:noFill/>
            <a:miter lim="800000"/>
            <a:headEnd/>
            <a:tailEnd/>
          </a:ln>
        </p:spPr>
        <p:txBody>
          <a:bodyPr>
            <a:spAutoFit/>
          </a:bodyPr>
          <a:lstStyle/>
          <a:p>
            <a:r>
              <a:rPr lang="en-US" sz="3200" dirty="0">
                <a:solidFill>
                  <a:srgbClr val="FF0000"/>
                </a:solidFill>
                <a:latin typeface="Arial - 36"/>
              </a:rPr>
              <a:t>nine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4578"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4579" name="TextBox 2"/>
          <p:cNvSpPr txBox="1">
            <a:spLocks noChangeArrowheads="1"/>
          </p:cNvSpPr>
          <p:nvPr/>
        </p:nvSpPr>
        <p:spPr bwMode="auto">
          <a:xfrm>
            <a:off x="469900" y="2590800"/>
            <a:ext cx="9423400" cy="1570038"/>
          </a:xfrm>
          <a:prstGeom prst="rect">
            <a:avLst/>
          </a:prstGeom>
          <a:noFill/>
          <a:ln w="9525">
            <a:noFill/>
            <a:miter lim="800000"/>
            <a:headEnd/>
            <a:tailEnd/>
          </a:ln>
        </p:spPr>
        <p:txBody>
          <a:bodyPr>
            <a:spAutoFit/>
          </a:bodyPr>
          <a:lstStyle/>
          <a:p>
            <a:r>
              <a:rPr lang="en-US" sz="3200" dirty="0">
                <a:latin typeface="Arial - 36"/>
              </a:rPr>
              <a:t>What was the total dollar amount of all debits made from Jane's account from March 10 through March 26?</a:t>
            </a:r>
          </a:p>
        </p:txBody>
      </p:sp>
      <p:sp>
        <p:nvSpPr>
          <p:cNvPr id="4" name="TextBox 3"/>
          <p:cNvSpPr txBox="1">
            <a:spLocks noChangeArrowheads="1"/>
          </p:cNvSpPr>
          <p:nvPr/>
        </p:nvSpPr>
        <p:spPr bwMode="auto">
          <a:xfrm>
            <a:off x="469900" y="4343400"/>
            <a:ext cx="2235200" cy="584775"/>
          </a:xfrm>
          <a:prstGeom prst="rect">
            <a:avLst/>
          </a:prstGeom>
          <a:noFill/>
          <a:ln w="9525">
            <a:noFill/>
            <a:miter lim="800000"/>
            <a:headEnd/>
            <a:tailEnd/>
          </a:ln>
        </p:spPr>
        <p:txBody>
          <a:bodyPr>
            <a:spAutoFit/>
          </a:bodyPr>
          <a:lstStyle/>
          <a:p>
            <a:r>
              <a:rPr lang="en-US" sz="3200" dirty="0">
                <a:solidFill>
                  <a:srgbClr val="FF0000"/>
                </a:solidFill>
                <a:latin typeface="Arial - 36"/>
              </a:rPr>
              <a:t>$793.50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5602"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5603" name="TextBox 2"/>
          <p:cNvSpPr txBox="1">
            <a:spLocks noChangeArrowheads="1"/>
          </p:cNvSpPr>
          <p:nvPr/>
        </p:nvSpPr>
        <p:spPr bwMode="auto">
          <a:xfrm>
            <a:off x="469900" y="2590800"/>
            <a:ext cx="9448800" cy="1077913"/>
          </a:xfrm>
          <a:prstGeom prst="rect">
            <a:avLst/>
          </a:prstGeom>
          <a:noFill/>
          <a:ln w="9525">
            <a:noFill/>
            <a:miter lim="800000"/>
            <a:headEnd/>
            <a:tailEnd/>
          </a:ln>
        </p:spPr>
        <p:txBody>
          <a:bodyPr>
            <a:spAutoFit/>
          </a:bodyPr>
          <a:lstStyle/>
          <a:p>
            <a:r>
              <a:rPr lang="en-US" sz="3200" dirty="0">
                <a:latin typeface="Arial - 36"/>
              </a:rPr>
              <a:t>How many credits were made to Jane's account from March 10 through March 26?</a:t>
            </a:r>
          </a:p>
        </p:txBody>
      </p:sp>
      <p:sp>
        <p:nvSpPr>
          <p:cNvPr id="4" name="TextBox 3"/>
          <p:cNvSpPr txBox="1">
            <a:spLocks noChangeArrowheads="1"/>
          </p:cNvSpPr>
          <p:nvPr/>
        </p:nvSpPr>
        <p:spPr bwMode="auto">
          <a:xfrm>
            <a:off x="508000" y="4006850"/>
            <a:ext cx="1346200" cy="584775"/>
          </a:xfrm>
          <a:prstGeom prst="rect">
            <a:avLst/>
          </a:prstGeom>
          <a:noFill/>
          <a:ln w="9525">
            <a:noFill/>
            <a:miter lim="800000"/>
            <a:headEnd/>
            <a:tailEnd/>
          </a:ln>
        </p:spPr>
        <p:txBody>
          <a:bodyPr>
            <a:spAutoFit/>
          </a:bodyPr>
          <a:lstStyle/>
          <a:p>
            <a:r>
              <a:rPr lang="en-US" sz="3200" dirty="0">
                <a:solidFill>
                  <a:srgbClr val="FF0000"/>
                </a:solidFill>
                <a:latin typeface="Arial - 36"/>
              </a:rPr>
              <a:t>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6626"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6627" name="TextBox 2"/>
          <p:cNvSpPr txBox="1">
            <a:spLocks noChangeArrowheads="1"/>
          </p:cNvSpPr>
          <p:nvPr/>
        </p:nvSpPr>
        <p:spPr bwMode="auto">
          <a:xfrm>
            <a:off x="469900" y="2590800"/>
            <a:ext cx="9474200" cy="1570038"/>
          </a:xfrm>
          <a:prstGeom prst="rect">
            <a:avLst/>
          </a:prstGeom>
          <a:noFill/>
          <a:ln w="9525">
            <a:noFill/>
            <a:miter lim="800000"/>
            <a:headEnd/>
            <a:tailEnd/>
          </a:ln>
        </p:spPr>
        <p:txBody>
          <a:bodyPr>
            <a:spAutoFit/>
          </a:bodyPr>
          <a:lstStyle/>
          <a:p>
            <a:r>
              <a:rPr lang="en-US" sz="3200" dirty="0">
                <a:latin typeface="Arial - 36"/>
              </a:rPr>
              <a:t>What was the total dollar amount of all credits made to Jane's account from March 10 through March 26?</a:t>
            </a:r>
          </a:p>
        </p:txBody>
      </p:sp>
      <p:sp>
        <p:nvSpPr>
          <p:cNvPr id="4" name="TextBox 3"/>
          <p:cNvSpPr txBox="1">
            <a:spLocks noChangeArrowheads="1"/>
          </p:cNvSpPr>
          <p:nvPr/>
        </p:nvSpPr>
        <p:spPr bwMode="auto">
          <a:xfrm>
            <a:off x="469900" y="4343400"/>
            <a:ext cx="2235200" cy="584775"/>
          </a:xfrm>
          <a:prstGeom prst="rect">
            <a:avLst/>
          </a:prstGeom>
          <a:noFill/>
          <a:ln w="9525">
            <a:noFill/>
            <a:miter lim="800000"/>
            <a:headEnd/>
            <a:tailEnd/>
          </a:ln>
        </p:spPr>
        <p:txBody>
          <a:bodyPr>
            <a:spAutoFit/>
          </a:bodyPr>
          <a:lstStyle/>
          <a:p>
            <a:r>
              <a:rPr lang="en-US" sz="3200" dirty="0">
                <a:solidFill>
                  <a:srgbClr val="FF0000"/>
                </a:solidFill>
                <a:latin typeface="Arial - 36"/>
              </a:rPr>
              <a:t>$250.00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7650"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7651" name="TextBox 2"/>
          <p:cNvSpPr txBox="1">
            <a:spLocks noChangeArrowheads="1"/>
          </p:cNvSpPr>
          <p:nvPr/>
        </p:nvSpPr>
        <p:spPr bwMode="auto">
          <a:xfrm>
            <a:off x="469900" y="2590800"/>
            <a:ext cx="9499600" cy="1077913"/>
          </a:xfrm>
          <a:prstGeom prst="rect">
            <a:avLst/>
          </a:prstGeom>
          <a:noFill/>
          <a:ln w="9525">
            <a:noFill/>
            <a:miter lim="800000"/>
            <a:headEnd/>
            <a:tailEnd/>
          </a:ln>
        </p:spPr>
        <p:txBody>
          <a:bodyPr>
            <a:spAutoFit/>
          </a:bodyPr>
          <a:lstStyle/>
          <a:p>
            <a:r>
              <a:rPr lang="en-US" sz="3200" dirty="0">
                <a:latin typeface="Arial - 36"/>
              </a:rPr>
              <a:t>How does responsibility relate to using a debit card?</a:t>
            </a:r>
          </a:p>
        </p:txBody>
      </p:sp>
      <p:sp>
        <p:nvSpPr>
          <p:cNvPr id="4" name="TextBox 3"/>
          <p:cNvSpPr txBox="1">
            <a:spLocks noChangeArrowheads="1"/>
          </p:cNvSpPr>
          <p:nvPr/>
        </p:nvSpPr>
        <p:spPr bwMode="auto">
          <a:xfrm>
            <a:off x="431800" y="3854450"/>
            <a:ext cx="8839200" cy="2554545"/>
          </a:xfrm>
          <a:prstGeom prst="rect">
            <a:avLst/>
          </a:prstGeom>
          <a:noFill/>
          <a:ln w="9525">
            <a:noFill/>
            <a:miter lim="800000"/>
            <a:headEnd/>
            <a:tailEnd/>
          </a:ln>
        </p:spPr>
        <p:txBody>
          <a:bodyPr>
            <a:spAutoFit/>
          </a:bodyPr>
          <a:lstStyle/>
          <a:p>
            <a:r>
              <a:rPr lang="en-US" sz="3200" dirty="0">
                <a:solidFill>
                  <a:srgbClr val="FF0000"/>
                </a:solidFill>
                <a:latin typeface="Arial - 36"/>
              </a:rPr>
              <a:t>If a person does not choose to have the overdraft service, overdraft fees can be charged if an overdraft should occur.  To prevent this, a person must be responsible in recording all debits and credits in a bank-account register.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8674"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8675" name="TextBox 2"/>
          <p:cNvSpPr txBox="1">
            <a:spLocks noChangeArrowheads="1"/>
          </p:cNvSpPr>
          <p:nvPr/>
        </p:nvSpPr>
        <p:spPr bwMode="auto">
          <a:xfrm>
            <a:off x="469900" y="2590800"/>
            <a:ext cx="9525000" cy="3170238"/>
          </a:xfrm>
          <a:prstGeom prst="rect">
            <a:avLst/>
          </a:prstGeom>
          <a:noFill/>
          <a:ln w="9525">
            <a:noFill/>
            <a:miter lim="800000"/>
            <a:headEnd/>
            <a:tailEnd/>
          </a:ln>
        </p:spPr>
        <p:txBody>
          <a:bodyPr>
            <a:spAutoFit/>
          </a:bodyPr>
          <a:lstStyle/>
          <a:p>
            <a:r>
              <a:rPr lang="en-US" sz="3200" b="1">
                <a:solidFill>
                  <a:srgbClr val="FF0000"/>
                </a:solidFill>
                <a:latin typeface="Arial - 36"/>
              </a:rPr>
              <a:t>The Plastic of Choice</a:t>
            </a:r>
          </a:p>
          <a:p>
            <a:endParaRPr lang="en-US" sz="2400">
              <a:solidFill>
                <a:srgbClr val="000000"/>
              </a:solidFill>
              <a:latin typeface="Arial - 36"/>
            </a:endParaRPr>
          </a:p>
          <a:p>
            <a:r>
              <a:rPr lang="en-US" sz="2400">
                <a:solidFill>
                  <a:srgbClr val="000000"/>
                </a:solidFill>
                <a:latin typeface="Arial - 36"/>
              </a:rPr>
              <a:t>	</a:t>
            </a:r>
            <a:r>
              <a:rPr lang="en-US" sz="2400">
                <a:solidFill>
                  <a:srgbClr val="000000"/>
                </a:solidFill>
                <a:latin typeface="Arial - 28"/>
              </a:rPr>
              <a:t>Debit cards account for 33 percent of in-store transactions.</a:t>
            </a:r>
          </a:p>
          <a:p>
            <a:endParaRPr lang="en-US" sz="2400">
              <a:solidFill>
                <a:srgbClr val="000000"/>
              </a:solidFill>
              <a:latin typeface="Arial - 28"/>
            </a:endParaRPr>
          </a:p>
          <a:p>
            <a:r>
              <a:rPr lang="en-US" sz="2400">
                <a:solidFill>
                  <a:srgbClr val="000000"/>
                </a:solidFill>
                <a:latin typeface="Arial - 28"/>
              </a:rPr>
              <a:t>	Credit cards account for 19 percent of in-store transactions.</a:t>
            </a:r>
          </a:p>
          <a:p>
            <a:endParaRPr lang="en-US" sz="2400">
              <a:solidFill>
                <a:srgbClr val="000000"/>
              </a:solidFill>
              <a:latin typeface="Arial - 28"/>
            </a:endParaRPr>
          </a:p>
          <a:p>
            <a:r>
              <a:rPr lang="en-US" sz="2400">
                <a:solidFill>
                  <a:srgbClr val="000000"/>
                </a:solidFill>
                <a:latin typeface="Arial - 28"/>
              </a:rPr>
              <a:t>	In three years, debit-card use will account for more than half 	of our retail purchases.</a:t>
            </a:r>
          </a:p>
        </p:txBody>
      </p:sp>
      <p:sp>
        <p:nvSpPr>
          <p:cNvPr id="4" name="Oval 3"/>
          <p:cNvSpPr/>
          <p:nvPr/>
        </p:nvSpPr>
        <p:spPr>
          <a:xfrm>
            <a:off x="508000" y="3473450"/>
            <a:ext cx="401638" cy="401638"/>
          </a:xfrm>
          <a:prstGeom prst="ellipse">
            <a:avLst/>
          </a:prstGeom>
          <a:solidFill>
            <a:srgbClr val="7EA5AA"/>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508000" y="4845050"/>
            <a:ext cx="401638" cy="401638"/>
          </a:xfrm>
          <a:prstGeom prst="ellipse">
            <a:avLst/>
          </a:prstGeom>
          <a:solidFill>
            <a:srgbClr val="7EA5AA"/>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Oval 6"/>
          <p:cNvSpPr/>
          <p:nvPr/>
        </p:nvSpPr>
        <p:spPr>
          <a:xfrm>
            <a:off x="508000" y="4159250"/>
            <a:ext cx="401638" cy="401638"/>
          </a:xfrm>
          <a:prstGeom prst="ellipse">
            <a:avLst/>
          </a:prstGeom>
          <a:solidFill>
            <a:srgbClr val="7EA5AA"/>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9698"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29699" name="TextBox 2"/>
          <p:cNvSpPr txBox="1">
            <a:spLocks noChangeArrowheads="1"/>
          </p:cNvSpPr>
          <p:nvPr/>
        </p:nvSpPr>
        <p:spPr bwMode="auto">
          <a:xfrm>
            <a:off x="469900" y="2349500"/>
            <a:ext cx="9271000" cy="6616700"/>
          </a:xfrm>
          <a:prstGeom prst="rect">
            <a:avLst/>
          </a:prstGeom>
          <a:noFill/>
          <a:ln w="9525">
            <a:noFill/>
            <a:miter lim="800000"/>
            <a:headEnd/>
            <a:tailEnd/>
          </a:ln>
        </p:spPr>
        <p:txBody>
          <a:bodyPr>
            <a:spAutoFit/>
          </a:bodyPr>
          <a:lstStyle/>
          <a:p>
            <a:r>
              <a:rPr lang="en-US" sz="3200" b="1">
                <a:solidFill>
                  <a:srgbClr val="FF0000"/>
                </a:solidFill>
                <a:latin typeface="Arial - 28"/>
              </a:rPr>
              <a:t>Debit Card Survey Results</a:t>
            </a:r>
            <a:r>
              <a:rPr lang="en-US" sz="2100">
                <a:solidFill>
                  <a:srgbClr val="000000"/>
                </a:solidFill>
                <a:latin typeface="Arial - 28"/>
              </a:rPr>
              <a:t>	</a:t>
            </a:r>
          </a:p>
          <a:p>
            <a:r>
              <a:rPr lang="en-US" sz="2800">
                <a:solidFill>
                  <a:srgbClr val="000000"/>
                </a:solidFill>
                <a:latin typeface="Arial - 22"/>
              </a:rPr>
              <a:t>Total Number Surveyed________</a:t>
            </a:r>
          </a:p>
          <a:p>
            <a:endParaRPr lang="en-US" sz="2800">
              <a:solidFill>
                <a:srgbClr val="000000"/>
              </a:solidFill>
              <a:latin typeface="Arial - 22"/>
            </a:endParaRPr>
          </a:p>
          <a:p>
            <a:r>
              <a:rPr lang="en-US" sz="2800">
                <a:solidFill>
                  <a:srgbClr val="000000"/>
                </a:solidFill>
                <a:latin typeface="Arial - 22"/>
              </a:rPr>
              <a:t>1.	</a:t>
            </a:r>
            <a:r>
              <a:rPr lang="en-US" sz="2800">
                <a:solidFill>
                  <a:srgbClr val="000000"/>
                </a:solidFill>
                <a:latin typeface="Arial - 24"/>
              </a:rPr>
              <a:t>Do you use a debit card?  yes _____	no _____</a:t>
            </a:r>
          </a:p>
          <a:p>
            <a:endParaRPr lang="en-US" sz="2800">
              <a:solidFill>
                <a:srgbClr val="000000"/>
              </a:solidFill>
              <a:latin typeface="Arial - 24"/>
            </a:endParaRPr>
          </a:p>
          <a:p>
            <a:r>
              <a:rPr lang="en-US" sz="2800">
                <a:solidFill>
                  <a:srgbClr val="000000"/>
                </a:solidFill>
                <a:latin typeface="Arial - 24"/>
              </a:rPr>
              <a:t>2.	How many times a week do you use a debit card?</a:t>
            </a:r>
          </a:p>
          <a:p>
            <a:endParaRPr lang="en-US" sz="2800">
              <a:solidFill>
                <a:srgbClr val="000000"/>
              </a:solidFill>
              <a:latin typeface="Arial - 24"/>
            </a:endParaRPr>
          </a:p>
          <a:p>
            <a:r>
              <a:rPr lang="en-US" sz="2800">
                <a:solidFill>
                  <a:srgbClr val="000000"/>
                </a:solidFill>
                <a:latin typeface="Arial - 24"/>
              </a:rPr>
              <a:t>	fewer than five times ___	five times or more ___</a:t>
            </a:r>
          </a:p>
          <a:p>
            <a:endParaRPr lang="en-US" sz="2800">
              <a:solidFill>
                <a:srgbClr val="000000"/>
              </a:solidFill>
              <a:latin typeface="Arial - 24"/>
            </a:endParaRPr>
          </a:p>
          <a:p>
            <a:r>
              <a:rPr lang="en-US" sz="2800">
                <a:solidFill>
                  <a:srgbClr val="000000"/>
                </a:solidFill>
                <a:latin typeface="Arial - 24"/>
              </a:rPr>
              <a:t>3. 	What would you estimate the average dollar 	amount of each transaction is on your debit card?</a:t>
            </a:r>
          </a:p>
          <a:p>
            <a:endParaRPr lang="en-US" sz="2800">
              <a:solidFill>
                <a:srgbClr val="000000"/>
              </a:solidFill>
              <a:latin typeface="Arial - 24"/>
            </a:endParaRPr>
          </a:p>
          <a:p>
            <a:r>
              <a:rPr lang="en-US" sz="2800">
                <a:solidFill>
                  <a:srgbClr val="000000"/>
                </a:solidFill>
                <a:latin typeface="Arial - 24"/>
              </a:rPr>
              <a:t>	$10 or less __	more than $10, less than $50 __					</a:t>
            </a:r>
          </a:p>
          <a:p>
            <a:r>
              <a:rPr lang="en-US" sz="2800">
                <a:solidFill>
                  <a:srgbClr val="000000"/>
                </a:solidFill>
                <a:latin typeface="Arial - 24"/>
              </a:rPr>
              <a:t>	$50 or more __</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22"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30723" name="TextBox 2"/>
          <p:cNvSpPr txBox="1">
            <a:spLocks noChangeArrowheads="1"/>
          </p:cNvSpPr>
          <p:nvPr/>
        </p:nvSpPr>
        <p:spPr bwMode="auto">
          <a:xfrm>
            <a:off x="469900" y="2349500"/>
            <a:ext cx="7899400" cy="6324600"/>
          </a:xfrm>
          <a:prstGeom prst="rect">
            <a:avLst/>
          </a:prstGeom>
          <a:noFill/>
          <a:ln w="9525">
            <a:noFill/>
            <a:miter lim="800000"/>
            <a:headEnd/>
            <a:tailEnd/>
          </a:ln>
        </p:spPr>
        <p:txBody>
          <a:bodyPr>
            <a:spAutoFit/>
          </a:bodyPr>
          <a:lstStyle/>
          <a:p>
            <a:r>
              <a:rPr lang="en-US" sz="3200" b="1">
                <a:solidFill>
                  <a:srgbClr val="FF0000"/>
                </a:solidFill>
                <a:latin typeface="Arial - 28"/>
              </a:rPr>
              <a:t>Debit Card Survey Results</a:t>
            </a:r>
            <a:r>
              <a:rPr lang="en-US" sz="2100">
                <a:solidFill>
                  <a:srgbClr val="000000"/>
                </a:solidFill>
                <a:latin typeface="Arial - 28"/>
              </a:rPr>
              <a:t>		</a:t>
            </a:r>
          </a:p>
          <a:p>
            <a:endParaRPr lang="en-US" sz="2100">
              <a:solidFill>
                <a:srgbClr val="000000"/>
              </a:solidFill>
              <a:latin typeface="Arial - 28"/>
            </a:endParaRPr>
          </a:p>
          <a:p>
            <a:r>
              <a:rPr lang="en-US" sz="2400">
                <a:solidFill>
                  <a:srgbClr val="000000"/>
                </a:solidFill>
                <a:latin typeface="Arial - 28"/>
              </a:rPr>
              <a:t>4.</a:t>
            </a:r>
            <a:r>
              <a:rPr lang="en-US" sz="2400">
                <a:solidFill>
                  <a:srgbClr val="000000"/>
                </a:solidFill>
                <a:latin typeface="Arial - 24"/>
              </a:rPr>
              <a:t> 	</a:t>
            </a:r>
            <a:r>
              <a:rPr lang="en-US" sz="2800">
                <a:solidFill>
                  <a:srgbClr val="000000"/>
                </a:solidFill>
                <a:latin typeface="Arial - 24"/>
              </a:rPr>
              <a:t>What are the benefits of using a debit 	card?</a:t>
            </a:r>
          </a:p>
          <a:p>
            <a:endParaRPr lang="en-US" sz="2800">
              <a:solidFill>
                <a:srgbClr val="000000"/>
              </a:solidFill>
              <a:latin typeface="Arial - 24"/>
            </a:endParaRPr>
          </a:p>
          <a:p>
            <a:endParaRPr lang="en-US" sz="2800">
              <a:solidFill>
                <a:srgbClr val="000000"/>
              </a:solidFill>
              <a:latin typeface="Arial - 24"/>
            </a:endParaRPr>
          </a:p>
          <a:p>
            <a:endParaRPr lang="en-US" sz="2800">
              <a:solidFill>
                <a:srgbClr val="000000"/>
              </a:solidFill>
              <a:latin typeface="Arial - 24"/>
            </a:endParaRPr>
          </a:p>
          <a:p>
            <a:endParaRPr lang="en-US" sz="2800">
              <a:solidFill>
                <a:srgbClr val="000000"/>
              </a:solidFill>
              <a:latin typeface="Arial - 24"/>
            </a:endParaRPr>
          </a:p>
          <a:p>
            <a:endParaRPr lang="en-US" sz="2800">
              <a:solidFill>
                <a:srgbClr val="000000"/>
              </a:solidFill>
              <a:latin typeface="Arial - 24"/>
            </a:endParaRPr>
          </a:p>
          <a:p>
            <a:endParaRPr lang="en-US" sz="2800">
              <a:solidFill>
                <a:srgbClr val="000000"/>
              </a:solidFill>
              <a:latin typeface="Arial - 24"/>
            </a:endParaRPr>
          </a:p>
          <a:p>
            <a:r>
              <a:rPr lang="en-US" sz="2800">
                <a:solidFill>
                  <a:srgbClr val="000000"/>
                </a:solidFill>
                <a:latin typeface="Arial - 24"/>
              </a:rPr>
              <a:t>5. 	What are the disadvantages of using a 	debit card?</a:t>
            </a:r>
          </a:p>
          <a:p>
            <a:endParaRPr lang="en-US">
              <a:solidFill>
                <a:srgbClr val="000000"/>
              </a:solidFill>
              <a:latin typeface="Arial - 24"/>
            </a:endParaRPr>
          </a:p>
          <a:p>
            <a:endParaRPr lang="en-US">
              <a:solidFill>
                <a:srgbClr val="000000"/>
              </a:solidFill>
              <a:latin typeface="Arial - 24"/>
            </a:endParaRPr>
          </a:p>
          <a:p>
            <a:endParaRPr lang="en-US">
              <a:solidFill>
                <a:srgbClr val="000000"/>
              </a:solidFill>
              <a:latin typeface="Arial - 24"/>
            </a:endParaRPr>
          </a:p>
          <a:p>
            <a:r>
              <a:rPr lang="en-US">
                <a:solidFill>
                  <a:srgbClr val="000000"/>
                </a:solidFill>
                <a:latin typeface="Arial - 24"/>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4099" name="TextBox 2"/>
          <p:cNvSpPr txBox="1">
            <a:spLocks noChangeArrowheads="1"/>
          </p:cNvSpPr>
          <p:nvPr/>
        </p:nvSpPr>
        <p:spPr bwMode="auto">
          <a:xfrm>
            <a:off x="546100" y="2870200"/>
            <a:ext cx="9372600" cy="2062163"/>
          </a:xfrm>
          <a:prstGeom prst="rect">
            <a:avLst/>
          </a:prstGeom>
          <a:noFill/>
          <a:ln w="9525">
            <a:noFill/>
            <a:miter lim="800000"/>
            <a:headEnd/>
            <a:tailEnd/>
          </a:ln>
        </p:spPr>
        <p:txBody>
          <a:bodyPr>
            <a:spAutoFit/>
          </a:bodyPr>
          <a:lstStyle/>
          <a:p>
            <a:r>
              <a:rPr lang="en-US" sz="3200">
                <a:solidFill>
                  <a:srgbClr val="000000"/>
                </a:solidFill>
                <a:latin typeface="Arial - 36"/>
              </a:rPr>
              <a:t>An </a:t>
            </a:r>
            <a:r>
              <a:rPr lang="en-US" sz="3200" b="1">
                <a:solidFill>
                  <a:srgbClr val="000000"/>
                </a:solidFill>
                <a:latin typeface="Arial - 36"/>
              </a:rPr>
              <a:t>overdraft</a:t>
            </a:r>
            <a:r>
              <a:rPr lang="en-US" sz="3200">
                <a:solidFill>
                  <a:srgbClr val="000000"/>
                </a:solidFill>
                <a:latin typeface="Arial - 36"/>
              </a:rPr>
              <a:t> occurs when an account holder does not have enough money to cover transactions from checks, ATM withdrawals, debit card purchases, or electronic payments.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1746"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31747" name="TextBox 2"/>
          <p:cNvSpPr txBox="1">
            <a:spLocks noChangeArrowheads="1"/>
          </p:cNvSpPr>
          <p:nvPr/>
        </p:nvSpPr>
        <p:spPr bwMode="auto">
          <a:xfrm>
            <a:off x="469900" y="2349500"/>
            <a:ext cx="9144000" cy="6878638"/>
          </a:xfrm>
          <a:prstGeom prst="rect">
            <a:avLst/>
          </a:prstGeom>
          <a:noFill/>
          <a:ln w="9525">
            <a:noFill/>
            <a:miter lim="800000"/>
            <a:headEnd/>
            <a:tailEnd/>
          </a:ln>
        </p:spPr>
        <p:txBody>
          <a:bodyPr>
            <a:spAutoFit/>
          </a:bodyPr>
          <a:lstStyle/>
          <a:p>
            <a:r>
              <a:rPr lang="en-US" sz="3200" b="1">
                <a:solidFill>
                  <a:srgbClr val="FF0000"/>
                </a:solidFill>
                <a:latin typeface="Arial - 28"/>
              </a:rPr>
              <a:t>Debit Card Survey Results</a:t>
            </a:r>
            <a:r>
              <a:rPr lang="en-US" sz="2100">
                <a:solidFill>
                  <a:srgbClr val="000000"/>
                </a:solidFill>
                <a:latin typeface="Arial - 28"/>
              </a:rPr>
              <a:t>		</a:t>
            </a:r>
          </a:p>
          <a:p>
            <a:endParaRPr lang="en-US" sz="2100">
              <a:solidFill>
                <a:srgbClr val="000000"/>
              </a:solidFill>
              <a:latin typeface="Arial - 28"/>
            </a:endParaRPr>
          </a:p>
          <a:p>
            <a:r>
              <a:rPr lang="en-US" sz="2400">
                <a:solidFill>
                  <a:srgbClr val="000000"/>
                </a:solidFill>
                <a:latin typeface="Arial - 28"/>
              </a:rPr>
              <a:t>6.</a:t>
            </a:r>
            <a:r>
              <a:rPr lang="en-US" sz="2400">
                <a:solidFill>
                  <a:srgbClr val="000000"/>
                </a:solidFill>
                <a:latin typeface="Arial - 24"/>
              </a:rPr>
              <a:t> 	</a:t>
            </a:r>
            <a:r>
              <a:rPr lang="en-US" sz="2800">
                <a:solidFill>
                  <a:srgbClr val="000000"/>
                </a:solidFill>
                <a:latin typeface="Arial - 24"/>
              </a:rPr>
              <a:t>Have you ever been overdrawn at your bank as a 	result of using your debit card?</a:t>
            </a:r>
          </a:p>
          <a:p>
            <a:endParaRPr lang="en-US" sz="2800">
              <a:solidFill>
                <a:srgbClr val="000000"/>
              </a:solidFill>
              <a:latin typeface="Arial - 24"/>
            </a:endParaRPr>
          </a:p>
          <a:p>
            <a:endParaRPr lang="en-US" sz="2800">
              <a:solidFill>
                <a:srgbClr val="000000"/>
              </a:solidFill>
              <a:latin typeface="Arial - 24"/>
            </a:endParaRPr>
          </a:p>
          <a:p>
            <a:endParaRPr lang="en-US" sz="2800">
              <a:solidFill>
                <a:srgbClr val="000000"/>
              </a:solidFill>
              <a:latin typeface="Arial - 24"/>
            </a:endParaRPr>
          </a:p>
          <a:p>
            <a:r>
              <a:rPr lang="en-US" sz="2800">
                <a:solidFill>
                  <a:srgbClr val="000000"/>
                </a:solidFill>
                <a:latin typeface="Arial - 24"/>
              </a:rPr>
              <a:t>7. 	Estimate the percentage of use for each method of 	payment when making an in-store transaction.  	(The sum of all methods of payment should be 100 	percent).</a:t>
            </a:r>
          </a:p>
          <a:p>
            <a:endParaRPr lang="en-US" sz="2400">
              <a:solidFill>
                <a:srgbClr val="000000"/>
              </a:solidFill>
              <a:latin typeface="Arial - 24"/>
            </a:endParaRPr>
          </a:p>
          <a:p>
            <a:r>
              <a:rPr lang="en-US" sz="2800">
                <a:solidFill>
                  <a:srgbClr val="000000"/>
                </a:solidFill>
                <a:latin typeface="Arial - 24"/>
              </a:rPr>
              <a:t>credit card __   debit card __    check __    cash __</a:t>
            </a:r>
          </a:p>
          <a:p>
            <a:endParaRPr lang="en-US" sz="2800">
              <a:solidFill>
                <a:srgbClr val="000000"/>
              </a:solidFill>
              <a:latin typeface="Arial - 24"/>
            </a:endParaRPr>
          </a:p>
          <a:p>
            <a:endParaRPr lang="en-US" sz="2800">
              <a:solidFill>
                <a:srgbClr val="000000"/>
              </a:solidFill>
              <a:latin typeface="Arial - 24"/>
            </a:endParaRPr>
          </a:p>
          <a:p>
            <a:r>
              <a:rPr lang="en-US" sz="2800">
                <a:solidFill>
                  <a:srgbClr val="000000"/>
                </a:solidFill>
                <a:latin typeface="Arial - 24"/>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2770" name="Picture 3"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33" name="TextBox 32"/>
          <p:cNvSpPr txBox="1">
            <a:spLocks noChangeArrowheads="1"/>
          </p:cNvSpPr>
          <p:nvPr/>
        </p:nvSpPr>
        <p:spPr bwMode="auto">
          <a:xfrm>
            <a:off x="2108200" y="6521450"/>
            <a:ext cx="2286000" cy="1200150"/>
          </a:xfrm>
          <a:prstGeom prst="rect">
            <a:avLst/>
          </a:prstGeom>
          <a:noFill/>
          <a:ln w="9525">
            <a:noFill/>
            <a:miter lim="800000"/>
            <a:headEnd/>
            <a:tailEnd/>
          </a:ln>
        </p:spPr>
        <p:txBody>
          <a:bodyPr>
            <a:spAutoFit/>
          </a:bodyPr>
          <a:lstStyle/>
          <a:p>
            <a:pPr algn="ctr"/>
            <a:r>
              <a:rPr lang="en-US" sz="2400">
                <a:solidFill>
                  <a:srgbClr val="00B050"/>
                </a:solidFill>
                <a:latin typeface="Calibri" pitchFamily="34" charset="0"/>
              </a:rPr>
              <a:t>automatically deducted from account</a:t>
            </a:r>
          </a:p>
        </p:txBody>
      </p:sp>
      <p:sp>
        <p:nvSpPr>
          <p:cNvPr id="35" name="TextBox 34"/>
          <p:cNvSpPr txBox="1">
            <a:spLocks noChangeArrowheads="1"/>
          </p:cNvSpPr>
          <p:nvPr/>
        </p:nvSpPr>
        <p:spPr bwMode="auto">
          <a:xfrm>
            <a:off x="7289800" y="6750050"/>
            <a:ext cx="2133600" cy="1384300"/>
          </a:xfrm>
          <a:prstGeom prst="rect">
            <a:avLst/>
          </a:prstGeom>
          <a:noFill/>
          <a:ln w="9525">
            <a:noFill/>
            <a:miter lim="800000"/>
            <a:headEnd/>
            <a:tailEnd/>
          </a:ln>
        </p:spPr>
        <p:txBody>
          <a:bodyPr>
            <a:spAutoFit/>
          </a:bodyPr>
          <a:lstStyle/>
          <a:p>
            <a:pPr algn="ctr"/>
            <a:r>
              <a:rPr lang="en-US" sz="2400">
                <a:solidFill>
                  <a:srgbClr val="C00000"/>
                </a:solidFill>
                <a:latin typeface="Calibri" pitchFamily="34" charset="0"/>
              </a:rPr>
              <a:t>responsibility</a:t>
            </a:r>
          </a:p>
          <a:p>
            <a:pPr algn="ctr"/>
            <a:endParaRPr lang="en-US" sz="1200">
              <a:solidFill>
                <a:srgbClr val="C00000"/>
              </a:solidFill>
              <a:latin typeface="Calibri" pitchFamily="34" charset="0"/>
            </a:endParaRPr>
          </a:p>
          <a:p>
            <a:pPr algn="ctr"/>
            <a:r>
              <a:rPr lang="en-US" sz="2400">
                <a:solidFill>
                  <a:srgbClr val="C00000"/>
                </a:solidFill>
                <a:latin typeface="Calibri" pitchFamily="34" charset="0"/>
              </a:rPr>
              <a:t>must monitor account</a:t>
            </a:r>
          </a:p>
        </p:txBody>
      </p:sp>
      <p:cxnSp>
        <p:nvCxnSpPr>
          <p:cNvPr id="39" name="Straight Connector 38"/>
          <p:cNvCxnSpPr/>
          <p:nvPr/>
        </p:nvCxnSpPr>
        <p:spPr>
          <a:xfrm rot="5400000">
            <a:off x="2641600" y="5607050"/>
            <a:ext cx="4876800" cy="0"/>
          </a:xfrm>
          <a:prstGeom prst="line">
            <a:avLst/>
          </a:prstGeom>
          <a:ln w="1111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5461000" y="3930650"/>
            <a:ext cx="2667000" cy="1200150"/>
          </a:xfrm>
          <a:prstGeom prst="rect">
            <a:avLst/>
          </a:prstGeom>
          <a:noFill/>
          <a:ln w="9525">
            <a:noFill/>
            <a:miter lim="800000"/>
            <a:headEnd/>
            <a:tailEnd/>
          </a:ln>
        </p:spPr>
        <p:txBody>
          <a:bodyPr>
            <a:spAutoFit/>
          </a:bodyPr>
          <a:lstStyle/>
          <a:p>
            <a:pPr algn="ctr"/>
            <a:r>
              <a:rPr lang="en-US" sz="2400">
                <a:solidFill>
                  <a:srgbClr val="0070C0"/>
                </a:solidFill>
                <a:latin typeface="Calibri" pitchFamily="34" charset="0"/>
              </a:rPr>
              <a:t>declined for those who overdraw and have “opted out” </a:t>
            </a:r>
          </a:p>
        </p:txBody>
      </p:sp>
      <p:sp>
        <p:nvSpPr>
          <p:cNvPr id="43" name="TextBox 42"/>
          <p:cNvSpPr txBox="1">
            <a:spLocks noChangeArrowheads="1"/>
          </p:cNvSpPr>
          <p:nvPr/>
        </p:nvSpPr>
        <p:spPr bwMode="auto">
          <a:xfrm>
            <a:off x="5308600" y="5226050"/>
            <a:ext cx="2133600" cy="1570038"/>
          </a:xfrm>
          <a:prstGeom prst="rect">
            <a:avLst/>
          </a:prstGeom>
          <a:noFill/>
          <a:ln w="9525">
            <a:noFill/>
            <a:miter lim="800000"/>
            <a:headEnd/>
            <a:tailEnd/>
          </a:ln>
        </p:spPr>
        <p:txBody>
          <a:bodyPr>
            <a:spAutoFit/>
          </a:bodyPr>
          <a:lstStyle/>
          <a:p>
            <a:pPr algn="ctr"/>
            <a:r>
              <a:rPr lang="en-US" sz="2400">
                <a:solidFill>
                  <a:srgbClr val="002060"/>
                </a:solidFill>
                <a:latin typeface="Calibri" pitchFamily="34" charset="0"/>
              </a:rPr>
              <a:t>can lose up to $500 if a lost or stolen debit card is used</a:t>
            </a:r>
          </a:p>
        </p:txBody>
      </p:sp>
      <p:sp>
        <p:nvSpPr>
          <p:cNvPr id="44" name="TextBox 43"/>
          <p:cNvSpPr txBox="1"/>
          <p:nvPr/>
        </p:nvSpPr>
        <p:spPr>
          <a:xfrm>
            <a:off x="2260600" y="5226050"/>
            <a:ext cx="2514600" cy="461963"/>
          </a:xfrm>
          <a:prstGeom prst="rect">
            <a:avLst/>
          </a:prstGeom>
          <a:noFill/>
        </p:spPr>
        <p:txBody>
          <a:bodyPr>
            <a:spAutoFit/>
          </a:bodyPr>
          <a:lstStyle/>
          <a:p>
            <a:pPr fontAlgn="auto">
              <a:spcBef>
                <a:spcPts val="0"/>
              </a:spcBef>
              <a:spcAft>
                <a:spcPts val="0"/>
              </a:spcAft>
              <a:defRPr/>
            </a:pPr>
            <a:r>
              <a:rPr lang="en-US" sz="2400" dirty="0">
                <a:solidFill>
                  <a:schemeClr val="accent2">
                    <a:lumMod val="50000"/>
                  </a:schemeClr>
                </a:solidFill>
                <a:latin typeface="+mn-lt"/>
              </a:rPr>
              <a:t>easy to carry</a:t>
            </a:r>
          </a:p>
        </p:txBody>
      </p:sp>
      <p:sp>
        <p:nvSpPr>
          <p:cNvPr id="45" name="TextBox 44"/>
          <p:cNvSpPr txBox="1"/>
          <p:nvPr/>
        </p:nvSpPr>
        <p:spPr>
          <a:xfrm>
            <a:off x="203200" y="5302250"/>
            <a:ext cx="1676400" cy="1200150"/>
          </a:xfrm>
          <a:prstGeom prst="rect">
            <a:avLst/>
          </a:prstGeom>
          <a:noFill/>
        </p:spPr>
        <p:txBody>
          <a:bodyPr>
            <a:spAutoFit/>
          </a:bodyPr>
          <a:lstStyle/>
          <a:p>
            <a:pPr algn="ctr" fontAlgn="auto">
              <a:spcBef>
                <a:spcPts val="0"/>
              </a:spcBef>
              <a:spcAft>
                <a:spcPts val="0"/>
              </a:spcAft>
              <a:defRPr/>
            </a:pPr>
            <a:r>
              <a:rPr lang="en-US" sz="2400" dirty="0">
                <a:solidFill>
                  <a:schemeClr val="accent4">
                    <a:lumMod val="50000"/>
                  </a:schemeClr>
                </a:solidFill>
                <a:latin typeface="+mn-lt"/>
              </a:rPr>
              <a:t>provides spending record</a:t>
            </a:r>
          </a:p>
        </p:txBody>
      </p:sp>
      <p:sp>
        <p:nvSpPr>
          <p:cNvPr id="46" name="TextBox 45"/>
          <p:cNvSpPr txBox="1"/>
          <p:nvPr/>
        </p:nvSpPr>
        <p:spPr>
          <a:xfrm>
            <a:off x="7899400" y="4083050"/>
            <a:ext cx="1676400" cy="1938338"/>
          </a:xfrm>
          <a:prstGeom prst="rect">
            <a:avLst/>
          </a:prstGeom>
          <a:noFill/>
        </p:spPr>
        <p:txBody>
          <a:bodyPr>
            <a:spAutoFit/>
          </a:bodyPr>
          <a:lstStyle/>
          <a:p>
            <a:pPr algn="ctr" fontAlgn="auto">
              <a:spcBef>
                <a:spcPts val="0"/>
              </a:spcBef>
              <a:spcAft>
                <a:spcPts val="0"/>
              </a:spcAft>
              <a:defRPr/>
            </a:pPr>
            <a:r>
              <a:rPr lang="en-US" sz="2400" dirty="0">
                <a:solidFill>
                  <a:schemeClr val="accent6">
                    <a:lumMod val="75000"/>
                  </a:schemeClr>
                </a:solidFill>
                <a:latin typeface="+mn-lt"/>
              </a:rPr>
              <a:t>fees for those who overdraw and have “opted in”</a:t>
            </a:r>
          </a:p>
        </p:txBody>
      </p:sp>
      <p:sp>
        <p:nvSpPr>
          <p:cNvPr id="32779" name="Rectangle 48"/>
          <p:cNvSpPr>
            <a:spLocks noChangeArrowheads="1"/>
          </p:cNvSpPr>
          <p:nvPr/>
        </p:nvSpPr>
        <p:spPr bwMode="auto">
          <a:xfrm>
            <a:off x="3852863" y="2406650"/>
            <a:ext cx="2486025" cy="584200"/>
          </a:xfrm>
          <a:prstGeom prst="rect">
            <a:avLst/>
          </a:prstGeom>
          <a:noFill/>
          <a:ln w="9525">
            <a:noFill/>
            <a:miter lim="800000"/>
            <a:headEnd/>
            <a:tailEnd/>
          </a:ln>
        </p:spPr>
        <p:txBody>
          <a:bodyPr wrap="none">
            <a:spAutoFit/>
          </a:bodyPr>
          <a:lstStyle/>
          <a:p>
            <a:pPr algn="ctr"/>
            <a:r>
              <a:rPr lang="en-US" sz="3200" b="1">
                <a:solidFill>
                  <a:srgbClr val="FF0000"/>
                </a:solidFill>
                <a:latin typeface="Arial - 28"/>
              </a:rPr>
              <a:t>Debit Cards</a:t>
            </a:r>
          </a:p>
        </p:txBody>
      </p:sp>
      <p:sp>
        <p:nvSpPr>
          <p:cNvPr id="32780" name="Rectangle 49"/>
          <p:cNvSpPr>
            <a:spLocks noChangeArrowheads="1"/>
          </p:cNvSpPr>
          <p:nvPr/>
        </p:nvSpPr>
        <p:spPr bwMode="auto">
          <a:xfrm>
            <a:off x="1879600" y="2863850"/>
            <a:ext cx="923925" cy="523875"/>
          </a:xfrm>
          <a:prstGeom prst="rect">
            <a:avLst/>
          </a:prstGeom>
          <a:noFill/>
          <a:ln w="9525">
            <a:noFill/>
            <a:miter lim="800000"/>
            <a:headEnd/>
            <a:tailEnd/>
          </a:ln>
        </p:spPr>
        <p:txBody>
          <a:bodyPr wrap="none">
            <a:spAutoFit/>
          </a:bodyPr>
          <a:lstStyle/>
          <a:p>
            <a:pPr algn="ctr"/>
            <a:r>
              <a:rPr lang="en-US" sz="2800">
                <a:solidFill>
                  <a:srgbClr val="000000"/>
                </a:solidFill>
                <a:latin typeface="Arial - 28"/>
              </a:rPr>
              <a:t>Pros	</a:t>
            </a:r>
          </a:p>
        </p:txBody>
      </p:sp>
      <p:sp>
        <p:nvSpPr>
          <p:cNvPr id="32781" name="TextBox 50"/>
          <p:cNvSpPr txBox="1">
            <a:spLocks noChangeArrowheads="1"/>
          </p:cNvSpPr>
          <p:nvPr/>
        </p:nvSpPr>
        <p:spPr bwMode="auto">
          <a:xfrm>
            <a:off x="6985000" y="2863850"/>
            <a:ext cx="1676400" cy="523875"/>
          </a:xfrm>
          <a:prstGeom prst="rect">
            <a:avLst/>
          </a:prstGeom>
          <a:noFill/>
          <a:ln w="9525">
            <a:noFill/>
            <a:miter lim="800000"/>
            <a:headEnd/>
            <a:tailEnd/>
          </a:ln>
        </p:spPr>
        <p:txBody>
          <a:bodyPr>
            <a:spAutoFit/>
          </a:bodyPr>
          <a:lstStyle/>
          <a:p>
            <a:r>
              <a:rPr lang="en-US" sz="2800">
                <a:latin typeface="Arial - 18"/>
              </a:rPr>
              <a:t>Cons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42" grpId="0"/>
      <p:bldP spid="43" grpId="0"/>
      <p:bldP spid="44" grpId="0"/>
      <p:bldP spid="45" grpId="0"/>
      <p:bldP spid="46"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3794" name="Picture 3"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33795" name="TextBox 4"/>
          <p:cNvSpPr txBox="1">
            <a:spLocks noChangeArrowheads="1"/>
          </p:cNvSpPr>
          <p:nvPr/>
        </p:nvSpPr>
        <p:spPr bwMode="auto">
          <a:xfrm>
            <a:off x="469900" y="2362200"/>
            <a:ext cx="9258300" cy="584200"/>
          </a:xfrm>
          <a:prstGeom prst="rect">
            <a:avLst/>
          </a:prstGeom>
          <a:noFill/>
          <a:ln w="9525">
            <a:noFill/>
            <a:miter lim="800000"/>
            <a:headEnd/>
            <a:tailEnd/>
          </a:ln>
        </p:spPr>
        <p:txBody>
          <a:bodyPr>
            <a:spAutoFit/>
          </a:bodyPr>
          <a:lstStyle/>
          <a:p>
            <a:pPr algn="ctr"/>
            <a:r>
              <a:rPr lang="en-US" sz="3200" b="1">
                <a:solidFill>
                  <a:srgbClr val="FF0000"/>
                </a:solidFill>
                <a:latin typeface="Arial - 28"/>
              </a:rPr>
              <a:t>Credit Cards</a:t>
            </a:r>
          </a:p>
        </p:txBody>
      </p:sp>
      <p:sp>
        <p:nvSpPr>
          <p:cNvPr id="33" name="TextBox 32"/>
          <p:cNvSpPr txBox="1">
            <a:spLocks noChangeArrowheads="1"/>
          </p:cNvSpPr>
          <p:nvPr/>
        </p:nvSpPr>
        <p:spPr bwMode="auto">
          <a:xfrm>
            <a:off x="5384800" y="6292850"/>
            <a:ext cx="2286000" cy="1200150"/>
          </a:xfrm>
          <a:prstGeom prst="rect">
            <a:avLst/>
          </a:prstGeom>
          <a:noFill/>
          <a:ln w="9525">
            <a:noFill/>
            <a:miter lim="800000"/>
            <a:headEnd/>
            <a:tailEnd/>
          </a:ln>
        </p:spPr>
        <p:txBody>
          <a:bodyPr>
            <a:spAutoFit/>
          </a:bodyPr>
          <a:lstStyle/>
          <a:p>
            <a:pPr algn="ctr"/>
            <a:r>
              <a:rPr lang="en-US" sz="2400">
                <a:solidFill>
                  <a:srgbClr val="00B050"/>
                </a:solidFill>
                <a:latin typeface="Calibri" pitchFamily="34" charset="0"/>
              </a:rPr>
              <a:t>must be disciplined in spending</a:t>
            </a:r>
          </a:p>
        </p:txBody>
      </p:sp>
      <p:sp>
        <p:nvSpPr>
          <p:cNvPr id="35" name="TextBox 34"/>
          <p:cNvSpPr txBox="1">
            <a:spLocks noChangeArrowheads="1"/>
          </p:cNvSpPr>
          <p:nvPr/>
        </p:nvSpPr>
        <p:spPr bwMode="auto">
          <a:xfrm>
            <a:off x="203200" y="4311650"/>
            <a:ext cx="2590800" cy="1570038"/>
          </a:xfrm>
          <a:prstGeom prst="rect">
            <a:avLst/>
          </a:prstGeom>
          <a:noFill/>
          <a:ln w="9525">
            <a:noFill/>
            <a:miter lim="800000"/>
            <a:headEnd/>
            <a:tailEnd/>
          </a:ln>
        </p:spPr>
        <p:txBody>
          <a:bodyPr>
            <a:spAutoFit/>
          </a:bodyPr>
          <a:lstStyle/>
          <a:p>
            <a:pPr algn="ctr"/>
            <a:r>
              <a:rPr lang="en-US" sz="2400">
                <a:solidFill>
                  <a:srgbClr val="C00000"/>
                </a:solidFill>
                <a:latin typeface="Calibri" pitchFamily="34" charset="0"/>
              </a:rPr>
              <a:t>Choice-</a:t>
            </a:r>
          </a:p>
          <a:p>
            <a:pPr algn="ctr"/>
            <a:r>
              <a:rPr lang="en-US" sz="2400">
                <a:solidFill>
                  <a:srgbClr val="C00000"/>
                </a:solidFill>
                <a:latin typeface="Calibri" pitchFamily="34" charset="0"/>
              </a:rPr>
              <a:t>pay the minimum</a:t>
            </a:r>
          </a:p>
          <a:p>
            <a:pPr algn="ctr"/>
            <a:r>
              <a:rPr lang="en-US" sz="2400">
                <a:solidFill>
                  <a:srgbClr val="C00000"/>
                </a:solidFill>
                <a:latin typeface="Calibri" pitchFamily="34" charset="0"/>
              </a:rPr>
              <a:t>pay more</a:t>
            </a:r>
          </a:p>
          <a:p>
            <a:pPr algn="ctr"/>
            <a:r>
              <a:rPr lang="en-US" sz="2400">
                <a:solidFill>
                  <a:srgbClr val="C00000"/>
                </a:solidFill>
                <a:latin typeface="Calibri" pitchFamily="34" charset="0"/>
              </a:rPr>
              <a:t>pay in full</a:t>
            </a:r>
          </a:p>
        </p:txBody>
      </p:sp>
      <p:cxnSp>
        <p:nvCxnSpPr>
          <p:cNvPr id="39" name="Straight Connector 38"/>
          <p:cNvCxnSpPr/>
          <p:nvPr/>
        </p:nvCxnSpPr>
        <p:spPr>
          <a:xfrm rot="5400000">
            <a:off x="3022600" y="5454650"/>
            <a:ext cx="4114800" cy="0"/>
          </a:xfrm>
          <a:prstGeom prst="line">
            <a:avLst/>
          </a:prstGeom>
          <a:ln w="1111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7213600" y="3930650"/>
            <a:ext cx="2794000" cy="1200150"/>
          </a:xfrm>
          <a:prstGeom prst="rect">
            <a:avLst/>
          </a:prstGeom>
          <a:noFill/>
          <a:ln w="9525">
            <a:noFill/>
            <a:miter lim="800000"/>
            <a:headEnd/>
            <a:tailEnd/>
          </a:ln>
        </p:spPr>
        <p:txBody>
          <a:bodyPr>
            <a:spAutoFit/>
          </a:bodyPr>
          <a:lstStyle/>
          <a:p>
            <a:pPr algn="ctr"/>
            <a:r>
              <a:rPr lang="en-US" sz="2400">
                <a:solidFill>
                  <a:srgbClr val="0070C0"/>
                </a:solidFill>
                <a:latin typeface="Calibri" pitchFamily="34" charset="0"/>
              </a:rPr>
              <a:t>could be liable for charges up to $50 on a lost or stolen card</a:t>
            </a:r>
          </a:p>
        </p:txBody>
      </p:sp>
      <p:sp>
        <p:nvSpPr>
          <p:cNvPr id="43" name="TextBox 42"/>
          <p:cNvSpPr txBox="1">
            <a:spLocks noChangeArrowheads="1"/>
          </p:cNvSpPr>
          <p:nvPr/>
        </p:nvSpPr>
        <p:spPr bwMode="auto">
          <a:xfrm>
            <a:off x="2794000" y="5683250"/>
            <a:ext cx="2133600" cy="830263"/>
          </a:xfrm>
          <a:prstGeom prst="rect">
            <a:avLst/>
          </a:prstGeom>
          <a:noFill/>
          <a:ln w="9525">
            <a:noFill/>
            <a:miter lim="800000"/>
            <a:headEnd/>
            <a:tailEnd/>
          </a:ln>
        </p:spPr>
        <p:txBody>
          <a:bodyPr>
            <a:spAutoFit/>
          </a:bodyPr>
          <a:lstStyle/>
          <a:p>
            <a:pPr algn="ctr"/>
            <a:r>
              <a:rPr lang="en-US" sz="2400">
                <a:solidFill>
                  <a:srgbClr val="002060"/>
                </a:solidFill>
                <a:latin typeface="Calibri" pitchFamily="34" charset="0"/>
              </a:rPr>
              <a:t>consumer protection</a:t>
            </a:r>
          </a:p>
        </p:txBody>
      </p:sp>
      <p:sp>
        <p:nvSpPr>
          <p:cNvPr id="44" name="TextBox 43"/>
          <p:cNvSpPr txBox="1"/>
          <p:nvPr/>
        </p:nvSpPr>
        <p:spPr>
          <a:xfrm>
            <a:off x="431800" y="3778250"/>
            <a:ext cx="2057400" cy="461963"/>
          </a:xfrm>
          <a:prstGeom prst="rect">
            <a:avLst/>
          </a:prstGeom>
          <a:noFill/>
        </p:spPr>
        <p:txBody>
          <a:bodyPr>
            <a:spAutoFit/>
          </a:bodyPr>
          <a:lstStyle/>
          <a:p>
            <a:pPr fontAlgn="auto">
              <a:spcBef>
                <a:spcPts val="0"/>
              </a:spcBef>
              <a:spcAft>
                <a:spcPts val="0"/>
              </a:spcAft>
              <a:defRPr/>
            </a:pPr>
            <a:r>
              <a:rPr lang="en-US" sz="2400" dirty="0">
                <a:solidFill>
                  <a:schemeClr val="accent2">
                    <a:lumMod val="50000"/>
                  </a:schemeClr>
                </a:solidFill>
                <a:latin typeface="+mn-lt"/>
              </a:rPr>
              <a:t>easy to carry</a:t>
            </a:r>
          </a:p>
        </p:txBody>
      </p:sp>
      <p:sp>
        <p:nvSpPr>
          <p:cNvPr id="45" name="TextBox 44"/>
          <p:cNvSpPr txBox="1"/>
          <p:nvPr/>
        </p:nvSpPr>
        <p:spPr>
          <a:xfrm>
            <a:off x="2870200" y="6673850"/>
            <a:ext cx="1752600" cy="1200150"/>
          </a:xfrm>
          <a:prstGeom prst="rect">
            <a:avLst/>
          </a:prstGeom>
          <a:noFill/>
        </p:spPr>
        <p:txBody>
          <a:bodyPr>
            <a:spAutoFit/>
          </a:bodyPr>
          <a:lstStyle/>
          <a:p>
            <a:pPr algn="ctr" fontAlgn="auto">
              <a:spcBef>
                <a:spcPts val="0"/>
              </a:spcBef>
              <a:spcAft>
                <a:spcPts val="0"/>
              </a:spcAft>
              <a:defRPr/>
            </a:pPr>
            <a:r>
              <a:rPr lang="en-US" sz="2400" dirty="0">
                <a:solidFill>
                  <a:schemeClr val="accent4">
                    <a:lumMod val="50000"/>
                  </a:schemeClr>
                </a:solidFill>
                <a:latin typeface="+mn-lt"/>
              </a:rPr>
              <a:t>responsible use builds credit rating</a:t>
            </a:r>
          </a:p>
        </p:txBody>
      </p:sp>
      <p:sp>
        <p:nvSpPr>
          <p:cNvPr id="46" name="TextBox 45"/>
          <p:cNvSpPr txBox="1"/>
          <p:nvPr/>
        </p:nvSpPr>
        <p:spPr>
          <a:xfrm>
            <a:off x="5461000" y="5073650"/>
            <a:ext cx="1676400" cy="1200150"/>
          </a:xfrm>
          <a:prstGeom prst="rect">
            <a:avLst/>
          </a:prstGeom>
          <a:noFill/>
        </p:spPr>
        <p:txBody>
          <a:bodyPr>
            <a:spAutoFit/>
          </a:bodyPr>
          <a:lstStyle/>
          <a:p>
            <a:pPr algn="ctr" fontAlgn="auto">
              <a:spcBef>
                <a:spcPts val="0"/>
              </a:spcBef>
              <a:spcAft>
                <a:spcPts val="0"/>
              </a:spcAft>
              <a:defRPr/>
            </a:pPr>
            <a:r>
              <a:rPr lang="en-US" sz="2400" dirty="0">
                <a:solidFill>
                  <a:schemeClr val="accent2">
                    <a:lumMod val="75000"/>
                  </a:schemeClr>
                </a:solidFill>
                <a:latin typeface="+mn-lt"/>
              </a:rPr>
              <a:t>over-the-credit-limit fees</a:t>
            </a:r>
          </a:p>
        </p:txBody>
      </p:sp>
      <p:sp>
        <p:nvSpPr>
          <p:cNvPr id="12" name="TextBox 11"/>
          <p:cNvSpPr txBox="1">
            <a:spLocks noChangeArrowheads="1"/>
          </p:cNvSpPr>
          <p:nvPr/>
        </p:nvSpPr>
        <p:spPr bwMode="auto">
          <a:xfrm>
            <a:off x="7670800" y="5378450"/>
            <a:ext cx="1676400" cy="461963"/>
          </a:xfrm>
          <a:prstGeom prst="rect">
            <a:avLst/>
          </a:prstGeom>
          <a:noFill/>
          <a:ln w="9525">
            <a:noFill/>
            <a:miter lim="800000"/>
            <a:headEnd/>
            <a:tailEnd/>
          </a:ln>
        </p:spPr>
        <p:txBody>
          <a:bodyPr>
            <a:spAutoFit/>
          </a:bodyPr>
          <a:lstStyle/>
          <a:p>
            <a:pPr algn="ctr"/>
            <a:r>
              <a:rPr lang="en-US" sz="2400">
                <a:solidFill>
                  <a:srgbClr val="FF0000"/>
                </a:solidFill>
                <a:latin typeface="Calibri" pitchFamily="34" charset="0"/>
              </a:rPr>
              <a:t>late fees</a:t>
            </a:r>
          </a:p>
        </p:txBody>
      </p:sp>
      <p:sp>
        <p:nvSpPr>
          <p:cNvPr id="13" name="TextBox 12"/>
          <p:cNvSpPr txBox="1"/>
          <p:nvPr/>
        </p:nvSpPr>
        <p:spPr>
          <a:xfrm>
            <a:off x="3175000" y="4464050"/>
            <a:ext cx="1676400" cy="1200150"/>
          </a:xfrm>
          <a:prstGeom prst="rect">
            <a:avLst/>
          </a:prstGeom>
          <a:noFill/>
        </p:spPr>
        <p:txBody>
          <a:bodyPr>
            <a:spAutoFit/>
          </a:bodyPr>
          <a:lstStyle/>
          <a:p>
            <a:pPr algn="ctr" fontAlgn="auto">
              <a:spcBef>
                <a:spcPts val="0"/>
              </a:spcBef>
              <a:spcAft>
                <a:spcPts val="0"/>
              </a:spcAft>
              <a:defRPr/>
            </a:pPr>
            <a:r>
              <a:rPr lang="en-US" sz="2400" dirty="0">
                <a:solidFill>
                  <a:schemeClr val="accent6">
                    <a:lumMod val="75000"/>
                  </a:schemeClr>
                </a:solidFill>
                <a:latin typeface="+mn-lt"/>
              </a:rPr>
              <a:t>provides spending record</a:t>
            </a:r>
          </a:p>
        </p:txBody>
      </p:sp>
      <p:sp>
        <p:nvSpPr>
          <p:cNvPr id="14" name="TextBox 13"/>
          <p:cNvSpPr txBox="1"/>
          <p:nvPr/>
        </p:nvSpPr>
        <p:spPr>
          <a:xfrm>
            <a:off x="7366000" y="6064250"/>
            <a:ext cx="2514600" cy="461963"/>
          </a:xfrm>
          <a:prstGeom prst="rect">
            <a:avLst/>
          </a:prstGeom>
          <a:noFill/>
        </p:spPr>
        <p:txBody>
          <a:bodyPr>
            <a:spAutoFit/>
          </a:bodyPr>
          <a:lstStyle/>
          <a:p>
            <a:pPr fontAlgn="auto">
              <a:spcBef>
                <a:spcPts val="0"/>
              </a:spcBef>
              <a:spcAft>
                <a:spcPts val="0"/>
              </a:spcAft>
              <a:defRPr/>
            </a:pPr>
            <a:r>
              <a:rPr lang="en-US" sz="2400" dirty="0">
                <a:solidFill>
                  <a:schemeClr val="accent2">
                    <a:lumMod val="50000"/>
                  </a:schemeClr>
                </a:solidFill>
                <a:latin typeface="+mn-lt"/>
              </a:rPr>
              <a:t>Interest fee</a:t>
            </a:r>
          </a:p>
        </p:txBody>
      </p:sp>
      <p:sp>
        <p:nvSpPr>
          <p:cNvPr id="15" name="TextBox 14"/>
          <p:cNvSpPr txBox="1">
            <a:spLocks noChangeArrowheads="1"/>
          </p:cNvSpPr>
          <p:nvPr/>
        </p:nvSpPr>
        <p:spPr bwMode="auto">
          <a:xfrm>
            <a:off x="279400" y="6597650"/>
            <a:ext cx="2286000" cy="830263"/>
          </a:xfrm>
          <a:prstGeom prst="rect">
            <a:avLst/>
          </a:prstGeom>
          <a:noFill/>
          <a:ln w="9525">
            <a:noFill/>
            <a:miter lim="800000"/>
            <a:headEnd/>
            <a:tailEnd/>
          </a:ln>
        </p:spPr>
        <p:txBody>
          <a:bodyPr>
            <a:spAutoFit/>
          </a:bodyPr>
          <a:lstStyle/>
          <a:p>
            <a:pPr algn="ctr"/>
            <a:r>
              <a:rPr lang="en-US" sz="2400">
                <a:solidFill>
                  <a:srgbClr val="00B050"/>
                </a:solidFill>
                <a:latin typeface="Calibri" pitchFamily="34" charset="0"/>
              </a:rPr>
              <a:t>incentives and special offers</a:t>
            </a:r>
          </a:p>
        </p:txBody>
      </p:sp>
      <p:sp>
        <p:nvSpPr>
          <p:cNvPr id="16" name="TextBox 15"/>
          <p:cNvSpPr txBox="1">
            <a:spLocks noChangeArrowheads="1"/>
          </p:cNvSpPr>
          <p:nvPr/>
        </p:nvSpPr>
        <p:spPr bwMode="auto">
          <a:xfrm>
            <a:off x="5308600" y="4540250"/>
            <a:ext cx="1676400" cy="461963"/>
          </a:xfrm>
          <a:prstGeom prst="rect">
            <a:avLst/>
          </a:prstGeom>
          <a:noFill/>
          <a:ln w="9525">
            <a:noFill/>
            <a:miter lim="800000"/>
            <a:headEnd/>
            <a:tailEnd/>
          </a:ln>
        </p:spPr>
        <p:txBody>
          <a:bodyPr>
            <a:spAutoFit/>
          </a:bodyPr>
          <a:lstStyle/>
          <a:p>
            <a:pPr algn="ctr"/>
            <a:r>
              <a:rPr lang="en-US" sz="2400">
                <a:solidFill>
                  <a:srgbClr val="FF0000"/>
                </a:solidFill>
                <a:latin typeface="Calibri" pitchFamily="34" charset="0"/>
              </a:rPr>
              <a:t>annual  fee</a:t>
            </a:r>
          </a:p>
        </p:txBody>
      </p:sp>
      <p:sp>
        <p:nvSpPr>
          <p:cNvPr id="17" name="Rectangle 16"/>
          <p:cNvSpPr>
            <a:spLocks noChangeArrowheads="1"/>
          </p:cNvSpPr>
          <p:nvPr/>
        </p:nvSpPr>
        <p:spPr bwMode="auto">
          <a:xfrm>
            <a:off x="279400" y="5988050"/>
            <a:ext cx="2819400" cy="461963"/>
          </a:xfrm>
          <a:prstGeom prst="rect">
            <a:avLst/>
          </a:prstGeom>
          <a:noFill/>
          <a:ln w="9525">
            <a:noFill/>
            <a:miter lim="800000"/>
            <a:headEnd/>
            <a:tailEnd/>
          </a:ln>
        </p:spPr>
        <p:txBody>
          <a:bodyPr>
            <a:spAutoFit/>
          </a:bodyPr>
          <a:lstStyle/>
          <a:p>
            <a:pPr algn="ctr"/>
            <a:r>
              <a:rPr lang="en-US" sz="2400">
                <a:solidFill>
                  <a:srgbClr val="0070C0"/>
                </a:solidFill>
                <a:latin typeface="Calibri" pitchFamily="34" charset="0"/>
              </a:rPr>
              <a:t>readily accepted</a:t>
            </a:r>
          </a:p>
        </p:txBody>
      </p:sp>
      <p:sp>
        <p:nvSpPr>
          <p:cNvPr id="18" name="TextBox 17"/>
          <p:cNvSpPr txBox="1"/>
          <p:nvPr/>
        </p:nvSpPr>
        <p:spPr>
          <a:xfrm>
            <a:off x="2260600" y="3854450"/>
            <a:ext cx="2667000" cy="461963"/>
          </a:xfrm>
          <a:prstGeom prst="rect">
            <a:avLst/>
          </a:prstGeom>
          <a:noFill/>
        </p:spPr>
        <p:txBody>
          <a:bodyPr>
            <a:spAutoFit/>
          </a:bodyPr>
          <a:lstStyle/>
          <a:p>
            <a:pPr fontAlgn="auto">
              <a:spcBef>
                <a:spcPts val="0"/>
              </a:spcBef>
              <a:spcAft>
                <a:spcPts val="0"/>
              </a:spcAft>
              <a:defRPr/>
            </a:pPr>
            <a:r>
              <a:rPr lang="en-US" sz="2400" dirty="0">
                <a:solidFill>
                  <a:schemeClr val="accent6">
                    <a:lumMod val="75000"/>
                  </a:schemeClr>
                </a:solidFill>
                <a:latin typeface="+mn-lt"/>
              </a:rPr>
              <a:t>buy now – pay later </a:t>
            </a:r>
          </a:p>
        </p:txBody>
      </p:sp>
      <p:sp>
        <p:nvSpPr>
          <p:cNvPr id="33811" name="TextBox 18"/>
          <p:cNvSpPr txBox="1">
            <a:spLocks noChangeArrowheads="1"/>
          </p:cNvSpPr>
          <p:nvPr/>
        </p:nvSpPr>
        <p:spPr bwMode="auto">
          <a:xfrm>
            <a:off x="1803400" y="2787650"/>
            <a:ext cx="1066800" cy="523875"/>
          </a:xfrm>
          <a:prstGeom prst="rect">
            <a:avLst/>
          </a:prstGeom>
          <a:noFill/>
          <a:ln w="9525">
            <a:noFill/>
            <a:miter lim="800000"/>
            <a:headEnd/>
            <a:tailEnd/>
          </a:ln>
        </p:spPr>
        <p:txBody>
          <a:bodyPr>
            <a:spAutoFit/>
          </a:bodyPr>
          <a:lstStyle/>
          <a:p>
            <a:r>
              <a:rPr lang="en-US" sz="2800">
                <a:latin typeface="Arial - 24"/>
              </a:rPr>
              <a:t>Pros</a:t>
            </a:r>
          </a:p>
        </p:txBody>
      </p:sp>
      <p:sp>
        <p:nvSpPr>
          <p:cNvPr id="33812" name="TextBox 19"/>
          <p:cNvSpPr txBox="1">
            <a:spLocks noChangeArrowheads="1"/>
          </p:cNvSpPr>
          <p:nvPr/>
        </p:nvSpPr>
        <p:spPr bwMode="auto">
          <a:xfrm>
            <a:off x="7137400" y="2863850"/>
            <a:ext cx="1219200" cy="523875"/>
          </a:xfrm>
          <a:prstGeom prst="rect">
            <a:avLst/>
          </a:prstGeom>
          <a:noFill/>
          <a:ln w="9525">
            <a:noFill/>
            <a:miter lim="800000"/>
            <a:headEnd/>
            <a:tailEnd/>
          </a:ln>
        </p:spPr>
        <p:txBody>
          <a:bodyPr>
            <a:spAutoFit/>
          </a:bodyPr>
          <a:lstStyle/>
          <a:p>
            <a:r>
              <a:rPr lang="en-US" sz="2800">
                <a:latin typeface="Arial - 24"/>
              </a:rPr>
              <a:t>Cons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42" grpId="0"/>
      <p:bldP spid="43" grpId="0"/>
      <p:bldP spid="44" grpId="0"/>
      <p:bldP spid="45" grpId="0"/>
      <p:bldP spid="46" grpId="0"/>
      <p:bldP spid="12" grpId="0"/>
      <p:bldP spid="13" grpId="0"/>
      <p:bldP spid="14" grpId="0"/>
      <p:bldP spid="15" grpId="0"/>
      <p:bldP spid="16" grpId="0"/>
      <p:bldP spid="17" grpId="0"/>
      <p:bldP spid="18"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TextBox 1"/>
          <p:cNvSpPr txBox="1">
            <a:spLocks noChangeArrowheads="1"/>
          </p:cNvSpPr>
          <p:nvPr/>
        </p:nvSpPr>
        <p:spPr bwMode="auto">
          <a:xfrm rot="-5400000">
            <a:off x="-1696243" y="3848893"/>
            <a:ext cx="4445000" cy="646113"/>
          </a:xfrm>
          <a:prstGeom prst="rect">
            <a:avLst/>
          </a:prstGeom>
          <a:noFill/>
          <a:ln w="9525">
            <a:noFill/>
            <a:miter lim="800000"/>
            <a:headEnd/>
            <a:tailEnd/>
          </a:ln>
        </p:spPr>
        <p:txBody>
          <a:bodyPr>
            <a:spAutoFit/>
          </a:bodyPr>
          <a:lstStyle/>
          <a:p>
            <a:pPr algn="ctr"/>
            <a:r>
              <a:rPr lang="en-US" sz="3600">
                <a:solidFill>
                  <a:srgbClr val="0000FF"/>
                </a:solidFill>
                <a:latin typeface="Arial - 48"/>
              </a:rPr>
              <a:t>DEBIT CARD</a:t>
            </a:r>
          </a:p>
        </p:txBody>
      </p:sp>
      <p:sp>
        <p:nvSpPr>
          <p:cNvPr id="34819" name="TextBox 2"/>
          <p:cNvSpPr txBox="1">
            <a:spLocks noChangeArrowheads="1"/>
          </p:cNvSpPr>
          <p:nvPr/>
        </p:nvSpPr>
        <p:spPr bwMode="auto">
          <a:xfrm rot="5400000">
            <a:off x="6794500" y="3721100"/>
            <a:ext cx="5664200" cy="647700"/>
          </a:xfrm>
          <a:prstGeom prst="rect">
            <a:avLst/>
          </a:prstGeom>
          <a:noFill/>
          <a:ln w="9525">
            <a:noFill/>
            <a:miter lim="800000"/>
            <a:headEnd/>
            <a:tailEnd/>
          </a:ln>
        </p:spPr>
        <p:txBody>
          <a:bodyPr>
            <a:spAutoFit/>
          </a:bodyPr>
          <a:lstStyle/>
          <a:p>
            <a:pPr algn="ctr"/>
            <a:r>
              <a:rPr lang="en-US" sz="3600">
                <a:solidFill>
                  <a:srgbClr val="FF0000"/>
                </a:solidFill>
                <a:latin typeface="Arial - 48"/>
              </a:rPr>
              <a:t>CREDIT CARD</a:t>
            </a:r>
          </a:p>
        </p:txBody>
      </p:sp>
      <p:sp>
        <p:nvSpPr>
          <p:cNvPr id="5" name="TextBox 4"/>
          <p:cNvSpPr txBox="1"/>
          <p:nvPr/>
        </p:nvSpPr>
        <p:spPr>
          <a:xfrm>
            <a:off x="3556000" y="1720850"/>
            <a:ext cx="3657600" cy="692150"/>
          </a:xfrm>
          <a:prstGeom prst="rect">
            <a:avLst/>
          </a:prstGeom>
          <a:noFill/>
        </p:spPr>
        <p:txBody>
          <a:bodyPr>
            <a:spAutoFit/>
          </a:bodyPr>
          <a:lstStyle/>
          <a:p>
            <a:pPr fontAlgn="auto">
              <a:spcBef>
                <a:spcPts val="0"/>
              </a:spcBef>
              <a:spcAft>
                <a:spcPts val="0"/>
              </a:spcAft>
              <a:defRPr/>
            </a:pPr>
            <a:r>
              <a:rPr lang="en-US" sz="1300" b="1" dirty="0">
                <a:solidFill>
                  <a:schemeClr val="accent5">
                    <a:lumMod val="50000"/>
                  </a:schemeClr>
                </a:solidFill>
                <a:latin typeface="Arial - 18"/>
              </a:rPr>
              <a:t>This card is a service offered by banks and is used for a point-of-sale transaction.  It replaces both cash and checks.</a:t>
            </a:r>
          </a:p>
        </p:txBody>
      </p:sp>
      <p:sp>
        <p:nvSpPr>
          <p:cNvPr id="6" name="TextBox 5"/>
          <p:cNvSpPr txBox="1"/>
          <p:nvPr/>
        </p:nvSpPr>
        <p:spPr>
          <a:xfrm>
            <a:off x="3632200" y="730250"/>
            <a:ext cx="3733800" cy="892175"/>
          </a:xfrm>
          <a:prstGeom prst="rect">
            <a:avLst/>
          </a:prstGeom>
          <a:noFill/>
        </p:spPr>
        <p:txBody>
          <a:bodyPr>
            <a:spAutoFit/>
          </a:bodyPr>
          <a:lstStyle/>
          <a:p>
            <a:pPr fontAlgn="auto">
              <a:spcBef>
                <a:spcPts val="0"/>
              </a:spcBef>
              <a:spcAft>
                <a:spcPts val="0"/>
              </a:spcAft>
              <a:defRPr/>
            </a:pPr>
            <a:r>
              <a:rPr lang="en-US" sz="1300" b="1" dirty="0">
                <a:solidFill>
                  <a:schemeClr val="accent6">
                    <a:lumMod val="50000"/>
                  </a:schemeClr>
                </a:solidFill>
                <a:latin typeface="Arial - 18"/>
              </a:rPr>
              <a:t>A consumer used this card to make a $84.85 purchase and one year later owed $365.79 because of fees and penalties that were added to the account.</a:t>
            </a:r>
          </a:p>
        </p:txBody>
      </p:sp>
      <p:sp>
        <p:nvSpPr>
          <p:cNvPr id="7" name="TextBox 6"/>
          <p:cNvSpPr txBox="1"/>
          <p:nvPr/>
        </p:nvSpPr>
        <p:spPr>
          <a:xfrm>
            <a:off x="3556000" y="2559050"/>
            <a:ext cx="3429000" cy="492125"/>
          </a:xfrm>
          <a:prstGeom prst="rect">
            <a:avLst/>
          </a:prstGeom>
          <a:noFill/>
        </p:spPr>
        <p:txBody>
          <a:bodyPr>
            <a:spAutoFit/>
          </a:bodyPr>
          <a:lstStyle/>
          <a:p>
            <a:pPr fontAlgn="auto">
              <a:spcBef>
                <a:spcPts val="0"/>
              </a:spcBef>
              <a:spcAft>
                <a:spcPts val="0"/>
              </a:spcAft>
              <a:defRPr/>
            </a:pPr>
            <a:r>
              <a:rPr lang="en-US" sz="1300" b="1" dirty="0">
                <a:solidFill>
                  <a:schemeClr val="accent1">
                    <a:lumMod val="75000"/>
                  </a:schemeClr>
                </a:solidFill>
                <a:latin typeface="Arial - 18"/>
              </a:rPr>
              <a:t>This card is a convenient form of borrowing with a revolving line of credit.</a:t>
            </a:r>
          </a:p>
        </p:txBody>
      </p:sp>
      <p:sp>
        <p:nvSpPr>
          <p:cNvPr id="8" name="TextBox 7"/>
          <p:cNvSpPr txBox="1"/>
          <p:nvPr/>
        </p:nvSpPr>
        <p:spPr>
          <a:xfrm>
            <a:off x="3556000" y="7054850"/>
            <a:ext cx="3124200" cy="692150"/>
          </a:xfrm>
          <a:prstGeom prst="rect">
            <a:avLst/>
          </a:prstGeom>
          <a:noFill/>
        </p:spPr>
        <p:txBody>
          <a:bodyPr>
            <a:spAutoFit/>
          </a:bodyPr>
          <a:lstStyle/>
          <a:p>
            <a:pPr fontAlgn="auto">
              <a:spcBef>
                <a:spcPts val="0"/>
              </a:spcBef>
              <a:spcAft>
                <a:spcPts val="0"/>
              </a:spcAft>
              <a:defRPr/>
            </a:pPr>
            <a:r>
              <a:rPr lang="en-US" sz="1300" b="1" dirty="0">
                <a:solidFill>
                  <a:schemeClr val="accent2">
                    <a:lumMod val="75000"/>
                  </a:schemeClr>
                </a:solidFill>
                <a:latin typeface="Arial - 18"/>
              </a:rPr>
              <a:t>When you use this card you are liable for no more than $50 if fraud occurs, according to federal law.</a:t>
            </a:r>
          </a:p>
        </p:txBody>
      </p:sp>
      <p:sp>
        <p:nvSpPr>
          <p:cNvPr id="34824" name="TextBox 8"/>
          <p:cNvSpPr txBox="1">
            <a:spLocks noChangeArrowheads="1"/>
          </p:cNvSpPr>
          <p:nvPr/>
        </p:nvSpPr>
        <p:spPr bwMode="auto">
          <a:xfrm>
            <a:off x="3556000" y="4692650"/>
            <a:ext cx="3657600" cy="692150"/>
          </a:xfrm>
          <a:prstGeom prst="rect">
            <a:avLst/>
          </a:prstGeom>
          <a:noFill/>
          <a:ln w="9525">
            <a:noFill/>
            <a:miter lim="800000"/>
            <a:headEnd/>
            <a:tailEnd/>
          </a:ln>
        </p:spPr>
        <p:txBody>
          <a:bodyPr>
            <a:spAutoFit/>
          </a:bodyPr>
          <a:lstStyle/>
          <a:p>
            <a:r>
              <a:rPr lang="en-US" sz="1300" b="1">
                <a:solidFill>
                  <a:srgbClr val="00B050"/>
                </a:solidFill>
                <a:latin typeface="Arial - 18"/>
              </a:rPr>
              <a:t>When you use this card you can have an interest-free loan when the full balance is paid off at the end of the billing period.</a:t>
            </a:r>
          </a:p>
        </p:txBody>
      </p:sp>
      <p:sp>
        <p:nvSpPr>
          <p:cNvPr id="10" name="TextBox 9"/>
          <p:cNvSpPr txBox="1"/>
          <p:nvPr/>
        </p:nvSpPr>
        <p:spPr>
          <a:xfrm>
            <a:off x="3632200" y="7893050"/>
            <a:ext cx="2590800" cy="692150"/>
          </a:xfrm>
          <a:prstGeom prst="rect">
            <a:avLst/>
          </a:prstGeom>
          <a:noFill/>
        </p:spPr>
        <p:txBody>
          <a:bodyPr>
            <a:spAutoFit/>
          </a:bodyPr>
          <a:lstStyle/>
          <a:p>
            <a:pPr fontAlgn="auto">
              <a:spcBef>
                <a:spcPts val="0"/>
              </a:spcBef>
              <a:spcAft>
                <a:spcPts val="0"/>
              </a:spcAft>
              <a:defRPr/>
            </a:pPr>
            <a:r>
              <a:rPr lang="en-US" sz="1300" b="1" dirty="0">
                <a:solidFill>
                  <a:schemeClr val="accent6">
                    <a:lumMod val="50000"/>
                  </a:schemeClr>
                </a:solidFill>
                <a:latin typeface="Arial - 18"/>
              </a:rPr>
              <a:t>When you use this card you will not have to pay interest charges.</a:t>
            </a:r>
          </a:p>
        </p:txBody>
      </p:sp>
      <p:sp>
        <p:nvSpPr>
          <p:cNvPr id="11" name="TextBox 10"/>
          <p:cNvSpPr txBox="1"/>
          <p:nvPr/>
        </p:nvSpPr>
        <p:spPr>
          <a:xfrm>
            <a:off x="3403600" y="5607050"/>
            <a:ext cx="3886200" cy="1292225"/>
          </a:xfrm>
          <a:prstGeom prst="rect">
            <a:avLst/>
          </a:prstGeom>
          <a:noFill/>
        </p:spPr>
        <p:txBody>
          <a:bodyPr>
            <a:spAutoFit/>
          </a:bodyPr>
          <a:lstStyle/>
          <a:p>
            <a:pPr fontAlgn="auto">
              <a:spcBef>
                <a:spcPts val="0"/>
              </a:spcBef>
              <a:spcAft>
                <a:spcPts val="0"/>
              </a:spcAft>
              <a:defRPr/>
            </a:pPr>
            <a:r>
              <a:rPr lang="en-US" sz="1300" b="1" dirty="0">
                <a:solidFill>
                  <a:schemeClr val="tx2">
                    <a:lumMod val="75000"/>
                  </a:schemeClr>
                </a:solidFill>
                <a:latin typeface="Arial - 18"/>
              </a:rPr>
              <a:t>When you use this card to order expensive furniture by phone, and it never arrives, and the furniture company cannot be located, the money will be taken from your bank account by the company, and your bank does not have an obligation to investigate.</a:t>
            </a:r>
          </a:p>
        </p:txBody>
      </p:sp>
      <p:sp>
        <p:nvSpPr>
          <p:cNvPr id="12" name="TextBox 11"/>
          <p:cNvSpPr txBox="1"/>
          <p:nvPr/>
        </p:nvSpPr>
        <p:spPr>
          <a:xfrm>
            <a:off x="3479800" y="3168650"/>
            <a:ext cx="3098800" cy="1492250"/>
          </a:xfrm>
          <a:prstGeom prst="rect">
            <a:avLst/>
          </a:prstGeom>
          <a:noFill/>
        </p:spPr>
        <p:txBody>
          <a:bodyPr>
            <a:spAutoFit/>
          </a:bodyPr>
          <a:lstStyle/>
          <a:p>
            <a:pPr fontAlgn="auto">
              <a:spcBef>
                <a:spcPts val="0"/>
              </a:spcBef>
              <a:spcAft>
                <a:spcPts val="0"/>
              </a:spcAft>
              <a:defRPr/>
            </a:pPr>
            <a:r>
              <a:rPr lang="en-US" sz="1300" b="1" dirty="0">
                <a:solidFill>
                  <a:schemeClr val="accent4">
                    <a:lumMod val="75000"/>
                  </a:schemeClr>
                </a:solidFill>
                <a:latin typeface="Arial - 18"/>
              </a:rPr>
              <a:t>When you use this card to order expensive furniture by phone, and it never arrives, and the furniture company cannot be located, the card company must remove the questionable charge from your bill while it investigates the charges.</a:t>
            </a:r>
          </a:p>
        </p:txBody>
      </p:sp>
      <p:pic>
        <p:nvPicPr>
          <p:cNvPr id="34828" name="Picture 12" descr="clipboard(11).png"/>
          <p:cNvPicPr>
            <a:picLocks/>
          </p:cNvPicPr>
          <p:nvPr/>
        </p:nvPicPr>
        <p:blipFill>
          <a:blip r:embed="rId2" cstate="print"/>
          <a:srcRect/>
          <a:stretch>
            <a:fillRect/>
          </a:stretch>
        </p:blipFill>
        <p:spPr bwMode="auto">
          <a:xfrm>
            <a:off x="0" y="0"/>
            <a:ext cx="10160000" cy="736600"/>
          </a:xfrm>
          <a:prstGeom prst="rect">
            <a:avLst/>
          </a:prstGeom>
          <a:solidFill>
            <a:srgbClr val="000000">
              <a:alpha val="0"/>
            </a:srgbClr>
          </a:solid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122"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5123" name="TextBox 2"/>
          <p:cNvSpPr txBox="1">
            <a:spLocks noChangeArrowheads="1"/>
          </p:cNvSpPr>
          <p:nvPr/>
        </p:nvSpPr>
        <p:spPr bwMode="auto">
          <a:xfrm>
            <a:off x="533400" y="2870200"/>
            <a:ext cx="8864600" cy="1077913"/>
          </a:xfrm>
          <a:prstGeom prst="rect">
            <a:avLst/>
          </a:prstGeom>
          <a:noFill/>
          <a:ln w="9525">
            <a:noFill/>
            <a:miter lim="800000"/>
            <a:headEnd/>
            <a:tailEnd/>
          </a:ln>
        </p:spPr>
        <p:txBody>
          <a:bodyPr>
            <a:spAutoFit/>
          </a:bodyPr>
          <a:lstStyle/>
          <a:p>
            <a:r>
              <a:rPr lang="en-US" sz="3200">
                <a:solidFill>
                  <a:srgbClr val="000000"/>
                </a:solidFill>
                <a:latin typeface="Arial - 36"/>
              </a:rPr>
              <a:t>Consumers sometimes choose </a:t>
            </a:r>
            <a:r>
              <a:rPr lang="en-US" sz="3200" b="1">
                <a:solidFill>
                  <a:srgbClr val="000000"/>
                </a:solidFill>
                <a:latin typeface="Arial - 36"/>
              </a:rPr>
              <a:t>automatic electronic transfer</a:t>
            </a:r>
            <a:r>
              <a:rPr lang="en-US" sz="3200">
                <a:solidFill>
                  <a:srgbClr val="000000"/>
                </a:solidFill>
                <a:latin typeface="Arial - 36"/>
              </a:rPr>
              <a:t> to pay expenses.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46"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6147" name="TextBox 2"/>
          <p:cNvSpPr txBox="1">
            <a:spLocks noChangeArrowheads="1"/>
          </p:cNvSpPr>
          <p:nvPr/>
        </p:nvSpPr>
        <p:spPr bwMode="auto">
          <a:xfrm>
            <a:off x="558800" y="2870200"/>
            <a:ext cx="8966200" cy="1570038"/>
          </a:xfrm>
          <a:prstGeom prst="rect">
            <a:avLst/>
          </a:prstGeom>
          <a:noFill/>
          <a:ln w="9525">
            <a:noFill/>
            <a:miter lim="800000"/>
            <a:headEnd/>
            <a:tailEnd/>
          </a:ln>
        </p:spPr>
        <p:txBody>
          <a:bodyPr>
            <a:spAutoFit/>
          </a:bodyPr>
          <a:lstStyle/>
          <a:p>
            <a:r>
              <a:rPr lang="en-US" sz="3200">
                <a:solidFill>
                  <a:srgbClr val="000000"/>
                </a:solidFill>
                <a:latin typeface="Arial - 36"/>
              </a:rPr>
              <a:t>A </a:t>
            </a:r>
            <a:r>
              <a:rPr lang="en-US" sz="3200" b="1">
                <a:solidFill>
                  <a:srgbClr val="000000"/>
                </a:solidFill>
                <a:latin typeface="Arial - 36"/>
              </a:rPr>
              <a:t>check</a:t>
            </a:r>
            <a:r>
              <a:rPr lang="en-US" sz="3200">
                <a:solidFill>
                  <a:srgbClr val="000000"/>
                </a:solidFill>
                <a:latin typeface="Arial - 36"/>
              </a:rPr>
              <a:t> is a printed form directing a bank to withdraw money from an account and pay it to another account.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170" name="Picture 1" descr="clipboard(9).png"/>
          <p:cNvPicPr>
            <a:picLocks/>
          </p:cNvPicPr>
          <p:nvPr/>
        </p:nvPicPr>
        <p:blipFill>
          <a:blip r:embed="rId2"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7171" name="TextBox 2"/>
          <p:cNvSpPr txBox="1">
            <a:spLocks noChangeArrowheads="1"/>
          </p:cNvSpPr>
          <p:nvPr/>
        </p:nvSpPr>
        <p:spPr bwMode="auto">
          <a:xfrm>
            <a:off x="558800" y="2870200"/>
            <a:ext cx="8966200" cy="1077913"/>
          </a:xfrm>
          <a:prstGeom prst="rect">
            <a:avLst/>
          </a:prstGeom>
          <a:noFill/>
          <a:ln w="9525">
            <a:noFill/>
            <a:miter lim="800000"/>
            <a:headEnd/>
            <a:tailEnd/>
          </a:ln>
        </p:spPr>
        <p:txBody>
          <a:bodyPr>
            <a:spAutoFit/>
          </a:bodyPr>
          <a:lstStyle/>
          <a:p>
            <a:r>
              <a:rPr lang="en-US" sz="3200">
                <a:solidFill>
                  <a:srgbClr val="000000"/>
                </a:solidFill>
                <a:latin typeface="Arial - 36"/>
              </a:rPr>
              <a:t>A </a:t>
            </a:r>
            <a:r>
              <a:rPr lang="en-US" sz="3200" b="1">
                <a:solidFill>
                  <a:srgbClr val="000000"/>
                </a:solidFill>
                <a:latin typeface="Arial - 36"/>
              </a:rPr>
              <a:t>debit card</a:t>
            </a:r>
            <a:r>
              <a:rPr lang="en-US" sz="3200">
                <a:solidFill>
                  <a:srgbClr val="000000"/>
                </a:solidFill>
                <a:latin typeface="Arial - 36"/>
              </a:rPr>
              <a:t> is a "pay now" point-of-sale transaction card that replaces cash and checks.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194"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8195" name="TextBox 2"/>
          <p:cNvSpPr txBox="1">
            <a:spLocks noChangeArrowheads="1"/>
          </p:cNvSpPr>
          <p:nvPr/>
        </p:nvSpPr>
        <p:spPr bwMode="auto">
          <a:xfrm>
            <a:off x="558800" y="2870200"/>
            <a:ext cx="8915400" cy="2432050"/>
          </a:xfrm>
          <a:prstGeom prst="rect">
            <a:avLst/>
          </a:prstGeom>
          <a:noFill/>
          <a:ln w="9525">
            <a:noFill/>
            <a:miter lim="800000"/>
            <a:headEnd/>
            <a:tailEnd/>
          </a:ln>
        </p:spPr>
        <p:txBody>
          <a:bodyPr>
            <a:spAutoFit/>
          </a:bodyPr>
          <a:lstStyle/>
          <a:p>
            <a:r>
              <a:rPr lang="en-US" sz="3200" b="1">
                <a:solidFill>
                  <a:srgbClr val="FF0000"/>
                </a:solidFill>
                <a:latin typeface="Arial - 36"/>
              </a:rPr>
              <a:t>Overdraft Service </a:t>
            </a:r>
          </a:p>
          <a:p>
            <a:endParaRPr lang="en-US" sz="3600">
              <a:solidFill>
                <a:srgbClr val="FF0000"/>
              </a:solidFill>
              <a:latin typeface="Arial - 36"/>
            </a:endParaRPr>
          </a:p>
          <a:p>
            <a:r>
              <a:rPr lang="en-US" sz="2800">
                <a:solidFill>
                  <a:srgbClr val="000000"/>
                </a:solidFill>
                <a:latin typeface="Arial - 36"/>
              </a:rPr>
              <a:t>	Provided by financial institutions</a:t>
            </a:r>
          </a:p>
          <a:p>
            <a:endParaRPr lang="en-US" sz="2800">
              <a:solidFill>
                <a:srgbClr val="000000"/>
              </a:solidFill>
              <a:latin typeface="Arial - 36"/>
            </a:endParaRPr>
          </a:p>
          <a:p>
            <a:r>
              <a:rPr lang="en-US" sz="2800">
                <a:solidFill>
                  <a:srgbClr val="000000"/>
                </a:solidFill>
                <a:latin typeface="Arial - 36"/>
              </a:rPr>
              <a:t>	Service offered for a fee</a:t>
            </a:r>
          </a:p>
        </p:txBody>
      </p:sp>
      <p:sp>
        <p:nvSpPr>
          <p:cNvPr id="4" name="Oval 3"/>
          <p:cNvSpPr/>
          <p:nvPr/>
        </p:nvSpPr>
        <p:spPr>
          <a:xfrm>
            <a:off x="736600" y="48450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p:cNvSpPr/>
          <p:nvPr/>
        </p:nvSpPr>
        <p:spPr>
          <a:xfrm>
            <a:off x="736600" y="3930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218"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9219" name="TextBox 2"/>
          <p:cNvSpPr txBox="1">
            <a:spLocks noChangeArrowheads="1"/>
          </p:cNvSpPr>
          <p:nvPr/>
        </p:nvSpPr>
        <p:spPr bwMode="auto">
          <a:xfrm>
            <a:off x="482600" y="2349500"/>
            <a:ext cx="6502400" cy="584200"/>
          </a:xfrm>
          <a:prstGeom prst="rect">
            <a:avLst/>
          </a:prstGeom>
          <a:noFill/>
          <a:ln w="9525">
            <a:noFill/>
            <a:miter lim="800000"/>
            <a:headEnd/>
            <a:tailEnd/>
          </a:ln>
        </p:spPr>
        <p:txBody>
          <a:bodyPr>
            <a:spAutoFit/>
          </a:bodyPr>
          <a:lstStyle/>
          <a:p>
            <a:r>
              <a:rPr lang="en-US" sz="3200" b="1">
                <a:solidFill>
                  <a:srgbClr val="FF0000"/>
                </a:solidFill>
                <a:latin typeface="Arial - 28"/>
              </a:rPr>
              <a:t>Debit Cards:  What are they?</a:t>
            </a:r>
          </a:p>
        </p:txBody>
      </p:sp>
      <p:sp>
        <p:nvSpPr>
          <p:cNvPr id="9220" name="TextBox 3"/>
          <p:cNvSpPr txBox="1">
            <a:spLocks noChangeArrowheads="1"/>
          </p:cNvSpPr>
          <p:nvPr/>
        </p:nvSpPr>
        <p:spPr bwMode="auto">
          <a:xfrm>
            <a:off x="508000" y="2940050"/>
            <a:ext cx="9067800" cy="4832350"/>
          </a:xfrm>
          <a:prstGeom prst="rect">
            <a:avLst/>
          </a:prstGeom>
          <a:noFill/>
          <a:ln w="9525">
            <a:noFill/>
            <a:miter lim="800000"/>
            <a:headEnd/>
            <a:tailEnd/>
          </a:ln>
        </p:spPr>
        <p:txBody>
          <a:bodyPr>
            <a:spAutoFit/>
          </a:bodyPr>
          <a:lstStyle/>
          <a:p>
            <a:endParaRPr lang="en-US" sz="2800">
              <a:solidFill>
                <a:srgbClr val="000000"/>
              </a:solidFill>
              <a:latin typeface="Arial - 26"/>
            </a:endParaRPr>
          </a:p>
          <a:p>
            <a:r>
              <a:rPr lang="en-US" sz="2800">
                <a:solidFill>
                  <a:srgbClr val="000000"/>
                </a:solidFill>
                <a:latin typeface="Arial - 26"/>
              </a:rPr>
              <a:t>A debit card is a service offered by banks.</a:t>
            </a:r>
          </a:p>
          <a:p>
            <a:endParaRPr lang="en-US" sz="2800">
              <a:solidFill>
                <a:srgbClr val="000000"/>
              </a:solidFill>
              <a:latin typeface="Arial - 26"/>
            </a:endParaRPr>
          </a:p>
          <a:p>
            <a:r>
              <a:rPr lang="en-US" sz="2800">
                <a:solidFill>
                  <a:srgbClr val="000000"/>
                </a:solidFill>
                <a:latin typeface="Arial - 26"/>
              </a:rPr>
              <a:t>	Allows a point-of-sale transaction</a:t>
            </a:r>
          </a:p>
          <a:p>
            <a:endParaRPr lang="en-US" sz="2800">
              <a:solidFill>
                <a:srgbClr val="000000"/>
              </a:solidFill>
              <a:latin typeface="Arial - 26"/>
            </a:endParaRPr>
          </a:p>
          <a:p>
            <a:r>
              <a:rPr lang="en-US" sz="2800">
                <a:solidFill>
                  <a:srgbClr val="000000"/>
                </a:solidFill>
                <a:latin typeface="Arial - 26"/>
              </a:rPr>
              <a:t>	Deduction made electronically from a cardholder's                                    	bank account  </a:t>
            </a:r>
          </a:p>
          <a:p>
            <a:endParaRPr lang="en-US" sz="2800">
              <a:solidFill>
                <a:srgbClr val="000000"/>
              </a:solidFill>
              <a:latin typeface="Arial - 26"/>
            </a:endParaRPr>
          </a:p>
          <a:p>
            <a:r>
              <a:rPr lang="en-US" sz="2800">
                <a:solidFill>
                  <a:srgbClr val="000000"/>
                </a:solidFill>
                <a:latin typeface="Arial - 26"/>
              </a:rPr>
              <a:t>	Easy, fast, convenient</a:t>
            </a:r>
          </a:p>
          <a:p>
            <a:endParaRPr lang="en-US" sz="2800">
              <a:solidFill>
                <a:srgbClr val="000000"/>
              </a:solidFill>
              <a:latin typeface="Arial - 26"/>
            </a:endParaRPr>
          </a:p>
          <a:p>
            <a:r>
              <a:rPr lang="en-US" sz="2800">
                <a:solidFill>
                  <a:srgbClr val="000000"/>
                </a:solidFill>
                <a:latin typeface="Arial - 26"/>
              </a:rPr>
              <a:t>	No interest</a:t>
            </a:r>
          </a:p>
        </p:txBody>
      </p:sp>
      <p:sp>
        <p:nvSpPr>
          <p:cNvPr id="5" name="Oval 4"/>
          <p:cNvSpPr/>
          <p:nvPr/>
        </p:nvSpPr>
        <p:spPr>
          <a:xfrm>
            <a:off x="584200" y="4311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584200" y="51498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584200" y="64452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584200" y="72834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0">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1" descr="clipboard(9).png"/>
          <p:cNvPicPr>
            <a:picLocks/>
          </p:cNvPicPr>
          <p:nvPr/>
        </p:nvPicPr>
        <p:blipFill>
          <a:blip r:embed="rId3" cstate="print"/>
          <a:srcRect/>
          <a:stretch>
            <a:fillRect/>
          </a:stretch>
        </p:blipFill>
        <p:spPr bwMode="auto">
          <a:xfrm>
            <a:off x="0" y="0"/>
            <a:ext cx="10160000" cy="2260600"/>
          </a:xfrm>
          <a:prstGeom prst="rect">
            <a:avLst/>
          </a:prstGeom>
          <a:solidFill>
            <a:srgbClr val="000000">
              <a:alpha val="0"/>
            </a:srgbClr>
          </a:solidFill>
          <a:ln w="9525">
            <a:noFill/>
            <a:miter lim="800000"/>
            <a:headEnd/>
            <a:tailEnd/>
          </a:ln>
        </p:spPr>
      </p:pic>
      <p:sp>
        <p:nvSpPr>
          <p:cNvPr id="10243" name="TextBox 2"/>
          <p:cNvSpPr txBox="1">
            <a:spLocks noChangeArrowheads="1"/>
          </p:cNvSpPr>
          <p:nvPr/>
        </p:nvSpPr>
        <p:spPr bwMode="auto">
          <a:xfrm>
            <a:off x="482600" y="2349500"/>
            <a:ext cx="7035800" cy="584200"/>
          </a:xfrm>
          <a:prstGeom prst="rect">
            <a:avLst/>
          </a:prstGeom>
          <a:noFill/>
          <a:ln w="9525">
            <a:noFill/>
            <a:miter lim="800000"/>
            <a:headEnd/>
            <a:tailEnd/>
          </a:ln>
        </p:spPr>
        <p:txBody>
          <a:bodyPr>
            <a:spAutoFit/>
          </a:bodyPr>
          <a:lstStyle/>
          <a:p>
            <a:r>
              <a:rPr lang="en-US" sz="3200" b="1">
                <a:solidFill>
                  <a:srgbClr val="FF0000"/>
                </a:solidFill>
                <a:latin typeface="Arial - 28"/>
              </a:rPr>
              <a:t>Debit Cards:  What's Happening?</a:t>
            </a:r>
          </a:p>
        </p:txBody>
      </p:sp>
      <p:sp>
        <p:nvSpPr>
          <p:cNvPr id="10244" name="TextBox 3"/>
          <p:cNvSpPr txBox="1">
            <a:spLocks noChangeArrowheads="1"/>
          </p:cNvSpPr>
          <p:nvPr/>
        </p:nvSpPr>
        <p:spPr bwMode="auto">
          <a:xfrm>
            <a:off x="508000" y="3016250"/>
            <a:ext cx="9423400" cy="4832350"/>
          </a:xfrm>
          <a:prstGeom prst="rect">
            <a:avLst/>
          </a:prstGeom>
          <a:noFill/>
          <a:ln w="9525">
            <a:noFill/>
            <a:miter lim="800000"/>
            <a:headEnd/>
            <a:tailEnd/>
          </a:ln>
        </p:spPr>
        <p:txBody>
          <a:bodyPr>
            <a:spAutoFit/>
          </a:bodyPr>
          <a:lstStyle/>
          <a:p>
            <a:r>
              <a:rPr lang="en-US" sz="2800">
                <a:solidFill>
                  <a:srgbClr val="000000"/>
                </a:solidFill>
                <a:latin typeface="Arial - 26"/>
              </a:rPr>
              <a:t>More frequent usage</a:t>
            </a:r>
          </a:p>
          <a:p>
            <a:endParaRPr lang="en-US" sz="2800">
              <a:solidFill>
                <a:srgbClr val="000000"/>
              </a:solidFill>
              <a:latin typeface="Arial - 26"/>
            </a:endParaRPr>
          </a:p>
          <a:p>
            <a:r>
              <a:rPr lang="en-US" sz="2800">
                <a:solidFill>
                  <a:srgbClr val="000000"/>
                </a:solidFill>
                <a:latin typeface="Arial - 26"/>
              </a:rPr>
              <a:t>	Nearly three-quarters of checking account 	customers had a debit card in 2009.</a:t>
            </a:r>
          </a:p>
          <a:p>
            <a:endParaRPr lang="en-US" sz="2800">
              <a:solidFill>
                <a:srgbClr val="000000"/>
              </a:solidFill>
              <a:latin typeface="Arial - 26"/>
            </a:endParaRPr>
          </a:p>
          <a:p>
            <a:r>
              <a:rPr lang="en-US" sz="2800">
                <a:solidFill>
                  <a:srgbClr val="000000"/>
                </a:solidFill>
                <a:latin typeface="Arial - 26"/>
              </a:rPr>
              <a:t>	Active card users average 17 debit card transactions 	per month.</a:t>
            </a:r>
          </a:p>
          <a:p>
            <a:endParaRPr lang="en-US" sz="2800">
              <a:solidFill>
                <a:srgbClr val="000000"/>
              </a:solidFill>
              <a:latin typeface="Arial - 26"/>
            </a:endParaRPr>
          </a:p>
          <a:p>
            <a:r>
              <a:rPr lang="en-US" sz="2800">
                <a:solidFill>
                  <a:srgbClr val="000000"/>
                </a:solidFill>
                <a:latin typeface="Arial - 26"/>
              </a:rPr>
              <a:t>	Exceeded credit card usage since 2005</a:t>
            </a:r>
          </a:p>
          <a:p>
            <a:pPr lvl="1"/>
            <a:endParaRPr lang="en-US" sz="2800">
              <a:solidFill>
                <a:srgbClr val="000000"/>
              </a:solidFill>
              <a:latin typeface="Arial - 26"/>
            </a:endParaRPr>
          </a:p>
          <a:p>
            <a:endParaRPr lang="en-US" sz="2800">
              <a:solidFill>
                <a:srgbClr val="000000"/>
              </a:solidFill>
              <a:latin typeface="Arial - 26"/>
            </a:endParaRPr>
          </a:p>
        </p:txBody>
      </p:sp>
      <p:sp>
        <p:nvSpPr>
          <p:cNvPr id="5" name="Oval 4"/>
          <p:cNvSpPr/>
          <p:nvPr/>
        </p:nvSpPr>
        <p:spPr>
          <a:xfrm>
            <a:off x="660400" y="39306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660400" y="52260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660400" y="6521450"/>
            <a:ext cx="381000" cy="381000"/>
          </a:xfrm>
          <a:prstGeom prst="ellipse">
            <a:avLst/>
          </a:prstGeom>
          <a:solidFill>
            <a:srgbClr val="6A9DA2"/>
          </a:solidFill>
          <a:ln>
            <a:solidFill>
              <a:srgbClr val="4874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TotalTime>
  <Words>1596</Words>
  <Application>Microsoft Office PowerPoint</Application>
  <PresentationFormat>Custom</PresentationFormat>
  <Paragraphs>239</Paragraphs>
  <Slides>33</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Arial - 16</vt:lpstr>
      <vt:lpstr>Arial - 36</vt:lpstr>
      <vt:lpstr>Calibri</vt:lpstr>
      <vt:lpstr>Arial - 28</vt:lpstr>
      <vt:lpstr>Arial - 26</vt:lpstr>
      <vt:lpstr>Arial - 24</vt:lpstr>
      <vt:lpstr>Arial - 18</vt:lpstr>
      <vt:lpstr>Arial - 22</vt:lpstr>
      <vt:lpstr>Arial - 48</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51</cp:revision>
  <dcterms:created xsi:type="dcterms:W3CDTF">2011-08-10T16:14:02Z</dcterms:created>
  <dcterms:modified xsi:type="dcterms:W3CDTF">2011-08-16T14:28:32Z</dcterms:modified>
</cp:coreProperties>
</file>