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Default Extension="fntdata" ContentType="application/x-fontdata"/>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9" r:id="rId4"/>
    <p:sldId id="260" r:id="rId5"/>
    <p:sldId id="261" r:id="rId6"/>
    <p:sldId id="262" r:id="rId7"/>
    <p:sldId id="263" r:id="rId8"/>
    <p:sldId id="265" r:id="rId9"/>
    <p:sldId id="258" r:id="rId10"/>
    <p:sldId id="266" r:id="rId11"/>
    <p:sldId id="267" r:id="rId12"/>
    <p:sldId id="268" r:id="rId13"/>
    <p:sldId id="269" r:id="rId14"/>
    <p:sldId id="270" r:id="rId15"/>
    <p:sldId id="271" r:id="rId16"/>
    <p:sldId id="272" r:id="rId17"/>
    <p:sldId id="304"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0477500" cy="10160000"/>
  <p:notesSz cx="6858000" cy="9144000"/>
  <p:embeddedFontLst>
    <p:embeddedFont>
      <p:font typeface="Calibri" pitchFamily="34" charset="0"/>
      <p:regular r:id="rId50"/>
      <p:bold r:id="rId51"/>
      <p:italic r:id="rId52"/>
      <p:boldItalic r:id="rId53"/>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p:cViewPr>
        <p:scale>
          <a:sx n="66" d="100"/>
          <a:sy n="66" d="100"/>
        </p:scale>
        <p:origin x="-2082" y="-372"/>
      </p:cViewPr>
      <p:guideLst>
        <p:guide orient="horz" pos="3200"/>
        <p:guide pos="330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font" Target="fonts/font1.fntdata"/><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font" Target="fonts/font2.fntdata"/><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85813" y="3156187"/>
            <a:ext cx="8905875" cy="217781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71625" y="5757334"/>
            <a:ext cx="7334250" cy="259644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4EAE6F1-66F8-47BF-9AF0-F0E18540E1DE}"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DAA583-265E-4896-8489-2DA65ED50F5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6ADF26-0A69-4107-8068-3849D7B85B43}"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ED69B0-0E8B-47B7-AE3E-9595D0B4090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96187" y="406873"/>
            <a:ext cx="2357438" cy="86689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3876" y="406873"/>
            <a:ext cx="6897688" cy="86689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52CE8D-D2A9-4FB1-9302-12B410FBFAE4}"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9610A2-BA93-4ADA-9879-9BB9180F78C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AF1009-24B9-42A1-8B87-F36E36363D68}"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6D07AC-2CE1-47FD-B336-9F7B6BB44B5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7650" y="6528743"/>
            <a:ext cx="8905875" cy="2017889"/>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27650" y="4306242"/>
            <a:ext cx="8905875" cy="222249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7C69700-1E8F-46F9-ACCB-AF583EA20EEE}" type="datetimeFigureOut">
              <a:rPr lang="en-US"/>
              <a:pPr>
                <a:defRPr/>
              </a:pPr>
              <a:t>8/16/2011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6D6425-8320-4FD2-A9A4-9F2CC944DE4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23876" y="2370668"/>
            <a:ext cx="4627562" cy="67051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26063" y="2370668"/>
            <a:ext cx="4627562" cy="67051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ADEEC15-2436-465F-AC51-5982568A5FF0}"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C9AB88-F378-40DE-8FE2-A58B84B3FE4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3875" y="2274242"/>
            <a:ext cx="4629382" cy="9477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3875" y="3222037"/>
            <a:ext cx="4629382" cy="58537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322427" y="2274242"/>
            <a:ext cx="4631200" cy="94779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22427" y="3222037"/>
            <a:ext cx="4631200" cy="58537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73376A4-F777-4020-A8D8-676A7D15CBA1}" type="datetimeFigureOut">
              <a:rPr lang="en-US"/>
              <a:pPr>
                <a:defRPr/>
              </a:pPr>
              <a:t>8/16/2011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6C78C0A-8075-4A91-AA15-10F1E25147B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D67CCF9-6916-42EA-A640-C3CEB47E0460}" type="datetimeFigureOut">
              <a:rPr lang="en-US"/>
              <a:pPr>
                <a:defRPr/>
              </a:pPr>
              <a:t>8/16/2011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2403A61-5E18-4F6D-BF7B-1F672A3EDA2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239D0DC-83C0-4B0C-B6CD-BF236DA38385}" type="datetimeFigureOut">
              <a:rPr lang="en-US"/>
              <a:pPr>
                <a:defRPr/>
              </a:pPr>
              <a:t>8/16/2011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DBBE0B-360C-4126-A142-1922BA4DA2C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3876" y="404519"/>
            <a:ext cx="3447025" cy="172155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96412" y="404521"/>
            <a:ext cx="5857213" cy="86712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3876" y="2126076"/>
            <a:ext cx="3447025" cy="69497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DCE206-A7F0-4916-BC74-C60541C3D68B}"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3286EB-BE14-4142-8DFE-D720960F010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3663" y="7112000"/>
            <a:ext cx="6286500" cy="83961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53663" y="907815"/>
            <a:ext cx="6286500" cy="6096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053663" y="7951612"/>
            <a:ext cx="6286500" cy="11923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1BC1E1F-2F3B-4389-ABD4-4BB36CC9CAAC}" type="datetimeFigureOut">
              <a:rPr lang="en-US"/>
              <a:pPr>
                <a:defRPr/>
              </a:pPr>
              <a:t>8/16/2011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EADD106-EF6D-4CCA-87E9-6454B27B079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23875" y="406400"/>
            <a:ext cx="9429750" cy="16938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23875" y="2370138"/>
            <a:ext cx="9429750" cy="670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23875" y="9417050"/>
            <a:ext cx="2444750" cy="541338"/>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8073D10-B4B2-4EDE-88FE-F5AF100AD543}" type="datetimeFigureOut">
              <a:rPr lang="en-US"/>
              <a:pPr>
                <a:defRPr/>
              </a:pPr>
              <a:t>8/16/2011</a:t>
            </a:fld>
            <a:endParaRPr lang="en-US" dirty="0"/>
          </a:p>
        </p:txBody>
      </p:sp>
      <p:sp>
        <p:nvSpPr>
          <p:cNvPr id="5" name="Footer Placeholder 4"/>
          <p:cNvSpPr>
            <a:spLocks noGrp="1"/>
          </p:cNvSpPr>
          <p:nvPr>
            <p:ph type="ftr" sz="quarter" idx="3"/>
          </p:nvPr>
        </p:nvSpPr>
        <p:spPr>
          <a:xfrm>
            <a:off x="3579813" y="9417050"/>
            <a:ext cx="3317875" cy="541338"/>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508875" y="9417050"/>
            <a:ext cx="2444750" cy="541338"/>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1B09F06-012D-492F-9554-3A278421B60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louisfed.org/education_resources/assets/lesson_plans/cards_cars_currency/CCC_Lesson_2_2010.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29.xml"/><Relationship Id="rId3" Type="http://schemas.openxmlformats.org/officeDocument/2006/relationships/slide" Target="slide23.xml"/><Relationship Id="rId7" Type="http://schemas.openxmlformats.org/officeDocument/2006/relationships/slide" Target="slide35.xml"/><Relationship Id="rId12" Type="http://schemas.openxmlformats.org/officeDocument/2006/relationships/slide" Target="slide30.xml"/><Relationship Id="rId2" Type="http://schemas.openxmlformats.org/officeDocument/2006/relationships/slide" Target="slide22.xml"/><Relationship Id="rId16"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slide" Target="slide27.xml"/><Relationship Id="rId11" Type="http://schemas.openxmlformats.org/officeDocument/2006/relationships/slide" Target="slide32.xml"/><Relationship Id="rId5" Type="http://schemas.openxmlformats.org/officeDocument/2006/relationships/slide" Target="slide26.xml"/><Relationship Id="rId15" Type="http://schemas.openxmlformats.org/officeDocument/2006/relationships/slide" Target="slide36.xml"/><Relationship Id="rId10" Type="http://schemas.openxmlformats.org/officeDocument/2006/relationships/slide" Target="slide31.xml"/><Relationship Id="rId4" Type="http://schemas.openxmlformats.org/officeDocument/2006/relationships/slide" Target="slide25.xml"/><Relationship Id="rId9" Type="http://schemas.openxmlformats.org/officeDocument/2006/relationships/slide" Target="slide34.xml"/><Relationship Id="rId14" Type="http://schemas.openxmlformats.org/officeDocument/2006/relationships/slide" Target="slide33.xml"/></Relationships>
</file>

<file path=ppt/slides/_rels/slide22.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2051" name="TextBox 2"/>
          <p:cNvSpPr txBox="1">
            <a:spLocks noChangeArrowheads="1"/>
          </p:cNvSpPr>
          <p:nvPr/>
        </p:nvSpPr>
        <p:spPr bwMode="auto">
          <a:xfrm>
            <a:off x="379413" y="2389188"/>
            <a:ext cx="9802812" cy="6370637"/>
          </a:xfrm>
          <a:prstGeom prst="rect">
            <a:avLst/>
          </a:prstGeom>
          <a:noFill/>
          <a:ln w="9525">
            <a:noFill/>
            <a:miter lim="800000"/>
            <a:headEnd/>
            <a:tailEnd/>
          </a:ln>
        </p:spPr>
        <p:txBody>
          <a:bodyPr>
            <a:spAutoFit/>
          </a:bodyPr>
          <a:lstStyle/>
          <a:p>
            <a:r>
              <a:rPr lang="en-US" sz="1200" dirty="0">
                <a:solidFill>
                  <a:srgbClr val="000000"/>
                </a:solidFill>
                <a:latin typeface="Arial - 16"/>
              </a:rPr>
              <a:t>Teacher instructions:</a:t>
            </a:r>
          </a:p>
          <a:p>
            <a:endParaRPr lang="en-US" sz="1200" dirty="0">
              <a:solidFill>
                <a:srgbClr val="000000"/>
              </a:solidFill>
              <a:latin typeface="Arial - 16"/>
            </a:endParaRPr>
          </a:p>
          <a:p>
            <a:r>
              <a:rPr lang="en-US" sz="1200" dirty="0">
                <a:solidFill>
                  <a:srgbClr val="000000"/>
                </a:solidFill>
                <a:latin typeface="Arial - 16"/>
              </a:rPr>
              <a:t>  1.	</a:t>
            </a:r>
            <a:r>
              <a:rPr lang="en-US" sz="1200" dirty="0" smtClean="0">
                <a:solidFill>
                  <a:srgbClr val="000000"/>
                </a:solidFill>
                <a:latin typeface="Arial - 16"/>
              </a:rPr>
              <a:t>Print</a:t>
            </a:r>
            <a:endParaRPr lang="en-US" sz="1200" b="1" dirty="0">
              <a:solidFill>
                <a:schemeClr val="accent1"/>
              </a:solidFill>
              <a:latin typeface="Arial - 16"/>
            </a:endParaRPr>
          </a:p>
          <a:p>
            <a:endParaRPr lang="en-US" sz="1200" dirty="0">
              <a:solidFill>
                <a:srgbClr val="000000"/>
              </a:solidFill>
              <a:latin typeface="Arial - 16"/>
            </a:endParaRPr>
          </a:p>
          <a:p>
            <a:r>
              <a:rPr lang="en-US" sz="1200" dirty="0">
                <a:solidFill>
                  <a:srgbClr val="000000"/>
                </a:solidFill>
                <a:latin typeface="Arial - 16"/>
              </a:rPr>
              <a:t>  2.	Display slide 2 with Procedure step 1 in the lesson.  </a:t>
            </a:r>
          </a:p>
          <a:p>
            <a:endParaRPr lang="en-US" sz="1200" dirty="0">
              <a:solidFill>
                <a:srgbClr val="000000"/>
              </a:solidFill>
              <a:latin typeface="Arial - 16"/>
            </a:endParaRPr>
          </a:p>
          <a:p>
            <a:r>
              <a:rPr lang="en-US" sz="1200" dirty="0">
                <a:solidFill>
                  <a:srgbClr val="000000"/>
                </a:solidFill>
                <a:latin typeface="Arial - 16"/>
              </a:rPr>
              <a:t>  3.	Display slides 3 and 4 with Procedure step 2.  On this slide, and throughout the slides, click to 	the right of the bullet to have </a:t>
            </a:r>
          </a:p>
          <a:p>
            <a:r>
              <a:rPr lang="en-US" sz="1200" dirty="0">
                <a:solidFill>
                  <a:srgbClr val="000000"/>
                </a:solidFill>
                <a:latin typeface="Arial - 16"/>
              </a:rPr>
              <a:t>	each phrase appear.  In the case of questions, in most cases the answers will be available on the line following  the question.   </a:t>
            </a:r>
          </a:p>
          <a:p>
            <a:endParaRPr lang="en-US" sz="1200" dirty="0">
              <a:solidFill>
                <a:srgbClr val="000000"/>
              </a:solidFill>
              <a:latin typeface="Arial - 16"/>
            </a:endParaRPr>
          </a:p>
          <a:p>
            <a:r>
              <a:rPr lang="en-US" sz="1200" dirty="0">
                <a:solidFill>
                  <a:srgbClr val="000000"/>
                </a:solidFill>
                <a:latin typeface="Arial - 16"/>
              </a:rPr>
              <a:t>  4.	Display slides 5 and 6 with Procedure step 3.</a:t>
            </a:r>
          </a:p>
          <a:p>
            <a:endParaRPr lang="en-US" sz="1200" dirty="0">
              <a:solidFill>
                <a:srgbClr val="000000"/>
              </a:solidFill>
              <a:latin typeface="Arial - 16"/>
            </a:endParaRPr>
          </a:p>
          <a:p>
            <a:r>
              <a:rPr lang="en-US" sz="1200" dirty="0">
                <a:solidFill>
                  <a:srgbClr val="000000"/>
                </a:solidFill>
                <a:latin typeface="Arial - 16"/>
              </a:rPr>
              <a:t>  5.	Display slides 7 and 8 with Procedure step 6.</a:t>
            </a:r>
          </a:p>
          <a:p>
            <a:endParaRPr lang="en-US" sz="1200" dirty="0">
              <a:solidFill>
                <a:srgbClr val="000000"/>
              </a:solidFill>
              <a:latin typeface="Arial - 16"/>
            </a:endParaRPr>
          </a:p>
          <a:p>
            <a:r>
              <a:rPr lang="en-US" sz="1200" dirty="0">
                <a:solidFill>
                  <a:srgbClr val="000000"/>
                </a:solidFill>
                <a:latin typeface="Arial - 16"/>
              </a:rPr>
              <a:t>  6.	Display slide 9 with Procedure step 8.</a:t>
            </a:r>
          </a:p>
          <a:p>
            <a:endParaRPr lang="en-US" sz="1200" dirty="0">
              <a:solidFill>
                <a:srgbClr val="000000"/>
              </a:solidFill>
              <a:latin typeface="Arial - 16"/>
            </a:endParaRPr>
          </a:p>
          <a:p>
            <a:r>
              <a:rPr lang="en-US" sz="1200" dirty="0">
                <a:solidFill>
                  <a:srgbClr val="000000"/>
                </a:solidFill>
                <a:latin typeface="Arial - 16"/>
              </a:rPr>
              <a:t>  7.	Display slide 10 with Procedure step 9.</a:t>
            </a:r>
          </a:p>
          <a:p>
            <a:endParaRPr lang="en-US" sz="1200" dirty="0">
              <a:solidFill>
                <a:srgbClr val="000000"/>
              </a:solidFill>
              <a:latin typeface="Arial - 16"/>
            </a:endParaRPr>
          </a:p>
          <a:p>
            <a:r>
              <a:rPr lang="en-US" sz="1200" dirty="0">
                <a:solidFill>
                  <a:srgbClr val="000000"/>
                </a:solidFill>
                <a:latin typeface="Arial - 16"/>
              </a:rPr>
              <a:t>  8.	Display slide 11 with Procedure steps 12 and 13.</a:t>
            </a:r>
          </a:p>
          <a:p>
            <a:endParaRPr lang="en-US" sz="1200" dirty="0">
              <a:solidFill>
                <a:srgbClr val="000000"/>
              </a:solidFill>
              <a:latin typeface="Arial - 16"/>
            </a:endParaRPr>
          </a:p>
          <a:p>
            <a:r>
              <a:rPr lang="en-US" sz="1200" dirty="0">
                <a:solidFill>
                  <a:srgbClr val="000000"/>
                </a:solidFill>
                <a:latin typeface="Arial - 16"/>
              </a:rPr>
              <a:t>  9.	Display slides 12 through 15 with Procedure steps 20 and 21. </a:t>
            </a:r>
          </a:p>
          <a:p>
            <a:endParaRPr lang="en-US" sz="1200" dirty="0">
              <a:solidFill>
                <a:srgbClr val="000000"/>
              </a:solidFill>
              <a:latin typeface="Arial - 16"/>
            </a:endParaRPr>
          </a:p>
          <a:p>
            <a:r>
              <a:rPr lang="en-US" sz="1200" dirty="0">
                <a:solidFill>
                  <a:srgbClr val="000000"/>
                </a:solidFill>
                <a:latin typeface="Arial - 16"/>
              </a:rPr>
              <a:t>10.	Display </a:t>
            </a:r>
            <a:r>
              <a:rPr lang="en-US" sz="1200" dirty="0" smtClean="0">
                <a:solidFill>
                  <a:srgbClr val="000000"/>
                </a:solidFill>
                <a:latin typeface="Arial - 16"/>
              </a:rPr>
              <a:t>slides </a:t>
            </a:r>
            <a:r>
              <a:rPr lang="en-US" sz="1200" dirty="0">
                <a:solidFill>
                  <a:srgbClr val="000000"/>
                </a:solidFill>
                <a:latin typeface="Arial - 16"/>
              </a:rPr>
              <a:t>16 </a:t>
            </a:r>
            <a:r>
              <a:rPr lang="en-US" sz="1200" dirty="0" smtClean="0">
                <a:solidFill>
                  <a:srgbClr val="000000"/>
                </a:solidFill>
                <a:latin typeface="Arial - 16"/>
              </a:rPr>
              <a:t> and 17 with </a:t>
            </a:r>
            <a:r>
              <a:rPr lang="en-US" sz="1200" dirty="0">
                <a:solidFill>
                  <a:srgbClr val="000000"/>
                </a:solidFill>
                <a:latin typeface="Arial - 16"/>
              </a:rPr>
              <a:t>Procedure step 22. </a:t>
            </a:r>
          </a:p>
          <a:p>
            <a:endParaRPr lang="en-US" sz="1200" dirty="0">
              <a:solidFill>
                <a:srgbClr val="000000"/>
              </a:solidFill>
              <a:latin typeface="Arial - 16"/>
            </a:endParaRPr>
          </a:p>
          <a:p>
            <a:r>
              <a:rPr lang="en-US" sz="1200" dirty="0">
                <a:solidFill>
                  <a:srgbClr val="000000"/>
                </a:solidFill>
                <a:latin typeface="Arial - 16"/>
              </a:rPr>
              <a:t>11.	Display slides </a:t>
            </a:r>
            <a:r>
              <a:rPr lang="en-US" sz="1200" dirty="0" smtClean="0">
                <a:solidFill>
                  <a:srgbClr val="000000"/>
                </a:solidFill>
                <a:latin typeface="Arial - 16"/>
              </a:rPr>
              <a:t>18 </a:t>
            </a:r>
            <a:r>
              <a:rPr lang="en-US" sz="1200" dirty="0">
                <a:solidFill>
                  <a:srgbClr val="000000"/>
                </a:solidFill>
                <a:latin typeface="Arial - 16"/>
              </a:rPr>
              <a:t>through </a:t>
            </a:r>
            <a:r>
              <a:rPr lang="en-US" sz="1200" dirty="0" smtClean="0">
                <a:solidFill>
                  <a:srgbClr val="000000"/>
                </a:solidFill>
                <a:latin typeface="Arial - 16"/>
              </a:rPr>
              <a:t>20 </a:t>
            </a:r>
            <a:r>
              <a:rPr lang="en-US" sz="1200" dirty="0">
                <a:solidFill>
                  <a:srgbClr val="000000"/>
                </a:solidFill>
                <a:latin typeface="Arial - 16"/>
              </a:rPr>
              <a:t>with Procedure step 25.</a:t>
            </a:r>
          </a:p>
          <a:p>
            <a:endParaRPr lang="en-US" sz="1200" dirty="0">
              <a:solidFill>
                <a:srgbClr val="000000"/>
              </a:solidFill>
              <a:latin typeface="Arial - 16"/>
            </a:endParaRPr>
          </a:p>
          <a:p>
            <a:r>
              <a:rPr lang="en-US" sz="1200" dirty="0">
                <a:solidFill>
                  <a:srgbClr val="000000"/>
                </a:solidFill>
                <a:latin typeface="Arial - 16"/>
              </a:rPr>
              <a:t>12.	Display slides </a:t>
            </a:r>
            <a:r>
              <a:rPr lang="en-US" sz="1200" dirty="0" smtClean="0">
                <a:solidFill>
                  <a:srgbClr val="000000"/>
                </a:solidFill>
                <a:latin typeface="Arial - 16"/>
              </a:rPr>
              <a:t>21 </a:t>
            </a:r>
            <a:r>
              <a:rPr lang="en-US" sz="1200" dirty="0">
                <a:solidFill>
                  <a:srgbClr val="000000"/>
                </a:solidFill>
                <a:latin typeface="Arial - 16"/>
              </a:rPr>
              <a:t>through </a:t>
            </a:r>
            <a:r>
              <a:rPr lang="en-US" sz="1200" dirty="0" smtClean="0">
                <a:solidFill>
                  <a:srgbClr val="000000"/>
                </a:solidFill>
                <a:latin typeface="Arial - 16"/>
              </a:rPr>
              <a:t>36 </a:t>
            </a:r>
            <a:r>
              <a:rPr lang="en-US" sz="1200" dirty="0">
                <a:solidFill>
                  <a:srgbClr val="000000"/>
                </a:solidFill>
                <a:latin typeface="Arial - 16"/>
              </a:rPr>
              <a:t>with Procedure step 27 in lieu of playing the bingo game.  This must be displayed in slide show 	mode to operate</a:t>
            </a:r>
            <a:r>
              <a:rPr lang="en-US" sz="1200" dirty="0" smtClean="0">
                <a:solidFill>
                  <a:srgbClr val="000000"/>
                </a:solidFill>
                <a:latin typeface="Arial - 16"/>
              </a:rPr>
              <a:t>. To reveal the answers, click on the slides before hitting the return button.</a:t>
            </a:r>
            <a:endParaRPr lang="en-US" sz="1200" dirty="0">
              <a:solidFill>
                <a:srgbClr val="000000"/>
              </a:solidFill>
              <a:latin typeface="Arial - 16"/>
            </a:endParaRPr>
          </a:p>
          <a:p>
            <a:endParaRPr lang="en-US" sz="1200" dirty="0">
              <a:solidFill>
                <a:srgbClr val="000000"/>
              </a:solidFill>
              <a:latin typeface="Arial - 16"/>
            </a:endParaRPr>
          </a:p>
          <a:p>
            <a:r>
              <a:rPr lang="en-US" sz="1200" dirty="0">
                <a:solidFill>
                  <a:srgbClr val="000000"/>
                </a:solidFill>
                <a:latin typeface="Arial - 16"/>
              </a:rPr>
              <a:t>14.	Display slides </a:t>
            </a:r>
            <a:r>
              <a:rPr lang="en-US" sz="1200" dirty="0" smtClean="0">
                <a:solidFill>
                  <a:srgbClr val="000000"/>
                </a:solidFill>
                <a:latin typeface="Arial - 16"/>
              </a:rPr>
              <a:t>37 </a:t>
            </a:r>
            <a:r>
              <a:rPr lang="en-US" sz="1200" dirty="0">
                <a:solidFill>
                  <a:srgbClr val="000000"/>
                </a:solidFill>
                <a:latin typeface="Arial - 16"/>
              </a:rPr>
              <a:t>through </a:t>
            </a:r>
            <a:r>
              <a:rPr lang="en-US" sz="1200" dirty="0" smtClean="0">
                <a:solidFill>
                  <a:srgbClr val="000000"/>
                </a:solidFill>
                <a:latin typeface="Arial - 16"/>
              </a:rPr>
              <a:t>39 </a:t>
            </a:r>
            <a:r>
              <a:rPr lang="en-US" sz="1200" dirty="0">
                <a:solidFill>
                  <a:srgbClr val="000000"/>
                </a:solidFill>
                <a:latin typeface="Arial - 16"/>
              </a:rPr>
              <a:t>with Procedure step 30.  </a:t>
            </a:r>
          </a:p>
          <a:p>
            <a:endParaRPr lang="en-US" sz="1200" dirty="0">
              <a:solidFill>
                <a:srgbClr val="000000"/>
              </a:solidFill>
              <a:latin typeface="Arial - 16"/>
            </a:endParaRPr>
          </a:p>
          <a:p>
            <a:r>
              <a:rPr lang="en-US" sz="1200" dirty="0">
                <a:solidFill>
                  <a:srgbClr val="000000"/>
                </a:solidFill>
                <a:latin typeface="Arial - 16"/>
              </a:rPr>
              <a:t>15.	Display slide </a:t>
            </a:r>
            <a:r>
              <a:rPr lang="en-US" sz="1200" dirty="0" smtClean="0">
                <a:solidFill>
                  <a:srgbClr val="000000"/>
                </a:solidFill>
                <a:latin typeface="Arial - 16"/>
              </a:rPr>
              <a:t>40 with </a:t>
            </a:r>
            <a:r>
              <a:rPr lang="en-US" sz="1200" dirty="0">
                <a:solidFill>
                  <a:srgbClr val="000000"/>
                </a:solidFill>
                <a:latin typeface="Arial - 16"/>
              </a:rPr>
              <a:t>Procedure step 36.</a:t>
            </a:r>
          </a:p>
          <a:p>
            <a:endParaRPr lang="en-US" sz="1200" dirty="0">
              <a:solidFill>
                <a:srgbClr val="000000"/>
              </a:solidFill>
              <a:latin typeface="Arial - 16"/>
            </a:endParaRPr>
          </a:p>
          <a:p>
            <a:r>
              <a:rPr lang="en-US" sz="1200" dirty="0">
                <a:solidFill>
                  <a:srgbClr val="000000"/>
                </a:solidFill>
                <a:latin typeface="Arial - 16"/>
              </a:rPr>
              <a:t>16.	Display slides </a:t>
            </a:r>
            <a:r>
              <a:rPr lang="en-US" sz="1200" dirty="0" smtClean="0">
                <a:solidFill>
                  <a:srgbClr val="000000"/>
                </a:solidFill>
                <a:latin typeface="Arial - 16"/>
              </a:rPr>
              <a:t>41 </a:t>
            </a:r>
            <a:r>
              <a:rPr lang="en-US" sz="1200" dirty="0">
                <a:solidFill>
                  <a:srgbClr val="000000"/>
                </a:solidFill>
                <a:latin typeface="Arial - 16"/>
              </a:rPr>
              <a:t>through </a:t>
            </a:r>
            <a:r>
              <a:rPr lang="en-US" sz="1200" dirty="0" smtClean="0">
                <a:solidFill>
                  <a:srgbClr val="000000"/>
                </a:solidFill>
                <a:latin typeface="Arial - 16"/>
              </a:rPr>
              <a:t>48 </a:t>
            </a:r>
            <a:r>
              <a:rPr lang="en-US" sz="1200" dirty="0">
                <a:solidFill>
                  <a:srgbClr val="000000"/>
                </a:solidFill>
                <a:latin typeface="Arial - 16"/>
              </a:rPr>
              <a:t>with Procedure step 39.</a:t>
            </a:r>
          </a:p>
        </p:txBody>
      </p:sp>
      <p:sp>
        <p:nvSpPr>
          <p:cNvPr id="4" name="Rectangle 3"/>
          <p:cNvSpPr/>
          <p:nvPr/>
        </p:nvSpPr>
        <p:spPr>
          <a:xfrm>
            <a:off x="1809750" y="2717800"/>
            <a:ext cx="7267575" cy="307777"/>
          </a:xfrm>
          <a:prstGeom prst="rect">
            <a:avLst/>
          </a:prstGeom>
        </p:spPr>
        <p:txBody>
          <a:bodyPr wrap="square">
            <a:spAutoFit/>
          </a:bodyPr>
          <a:lstStyle/>
          <a:p>
            <a:r>
              <a:rPr lang="en-US" sz="1400" dirty="0" smtClean="0">
                <a:solidFill>
                  <a:schemeClr val="accent1"/>
                </a:solidFill>
                <a:latin typeface="Arial - 16"/>
                <a:hlinkClick r:id="rId3"/>
              </a:rPr>
              <a:t>Lesson </a:t>
            </a:r>
            <a:r>
              <a:rPr lang="en-US" sz="1400" dirty="0" smtClean="0">
                <a:solidFill>
                  <a:schemeClr val="accent1"/>
                </a:solidFill>
                <a:latin typeface="Arial - 16"/>
                <a:hlinkClick r:id="rId3"/>
              </a:rPr>
              <a:t>2:  Credit Cards – A Package Deal </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11267" name="TextBox 2"/>
          <p:cNvSpPr txBox="1">
            <a:spLocks noChangeArrowheads="1"/>
          </p:cNvSpPr>
          <p:nvPr/>
        </p:nvSpPr>
        <p:spPr bwMode="auto">
          <a:xfrm>
            <a:off x="285750" y="2254250"/>
            <a:ext cx="9906000" cy="1816100"/>
          </a:xfrm>
          <a:prstGeom prst="rect">
            <a:avLst/>
          </a:prstGeom>
          <a:noFill/>
          <a:ln w="9525">
            <a:noFill/>
            <a:miter lim="800000"/>
            <a:headEnd/>
            <a:tailEnd/>
          </a:ln>
        </p:spPr>
        <p:txBody>
          <a:bodyPr>
            <a:spAutoFit/>
          </a:bodyPr>
          <a:lstStyle/>
          <a:p>
            <a:pPr algn="ctr"/>
            <a:r>
              <a:rPr lang="en-US" sz="2800" b="1">
                <a:solidFill>
                  <a:srgbClr val="FF0000"/>
                </a:solidFill>
                <a:latin typeface="Arial - 26"/>
              </a:rPr>
              <a:t>Top Incentives for College Students to Use Credit Cards</a:t>
            </a:r>
          </a:p>
          <a:p>
            <a:pPr algn="ctr"/>
            <a:r>
              <a:rPr lang="en-US" sz="2800">
                <a:solidFill>
                  <a:srgbClr val="000000"/>
                </a:solidFill>
                <a:latin typeface="Arial - 26"/>
              </a:rPr>
              <a:t>(</a:t>
            </a:r>
            <a:r>
              <a:rPr lang="en-US" sz="2800" b="1">
                <a:solidFill>
                  <a:srgbClr val="000000"/>
                </a:solidFill>
                <a:latin typeface="Arial - 20"/>
              </a:rPr>
              <a:t>Incentives</a:t>
            </a:r>
            <a:r>
              <a:rPr lang="en-US" sz="2800">
                <a:solidFill>
                  <a:srgbClr val="000000"/>
                </a:solidFill>
                <a:latin typeface="Arial - 20"/>
              </a:rPr>
              <a:t> are perceived benefits that </a:t>
            </a:r>
          </a:p>
          <a:p>
            <a:pPr algn="ctr"/>
            <a:r>
              <a:rPr lang="en-US" sz="2800">
                <a:solidFill>
                  <a:srgbClr val="000000"/>
                </a:solidFill>
                <a:latin typeface="Arial - 20"/>
              </a:rPr>
              <a:t>encourage certain behaviors.)</a:t>
            </a:r>
          </a:p>
          <a:p>
            <a:endParaRPr lang="en-US" sz="2800">
              <a:solidFill>
                <a:srgbClr val="000000"/>
              </a:solidFill>
              <a:latin typeface="Arial - 20"/>
            </a:endParaRPr>
          </a:p>
        </p:txBody>
      </p:sp>
      <p:graphicFrame>
        <p:nvGraphicFramePr>
          <p:cNvPr id="4" name="Table 3"/>
          <p:cNvGraphicFramePr>
            <a:graphicFrameLocks noGrp="1"/>
          </p:cNvGraphicFramePr>
          <p:nvPr/>
        </p:nvGraphicFramePr>
        <p:xfrm>
          <a:off x="666750" y="4165600"/>
          <a:ext cx="8958263" cy="3334942"/>
        </p:xfrm>
        <a:graphic>
          <a:graphicData uri="http://schemas.openxmlformats.org/drawingml/2006/table">
            <a:tbl>
              <a:tblPr firstRow="1" bandRow="1">
                <a:tableStyleId>{5C22544A-7EE6-4342-B048-85BDC9FD1C3A}</a:tableStyleId>
              </a:tblPr>
              <a:tblGrid>
                <a:gridCol w="2946797"/>
                <a:gridCol w="2788718"/>
                <a:gridCol w="3222748"/>
              </a:tblGrid>
              <a:tr h="923636">
                <a:tc>
                  <a:txBody>
                    <a:bodyPr/>
                    <a:lstStyle/>
                    <a:p>
                      <a:pPr algn="ctr"/>
                      <a:r>
                        <a:rPr lang="en-US" sz="2300" b="0" i="0" u="none" baseline="0" dirty="0" smtClean="0">
                          <a:solidFill>
                            <a:srgbClr val="000000"/>
                          </a:solidFill>
                          <a:latin typeface="Arial - 24"/>
                        </a:rPr>
                        <a:t>Incentive</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300" b="0" i="0" u="none" baseline="0" dirty="0" smtClean="0">
                          <a:solidFill>
                            <a:srgbClr val="000000"/>
                          </a:solidFill>
                          <a:latin typeface="Arial - 24"/>
                        </a:rPr>
                        <a:t>Number of Students</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pPr algn="ctr"/>
                      <a:r>
                        <a:rPr lang="en-US" sz="2300" b="0" i="0" u="none" baseline="0" dirty="0" smtClean="0">
                          <a:solidFill>
                            <a:srgbClr val="000000"/>
                          </a:solidFill>
                          <a:latin typeface="Arial - 24"/>
                        </a:rPr>
                        <a:t>Percentage of Students</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600979">
                <a:tc>
                  <a:txBody>
                    <a:bodyPr/>
                    <a:lstStyle/>
                    <a:p>
                      <a:r>
                        <a:rPr lang="en-US" sz="2300" b="0" i="0" u="none" baseline="0" dirty="0" smtClean="0">
                          <a:solidFill>
                            <a:srgbClr val="000000"/>
                          </a:solidFill>
                          <a:latin typeface="Arial - 24"/>
                        </a:rPr>
                        <a:t>Special Discounts</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98516">
                <a:tc>
                  <a:txBody>
                    <a:bodyPr/>
                    <a:lstStyle/>
                    <a:p>
                      <a:r>
                        <a:rPr lang="en-US" sz="2300" b="0" i="0" u="none" baseline="0" dirty="0" smtClean="0">
                          <a:solidFill>
                            <a:srgbClr val="000000"/>
                          </a:solidFill>
                          <a:latin typeface="Arial - 24"/>
                        </a:rPr>
                        <a:t>Cash Back</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613295">
                <a:tc>
                  <a:txBody>
                    <a:bodyPr/>
                    <a:lstStyle/>
                    <a:p>
                      <a:r>
                        <a:rPr lang="en-US" sz="2300" b="0" i="0" u="none" baseline="0" dirty="0" smtClean="0">
                          <a:solidFill>
                            <a:srgbClr val="000000"/>
                          </a:solidFill>
                          <a:latin typeface="Arial - 24"/>
                        </a:rPr>
                        <a:t>Low Interest Rate</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98516">
                <a:tc>
                  <a:txBody>
                    <a:bodyPr/>
                    <a:lstStyle/>
                    <a:p>
                      <a:r>
                        <a:rPr lang="en-US" sz="2300" b="0" i="0" u="none" baseline="0" dirty="0" smtClean="0">
                          <a:solidFill>
                            <a:srgbClr val="000000"/>
                          </a:solidFill>
                          <a:latin typeface="Arial - 24"/>
                        </a:rPr>
                        <a:t>Reward Program </a:t>
                      </a:r>
                      <a:endParaRPr lang="en-US" sz="2300" b="0" i="0" u="none" baseline="0" dirty="0">
                        <a:solidFill>
                          <a:srgbClr val="000000"/>
                        </a:solidFill>
                        <a:latin typeface="Arial - 24"/>
                      </a:endParaRPr>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sz="1700" dirty="0"/>
                    </a:p>
                  </a:txBody>
                  <a:tcPr marL="94298" marR="94298" marT="44335" marB="44335">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50888" y="4419600"/>
            <a:ext cx="457200"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50888" y="5097463"/>
            <a:ext cx="457200"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294" name="TextBox 5"/>
          <p:cNvSpPr txBox="1">
            <a:spLocks noChangeArrowheads="1"/>
          </p:cNvSpPr>
          <p:nvPr/>
        </p:nvSpPr>
        <p:spPr bwMode="auto">
          <a:xfrm>
            <a:off x="601663" y="2451100"/>
            <a:ext cx="7837487" cy="1570038"/>
          </a:xfrm>
          <a:prstGeom prst="rect">
            <a:avLst/>
          </a:prstGeom>
          <a:noFill/>
          <a:ln w="9525">
            <a:noFill/>
            <a:miter lim="800000"/>
            <a:headEnd/>
            <a:tailEnd/>
          </a:ln>
        </p:spPr>
        <p:txBody>
          <a:bodyPr>
            <a:spAutoFit/>
          </a:bodyPr>
          <a:lstStyle/>
          <a:p>
            <a:r>
              <a:rPr lang="en-US" sz="3200" b="1">
                <a:solidFill>
                  <a:srgbClr val="FF0000"/>
                </a:solidFill>
                <a:latin typeface="Arial - 28"/>
              </a:rPr>
              <a:t>Laws Pertaining to Credit Cards</a:t>
            </a:r>
          </a:p>
          <a:p>
            <a:pPr algn="ctr"/>
            <a:endParaRPr lang="en-US" sz="3200" b="1">
              <a:solidFill>
                <a:srgbClr val="FF0000"/>
              </a:solidFill>
              <a:latin typeface="Arial - 28"/>
            </a:endParaRPr>
          </a:p>
          <a:p>
            <a:pPr algn="ctr"/>
            <a:endParaRPr lang="en-US" sz="3200" b="1">
              <a:solidFill>
                <a:srgbClr val="FF0000"/>
              </a:solidFill>
              <a:latin typeface="Arial - 28"/>
            </a:endParaRPr>
          </a:p>
        </p:txBody>
      </p:sp>
      <p:sp>
        <p:nvSpPr>
          <p:cNvPr id="12295" name="TextBox 6"/>
          <p:cNvSpPr txBox="1">
            <a:spLocks noChangeArrowheads="1"/>
          </p:cNvSpPr>
          <p:nvPr/>
        </p:nvSpPr>
        <p:spPr bwMode="auto">
          <a:xfrm>
            <a:off x="1466850" y="3028950"/>
            <a:ext cx="3771900" cy="523875"/>
          </a:xfrm>
          <a:prstGeom prst="rect">
            <a:avLst/>
          </a:prstGeom>
          <a:noFill/>
          <a:ln w="9525">
            <a:noFill/>
            <a:miter lim="800000"/>
            <a:headEnd/>
            <a:tailEnd/>
          </a:ln>
        </p:spPr>
        <p:txBody>
          <a:bodyPr>
            <a:spAutoFit/>
          </a:bodyPr>
          <a:lstStyle/>
          <a:p>
            <a:r>
              <a:rPr lang="en-US" sz="2800" dirty="0">
                <a:solidFill>
                  <a:srgbClr val="000000"/>
                </a:solidFill>
                <a:latin typeface="Arial - 28"/>
              </a:rPr>
              <a:t>Truth in Lending Act</a:t>
            </a:r>
          </a:p>
        </p:txBody>
      </p:sp>
      <p:sp>
        <p:nvSpPr>
          <p:cNvPr id="12296" name="TextBox 7"/>
          <p:cNvSpPr txBox="1">
            <a:spLocks noChangeArrowheads="1"/>
          </p:cNvSpPr>
          <p:nvPr/>
        </p:nvSpPr>
        <p:spPr bwMode="auto">
          <a:xfrm>
            <a:off x="1519238" y="3694113"/>
            <a:ext cx="7518400" cy="523875"/>
          </a:xfrm>
          <a:prstGeom prst="rect">
            <a:avLst/>
          </a:prstGeom>
          <a:noFill/>
          <a:ln w="9525">
            <a:noFill/>
            <a:miter lim="800000"/>
            <a:headEnd/>
            <a:tailEnd/>
          </a:ln>
        </p:spPr>
        <p:txBody>
          <a:bodyPr>
            <a:spAutoFit/>
          </a:bodyPr>
          <a:lstStyle/>
          <a:p>
            <a:r>
              <a:rPr lang="en-US" sz="2800" dirty="0">
                <a:solidFill>
                  <a:srgbClr val="000000"/>
                </a:solidFill>
                <a:latin typeface="Arial - 28"/>
              </a:rPr>
              <a:t>Fair Credit and Charge Card Disclosure Act</a:t>
            </a:r>
          </a:p>
        </p:txBody>
      </p:sp>
      <p:sp>
        <p:nvSpPr>
          <p:cNvPr id="12297" name="TextBox 8"/>
          <p:cNvSpPr txBox="1">
            <a:spLocks noChangeArrowheads="1"/>
          </p:cNvSpPr>
          <p:nvPr/>
        </p:nvSpPr>
        <p:spPr bwMode="auto">
          <a:xfrm>
            <a:off x="1506538" y="4408488"/>
            <a:ext cx="3902075" cy="523875"/>
          </a:xfrm>
          <a:prstGeom prst="rect">
            <a:avLst/>
          </a:prstGeom>
          <a:noFill/>
          <a:ln w="9525">
            <a:noFill/>
            <a:miter lim="800000"/>
            <a:headEnd/>
            <a:tailEnd/>
          </a:ln>
        </p:spPr>
        <p:txBody>
          <a:bodyPr>
            <a:spAutoFit/>
          </a:bodyPr>
          <a:lstStyle/>
          <a:p>
            <a:r>
              <a:rPr lang="en-US" sz="2800" dirty="0">
                <a:solidFill>
                  <a:srgbClr val="000000"/>
                </a:solidFill>
                <a:latin typeface="Arial - 28"/>
              </a:rPr>
              <a:t>Fair Credit Billing Act</a:t>
            </a:r>
          </a:p>
        </p:txBody>
      </p:sp>
      <p:grpSp>
        <p:nvGrpSpPr>
          <p:cNvPr id="12298" name="Group 11"/>
          <p:cNvGrpSpPr>
            <a:grpSpLocks/>
          </p:cNvGrpSpPr>
          <p:nvPr/>
        </p:nvGrpSpPr>
        <p:grpSpPr bwMode="auto">
          <a:xfrm>
            <a:off x="1479550" y="5086350"/>
            <a:ext cx="7950200" cy="2085975"/>
            <a:chOff x="1435100" y="5245100"/>
            <a:chExt cx="7708900" cy="2152111"/>
          </a:xfrm>
        </p:grpSpPr>
        <p:sp>
          <p:nvSpPr>
            <p:cNvPr id="12303" name="TextBox 9"/>
            <p:cNvSpPr txBox="1">
              <a:spLocks noChangeArrowheads="1"/>
            </p:cNvSpPr>
            <p:nvPr/>
          </p:nvSpPr>
          <p:spPr bwMode="auto">
            <a:xfrm>
              <a:off x="1435100" y="5245100"/>
              <a:ext cx="4216400" cy="539571"/>
            </a:xfrm>
            <a:prstGeom prst="rect">
              <a:avLst/>
            </a:prstGeom>
            <a:noFill/>
            <a:ln w="9525">
              <a:noFill/>
              <a:miter lim="800000"/>
              <a:headEnd/>
              <a:tailEnd/>
            </a:ln>
          </p:spPr>
          <p:txBody>
            <a:bodyPr>
              <a:spAutoFit/>
            </a:bodyPr>
            <a:lstStyle/>
            <a:p>
              <a:r>
                <a:rPr lang="en-US" sz="2800" dirty="0">
                  <a:solidFill>
                    <a:srgbClr val="000000"/>
                  </a:solidFill>
                  <a:latin typeface="Arial - 28"/>
                </a:rPr>
                <a:t>Credit Card Act of 2009</a:t>
              </a:r>
            </a:p>
          </p:txBody>
        </p:sp>
        <p:sp>
          <p:nvSpPr>
            <p:cNvPr id="12304" name="TextBox 10"/>
            <p:cNvSpPr txBox="1">
              <a:spLocks noChangeArrowheads="1"/>
            </p:cNvSpPr>
            <p:nvPr/>
          </p:nvSpPr>
          <p:spPr bwMode="auto">
            <a:xfrm>
              <a:off x="1511301" y="5778498"/>
              <a:ext cx="7632699" cy="1618713"/>
            </a:xfrm>
            <a:prstGeom prst="rect">
              <a:avLst/>
            </a:prstGeom>
            <a:noFill/>
            <a:ln w="9525">
              <a:noFill/>
              <a:miter lim="800000"/>
              <a:headEnd/>
              <a:tailEnd/>
            </a:ln>
          </p:spPr>
          <p:txBody>
            <a:bodyPr>
              <a:spAutoFit/>
            </a:bodyPr>
            <a:lstStyle/>
            <a:p>
              <a:pPr lvl="2"/>
              <a:r>
                <a:rPr lang="en-US" sz="2400" dirty="0">
                  <a:solidFill>
                    <a:srgbClr val="000000"/>
                  </a:solidFill>
                  <a:latin typeface="Arial - 22"/>
                </a:rPr>
                <a:t>requires changes on credit card disclosures</a:t>
              </a:r>
            </a:p>
            <a:p>
              <a:pPr lvl="2"/>
              <a:r>
                <a:rPr lang="en-US" sz="2400" dirty="0">
                  <a:solidFill>
                    <a:srgbClr val="000000"/>
                  </a:solidFill>
                  <a:latin typeface="Arial - 22"/>
                </a:rPr>
                <a:t>places restrictions on credit card companies with limits on fees and rate increases</a:t>
              </a:r>
            </a:p>
            <a:p>
              <a:r>
                <a:rPr lang="en-US" sz="2400" dirty="0">
                  <a:solidFill>
                    <a:srgbClr val="000000"/>
                  </a:solidFill>
                  <a:latin typeface="Arial - 22"/>
                </a:rPr>
                <a:t>	requires consistency in payment dates and times</a:t>
              </a:r>
            </a:p>
          </p:txBody>
        </p:sp>
      </p:grpSp>
      <p:sp>
        <p:nvSpPr>
          <p:cNvPr id="13" name="Oval 12"/>
          <p:cNvSpPr/>
          <p:nvPr/>
        </p:nvSpPr>
        <p:spPr>
          <a:xfrm>
            <a:off x="757238" y="373062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a:xfrm>
            <a:off x="2114550" y="56896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a:xfrm>
            <a:off x="2114550" y="60706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a:xfrm>
            <a:off x="2114550" y="68326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1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50888" y="5208588"/>
            <a:ext cx="457200"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317" name="TextBox 4"/>
          <p:cNvSpPr txBox="1">
            <a:spLocks noChangeArrowheads="1"/>
          </p:cNvSpPr>
          <p:nvPr/>
        </p:nvSpPr>
        <p:spPr bwMode="auto">
          <a:xfrm>
            <a:off x="601663" y="2451100"/>
            <a:ext cx="6694487" cy="584200"/>
          </a:xfrm>
          <a:prstGeom prst="rect">
            <a:avLst/>
          </a:prstGeom>
          <a:noFill/>
          <a:ln w="9525">
            <a:noFill/>
            <a:miter lim="800000"/>
            <a:headEnd/>
            <a:tailEnd/>
          </a:ln>
        </p:spPr>
        <p:txBody>
          <a:bodyPr>
            <a:spAutoFit/>
          </a:bodyPr>
          <a:lstStyle/>
          <a:p>
            <a:r>
              <a:rPr lang="en-US" sz="3200" b="1">
                <a:solidFill>
                  <a:srgbClr val="FF0000"/>
                </a:solidFill>
                <a:latin typeface="Arial - 28"/>
              </a:rPr>
              <a:t>Credit Cards and Law</a:t>
            </a:r>
          </a:p>
        </p:txBody>
      </p:sp>
      <p:sp>
        <p:nvSpPr>
          <p:cNvPr id="6" name="Oval 5"/>
          <p:cNvSpPr/>
          <p:nvPr/>
        </p:nvSpPr>
        <p:spPr>
          <a:xfrm>
            <a:off x="757238" y="413702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a:off x="1531938" y="3028950"/>
            <a:ext cx="8015287" cy="523875"/>
          </a:xfrm>
          <a:prstGeom prst="rect">
            <a:avLst/>
          </a:prstGeom>
          <a:noFill/>
          <a:ln w="9525">
            <a:noFill/>
            <a:miter lim="800000"/>
            <a:headEnd/>
            <a:tailEnd/>
          </a:ln>
        </p:spPr>
        <p:txBody>
          <a:bodyPr>
            <a:spAutoFit/>
          </a:bodyPr>
          <a:lstStyle/>
          <a:p>
            <a:r>
              <a:rPr lang="en-US" sz="2800">
                <a:solidFill>
                  <a:srgbClr val="000000"/>
                </a:solidFill>
                <a:latin typeface="Arial - 28"/>
              </a:rPr>
              <a:t>What is the APR for purchases after one year?</a:t>
            </a:r>
          </a:p>
        </p:txBody>
      </p:sp>
      <p:sp>
        <p:nvSpPr>
          <p:cNvPr id="8" name="TextBox 7"/>
          <p:cNvSpPr txBox="1">
            <a:spLocks noChangeArrowheads="1"/>
          </p:cNvSpPr>
          <p:nvPr/>
        </p:nvSpPr>
        <p:spPr bwMode="auto">
          <a:xfrm>
            <a:off x="1571625" y="3559175"/>
            <a:ext cx="1754188" cy="523875"/>
          </a:xfrm>
          <a:prstGeom prst="rect">
            <a:avLst/>
          </a:prstGeom>
          <a:noFill/>
          <a:ln w="9525">
            <a:noFill/>
            <a:miter lim="800000"/>
            <a:headEnd/>
            <a:tailEnd/>
          </a:ln>
        </p:spPr>
        <p:txBody>
          <a:bodyPr>
            <a:spAutoFit/>
          </a:bodyPr>
          <a:lstStyle/>
          <a:p>
            <a:r>
              <a:rPr lang="en-US" sz="2800">
                <a:solidFill>
                  <a:srgbClr val="FF0000"/>
                </a:solidFill>
                <a:latin typeface="Arial - 28"/>
              </a:rPr>
              <a:t>14.99%</a:t>
            </a:r>
          </a:p>
        </p:txBody>
      </p:sp>
      <p:sp>
        <p:nvSpPr>
          <p:cNvPr id="9" name="TextBox 8"/>
          <p:cNvSpPr txBox="1">
            <a:spLocks noChangeArrowheads="1"/>
          </p:cNvSpPr>
          <p:nvPr/>
        </p:nvSpPr>
        <p:spPr bwMode="auto">
          <a:xfrm>
            <a:off x="1531938" y="4149725"/>
            <a:ext cx="6862762" cy="523875"/>
          </a:xfrm>
          <a:prstGeom prst="rect">
            <a:avLst/>
          </a:prstGeom>
          <a:noFill/>
          <a:ln w="9525">
            <a:noFill/>
            <a:miter lim="800000"/>
            <a:headEnd/>
            <a:tailEnd/>
          </a:ln>
        </p:spPr>
        <p:txBody>
          <a:bodyPr>
            <a:spAutoFit/>
          </a:bodyPr>
          <a:lstStyle/>
          <a:p>
            <a:r>
              <a:rPr lang="en-US" sz="2800">
                <a:solidFill>
                  <a:srgbClr val="000000"/>
                </a:solidFill>
                <a:latin typeface="Arial - 28"/>
              </a:rPr>
              <a:t>What is the APR for balance transfers?</a:t>
            </a:r>
          </a:p>
        </p:txBody>
      </p:sp>
      <p:sp>
        <p:nvSpPr>
          <p:cNvPr id="10" name="TextBox 9"/>
          <p:cNvSpPr txBox="1">
            <a:spLocks noChangeArrowheads="1"/>
          </p:cNvSpPr>
          <p:nvPr/>
        </p:nvSpPr>
        <p:spPr bwMode="auto">
          <a:xfrm>
            <a:off x="1584325" y="4716463"/>
            <a:ext cx="1755775" cy="523875"/>
          </a:xfrm>
          <a:prstGeom prst="rect">
            <a:avLst/>
          </a:prstGeom>
          <a:noFill/>
          <a:ln w="9525">
            <a:noFill/>
            <a:miter lim="800000"/>
            <a:headEnd/>
            <a:tailEnd/>
          </a:ln>
        </p:spPr>
        <p:txBody>
          <a:bodyPr>
            <a:spAutoFit/>
          </a:bodyPr>
          <a:lstStyle/>
          <a:p>
            <a:r>
              <a:rPr lang="en-US" sz="2800">
                <a:solidFill>
                  <a:srgbClr val="FF0000"/>
                </a:solidFill>
                <a:latin typeface="Arial - 28"/>
              </a:rPr>
              <a:t>15.99%</a:t>
            </a:r>
          </a:p>
        </p:txBody>
      </p:sp>
      <p:sp>
        <p:nvSpPr>
          <p:cNvPr id="11" name="TextBox 10"/>
          <p:cNvSpPr txBox="1">
            <a:spLocks noChangeArrowheads="1"/>
          </p:cNvSpPr>
          <p:nvPr/>
        </p:nvSpPr>
        <p:spPr bwMode="auto">
          <a:xfrm>
            <a:off x="1531938" y="5270500"/>
            <a:ext cx="6496050" cy="523875"/>
          </a:xfrm>
          <a:prstGeom prst="rect">
            <a:avLst/>
          </a:prstGeom>
          <a:noFill/>
          <a:ln w="9525">
            <a:noFill/>
            <a:miter lim="800000"/>
            <a:headEnd/>
            <a:tailEnd/>
          </a:ln>
        </p:spPr>
        <p:txBody>
          <a:bodyPr>
            <a:spAutoFit/>
          </a:bodyPr>
          <a:lstStyle/>
          <a:p>
            <a:r>
              <a:rPr lang="en-US" sz="2800">
                <a:solidFill>
                  <a:srgbClr val="000000"/>
                </a:solidFill>
                <a:latin typeface="Arial - 28"/>
              </a:rPr>
              <a:t>What is the APR for cash advances?</a:t>
            </a:r>
          </a:p>
        </p:txBody>
      </p:sp>
      <p:sp>
        <p:nvSpPr>
          <p:cNvPr id="12" name="TextBox 11"/>
          <p:cNvSpPr txBox="1">
            <a:spLocks noChangeArrowheads="1"/>
          </p:cNvSpPr>
          <p:nvPr/>
        </p:nvSpPr>
        <p:spPr bwMode="auto">
          <a:xfrm>
            <a:off x="1584325" y="5800725"/>
            <a:ext cx="5867400" cy="522288"/>
          </a:xfrm>
          <a:prstGeom prst="rect">
            <a:avLst/>
          </a:prstGeom>
          <a:noFill/>
          <a:ln w="9525">
            <a:noFill/>
            <a:miter lim="800000"/>
            <a:headEnd/>
            <a:tailEnd/>
          </a:ln>
        </p:spPr>
        <p:txBody>
          <a:bodyPr>
            <a:spAutoFit/>
          </a:bodyPr>
          <a:lstStyle/>
          <a:p>
            <a:r>
              <a:rPr lang="en-US" sz="2800">
                <a:solidFill>
                  <a:srgbClr val="FF0000"/>
                </a:solidFill>
                <a:latin typeface="Arial - 28"/>
              </a:rPr>
              <a:t>14.99% plus the U.S. Prime 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33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90575" y="5651500"/>
            <a:ext cx="457200"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341" name="TextBox 4"/>
          <p:cNvSpPr txBox="1">
            <a:spLocks noChangeArrowheads="1"/>
          </p:cNvSpPr>
          <p:nvPr/>
        </p:nvSpPr>
        <p:spPr bwMode="auto">
          <a:xfrm>
            <a:off x="601663" y="2451100"/>
            <a:ext cx="5703887" cy="1016000"/>
          </a:xfrm>
          <a:prstGeom prst="rect">
            <a:avLst/>
          </a:prstGeom>
          <a:noFill/>
          <a:ln w="9525">
            <a:noFill/>
            <a:miter lim="800000"/>
            <a:headEnd/>
            <a:tailEnd/>
          </a:ln>
        </p:spPr>
        <p:txBody>
          <a:bodyPr>
            <a:spAutoFit/>
          </a:bodyPr>
          <a:lstStyle/>
          <a:p>
            <a:r>
              <a:rPr lang="en-US" sz="3200" b="1">
                <a:solidFill>
                  <a:srgbClr val="FF0000"/>
                </a:solidFill>
                <a:latin typeface="Arial - 28"/>
              </a:rPr>
              <a:t>Credit Cards and Law</a:t>
            </a:r>
          </a:p>
          <a:p>
            <a:endParaRPr lang="en-US" sz="2800">
              <a:solidFill>
                <a:srgbClr val="000000"/>
              </a:solidFill>
              <a:latin typeface="Arial - 28"/>
            </a:endParaRPr>
          </a:p>
        </p:txBody>
      </p:sp>
      <p:sp>
        <p:nvSpPr>
          <p:cNvPr id="6" name="Oval 5"/>
          <p:cNvSpPr/>
          <p:nvPr/>
        </p:nvSpPr>
        <p:spPr>
          <a:xfrm>
            <a:off x="769938" y="4567238"/>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a:off x="1531938" y="3028950"/>
            <a:ext cx="6757987" cy="523875"/>
          </a:xfrm>
          <a:prstGeom prst="rect">
            <a:avLst/>
          </a:prstGeom>
          <a:noFill/>
          <a:ln w="9525">
            <a:noFill/>
            <a:miter lim="800000"/>
            <a:headEnd/>
            <a:tailEnd/>
          </a:ln>
        </p:spPr>
        <p:txBody>
          <a:bodyPr>
            <a:spAutoFit/>
          </a:bodyPr>
          <a:lstStyle/>
          <a:p>
            <a:r>
              <a:rPr lang="en-US" sz="2800">
                <a:solidFill>
                  <a:srgbClr val="000000"/>
                </a:solidFill>
                <a:latin typeface="Arial - 28"/>
              </a:rPr>
              <a:t>How much is the fee for late payment?</a:t>
            </a:r>
          </a:p>
        </p:txBody>
      </p:sp>
      <p:sp>
        <p:nvSpPr>
          <p:cNvPr id="8" name="TextBox 7"/>
          <p:cNvSpPr txBox="1">
            <a:spLocks noChangeArrowheads="1"/>
          </p:cNvSpPr>
          <p:nvPr/>
        </p:nvSpPr>
        <p:spPr bwMode="auto">
          <a:xfrm>
            <a:off x="1571625" y="3559175"/>
            <a:ext cx="6810375" cy="954088"/>
          </a:xfrm>
          <a:prstGeom prst="rect">
            <a:avLst/>
          </a:prstGeom>
          <a:noFill/>
          <a:ln w="9525">
            <a:noFill/>
            <a:miter lim="800000"/>
            <a:headEnd/>
            <a:tailEnd/>
          </a:ln>
        </p:spPr>
        <p:txBody>
          <a:bodyPr>
            <a:spAutoFit/>
          </a:bodyPr>
          <a:lstStyle/>
          <a:p>
            <a:r>
              <a:rPr lang="en-US" sz="2800">
                <a:solidFill>
                  <a:srgbClr val="FF0000"/>
                </a:solidFill>
                <a:latin typeface="Arial - 28"/>
              </a:rPr>
              <a:t>$29 if the balance is less than $1,000; </a:t>
            </a:r>
          </a:p>
          <a:p>
            <a:r>
              <a:rPr lang="en-US" sz="2800">
                <a:solidFill>
                  <a:srgbClr val="FF0000"/>
                </a:solidFill>
                <a:latin typeface="Arial - 28"/>
              </a:rPr>
              <a:t>$35 if the balance is $1,000 or more</a:t>
            </a:r>
          </a:p>
        </p:txBody>
      </p:sp>
      <p:sp>
        <p:nvSpPr>
          <p:cNvPr id="9" name="TextBox 8"/>
          <p:cNvSpPr txBox="1">
            <a:spLocks noChangeArrowheads="1"/>
          </p:cNvSpPr>
          <p:nvPr/>
        </p:nvSpPr>
        <p:spPr bwMode="auto">
          <a:xfrm>
            <a:off x="1531938" y="4594225"/>
            <a:ext cx="6391275" cy="522288"/>
          </a:xfrm>
          <a:prstGeom prst="rect">
            <a:avLst/>
          </a:prstGeom>
          <a:noFill/>
          <a:ln w="9525">
            <a:noFill/>
            <a:miter lim="800000"/>
            <a:headEnd/>
            <a:tailEnd/>
          </a:ln>
        </p:spPr>
        <p:txBody>
          <a:bodyPr>
            <a:spAutoFit/>
          </a:bodyPr>
          <a:lstStyle/>
          <a:p>
            <a:r>
              <a:rPr lang="en-US" sz="2800">
                <a:solidFill>
                  <a:srgbClr val="000000"/>
                </a:solidFill>
                <a:latin typeface="Arial - 28"/>
              </a:rPr>
              <a:t>What is the over-the-credit-limit fee?</a:t>
            </a:r>
          </a:p>
        </p:txBody>
      </p:sp>
      <p:sp>
        <p:nvSpPr>
          <p:cNvPr id="10" name="TextBox 9"/>
          <p:cNvSpPr txBox="1">
            <a:spLocks noChangeArrowheads="1"/>
          </p:cNvSpPr>
          <p:nvPr/>
        </p:nvSpPr>
        <p:spPr bwMode="auto">
          <a:xfrm>
            <a:off x="1531938" y="5664200"/>
            <a:ext cx="6156325" cy="523875"/>
          </a:xfrm>
          <a:prstGeom prst="rect">
            <a:avLst/>
          </a:prstGeom>
          <a:noFill/>
          <a:ln w="9525">
            <a:noFill/>
            <a:miter lim="800000"/>
            <a:headEnd/>
            <a:tailEnd/>
          </a:ln>
        </p:spPr>
        <p:txBody>
          <a:bodyPr>
            <a:spAutoFit/>
          </a:bodyPr>
          <a:lstStyle/>
          <a:p>
            <a:r>
              <a:rPr lang="en-US" sz="2800">
                <a:solidFill>
                  <a:srgbClr val="000000"/>
                </a:solidFill>
                <a:latin typeface="Arial - 28"/>
              </a:rPr>
              <a:t>What is the returned payment fee?</a:t>
            </a:r>
          </a:p>
        </p:txBody>
      </p:sp>
      <p:sp>
        <p:nvSpPr>
          <p:cNvPr id="11" name="TextBox 10"/>
          <p:cNvSpPr txBox="1">
            <a:spLocks noChangeArrowheads="1"/>
          </p:cNvSpPr>
          <p:nvPr/>
        </p:nvSpPr>
        <p:spPr bwMode="auto">
          <a:xfrm>
            <a:off x="1611313" y="5122863"/>
            <a:ext cx="1125537" cy="523875"/>
          </a:xfrm>
          <a:prstGeom prst="rect">
            <a:avLst/>
          </a:prstGeom>
          <a:noFill/>
          <a:ln w="9525">
            <a:noFill/>
            <a:miter lim="800000"/>
            <a:headEnd/>
            <a:tailEnd/>
          </a:ln>
        </p:spPr>
        <p:txBody>
          <a:bodyPr>
            <a:spAutoFit/>
          </a:bodyPr>
          <a:lstStyle/>
          <a:p>
            <a:r>
              <a:rPr lang="en-US" sz="2800">
                <a:solidFill>
                  <a:srgbClr val="FF0000"/>
                </a:solidFill>
                <a:latin typeface="Arial - 28"/>
              </a:rPr>
              <a:t>$29</a:t>
            </a:r>
          </a:p>
        </p:txBody>
      </p:sp>
      <p:sp>
        <p:nvSpPr>
          <p:cNvPr id="12" name="TextBox 11"/>
          <p:cNvSpPr txBox="1">
            <a:spLocks noChangeArrowheads="1"/>
          </p:cNvSpPr>
          <p:nvPr/>
        </p:nvSpPr>
        <p:spPr bwMode="auto">
          <a:xfrm>
            <a:off x="1611313" y="6219825"/>
            <a:ext cx="1125537" cy="522288"/>
          </a:xfrm>
          <a:prstGeom prst="rect">
            <a:avLst/>
          </a:prstGeom>
          <a:noFill/>
          <a:ln w="9525">
            <a:noFill/>
            <a:miter lim="800000"/>
            <a:headEnd/>
            <a:tailEnd/>
          </a:ln>
        </p:spPr>
        <p:txBody>
          <a:bodyPr>
            <a:spAutoFit/>
          </a:bodyPr>
          <a:lstStyle/>
          <a:p>
            <a:r>
              <a:rPr lang="en-US" sz="2800">
                <a:solidFill>
                  <a:srgbClr val="FF0000"/>
                </a:solidFill>
                <a:latin typeface="Arial - 28"/>
              </a:rPr>
              <a:t>$35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536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364" name="TextBox 3"/>
          <p:cNvSpPr txBox="1">
            <a:spLocks noChangeArrowheads="1"/>
          </p:cNvSpPr>
          <p:nvPr/>
        </p:nvSpPr>
        <p:spPr bwMode="auto">
          <a:xfrm>
            <a:off x="601663" y="2451100"/>
            <a:ext cx="5856287" cy="1016000"/>
          </a:xfrm>
          <a:prstGeom prst="rect">
            <a:avLst/>
          </a:prstGeom>
          <a:noFill/>
          <a:ln w="9525">
            <a:noFill/>
            <a:miter lim="800000"/>
            <a:headEnd/>
            <a:tailEnd/>
          </a:ln>
        </p:spPr>
        <p:txBody>
          <a:bodyPr>
            <a:spAutoFit/>
          </a:bodyPr>
          <a:lstStyle/>
          <a:p>
            <a:r>
              <a:rPr lang="en-US" sz="3200" b="1">
                <a:solidFill>
                  <a:srgbClr val="FF0000"/>
                </a:solidFill>
                <a:latin typeface="Arial - 28"/>
              </a:rPr>
              <a:t>Credit Cards and Law</a:t>
            </a:r>
          </a:p>
          <a:p>
            <a:endParaRPr lang="en-US" sz="2800">
              <a:solidFill>
                <a:srgbClr val="000000"/>
              </a:solidFill>
              <a:latin typeface="Arial - 28"/>
            </a:endParaRPr>
          </a:p>
        </p:txBody>
      </p:sp>
      <p:sp>
        <p:nvSpPr>
          <p:cNvPr id="5" name="Oval 4"/>
          <p:cNvSpPr/>
          <p:nvPr/>
        </p:nvSpPr>
        <p:spPr>
          <a:xfrm>
            <a:off x="769938" y="4924425"/>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31938" y="3028950"/>
            <a:ext cx="8591550" cy="1385888"/>
          </a:xfrm>
          <a:prstGeom prst="rect">
            <a:avLst/>
          </a:prstGeom>
          <a:noFill/>
          <a:ln w="9525">
            <a:noFill/>
            <a:miter lim="800000"/>
            <a:headEnd/>
            <a:tailEnd/>
          </a:ln>
        </p:spPr>
        <p:txBody>
          <a:bodyPr>
            <a:spAutoFit/>
          </a:bodyPr>
          <a:lstStyle/>
          <a:p>
            <a:r>
              <a:rPr lang="en-US" sz="2800">
                <a:solidFill>
                  <a:srgbClr val="000000"/>
                </a:solidFill>
                <a:latin typeface="Arial - 28"/>
              </a:rPr>
              <a:t>Which sections of the credit card disclosure form are affected by the Fair Credit and Charge Card Disclosure Act?</a:t>
            </a:r>
          </a:p>
        </p:txBody>
      </p:sp>
      <p:sp>
        <p:nvSpPr>
          <p:cNvPr id="7" name="TextBox 6"/>
          <p:cNvSpPr txBox="1">
            <a:spLocks noChangeArrowheads="1"/>
          </p:cNvSpPr>
          <p:nvPr/>
        </p:nvSpPr>
        <p:spPr bwMode="auto">
          <a:xfrm>
            <a:off x="1571625" y="4310063"/>
            <a:ext cx="5475288" cy="523875"/>
          </a:xfrm>
          <a:prstGeom prst="rect">
            <a:avLst/>
          </a:prstGeom>
          <a:noFill/>
          <a:ln w="9525">
            <a:noFill/>
            <a:miter lim="800000"/>
            <a:headEnd/>
            <a:tailEnd/>
          </a:ln>
        </p:spPr>
        <p:txBody>
          <a:bodyPr>
            <a:spAutoFit/>
          </a:bodyPr>
          <a:lstStyle/>
          <a:p>
            <a:r>
              <a:rPr lang="en-US" sz="2800">
                <a:solidFill>
                  <a:srgbClr val="FF0000"/>
                </a:solidFill>
                <a:latin typeface="Arial - 28"/>
              </a:rPr>
              <a:t>the entire page of Handout 2.1</a:t>
            </a:r>
          </a:p>
        </p:txBody>
      </p:sp>
      <p:sp>
        <p:nvSpPr>
          <p:cNvPr id="8" name="TextBox 7"/>
          <p:cNvSpPr txBox="1">
            <a:spLocks noChangeArrowheads="1"/>
          </p:cNvSpPr>
          <p:nvPr/>
        </p:nvSpPr>
        <p:spPr bwMode="auto">
          <a:xfrm>
            <a:off x="1531938" y="4962525"/>
            <a:ext cx="8431212" cy="954088"/>
          </a:xfrm>
          <a:prstGeom prst="rect">
            <a:avLst/>
          </a:prstGeom>
          <a:noFill/>
          <a:ln w="9525">
            <a:noFill/>
            <a:miter lim="800000"/>
            <a:headEnd/>
            <a:tailEnd/>
          </a:ln>
        </p:spPr>
        <p:txBody>
          <a:bodyPr>
            <a:spAutoFit/>
          </a:bodyPr>
          <a:lstStyle/>
          <a:p>
            <a:r>
              <a:rPr lang="en-US" sz="2800">
                <a:solidFill>
                  <a:srgbClr val="000000"/>
                </a:solidFill>
                <a:latin typeface="Arial - 28"/>
              </a:rPr>
              <a:t>What part of the credit card disclosure is required because of the Truth in Lending Act?</a:t>
            </a:r>
          </a:p>
        </p:txBody>
      </p:sp>
      <p:sp>
        <p:nvSpPr>
          <p:cNvPr id="10" name="TextBox 9"/>
          <p:cNvSpPr txBox="1">
            <a:spLocks noChangeArrowheads="1"/>
          </p:cNvSpPr>
          <p:nvPr/>
        </p:nvSpPr>
        <p:spPr bwMode="auto">
          <a:xfrm>
            <a:off x="1558925" y="5935663"/>
            <a:ext cx="5473700" cy="523875"/>
          </a:xfrm>
          <a:prstGeom prst="rect">
            <a:avLst/>
          </a:prstGeom>
          <a:noFill/>
          <a:ln w="9525">
            <a:noFill/>
            <a:miter lim="800000"/>
            <a:headEnd/>
            <a:tailEnd/>
          </a:ln>
        </p:spPr>
        <p:txBody>
          <a:bodyPr>
            <a:spAutoFit/>
          </a:bodyPr>
          <a:lstStyle/>
          <a:p>
            <a:r>
              <a:rPr lang="en-US" sz="2800">
                <a:solidFill>
                  <a:srgbClr val="FF0000"/>
                </a:solidFill>
                <a:latin typeface="Arial - 28"/>
              </a:rPr>
              <a:t>the entire page of Handout 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6"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388" name="TextBox 3"/>
          <p:cNvSpPr txBox="1">
            <a:spLocks noChangeArrowheads="1"/>
          </p:cNvSpPr>
          <p:nvPr/>
        </p:nvSpPr>
        <p:spPr bwMode="auto">
          <a:xfrm>
            <a:off x="601663" y="2451100"/>
            <a:ext cx="5780087" cy="1016000"/>
          </a:xfrm>
          <a:prstGeom prst="rect">
            <a:avLst/>
          </a:prstGeom>
          <a:noFill/>
          <a:ln w="9525">
            <a:noFill/>
            <a:miter lim="800000"/>
            <a:headEnd/>
            <a:tailEnd/>
          </a:ln>
        </p:spPr>
        <p:txBody>
          <a:bodyPr>
            <a:spAutoFit/>
          </a:bodyPr>
          <a:lstStyle/>
          <a:p>
            <a:r>
              <a:rPr lang="en-US" sz="3200" b="1">
                <a:solidFill>
                  <a:srgbClr val="FF0000"/>
                </a:solidFill>
                <a:latin typeface="Arial - 28"/>
              </a:rPr>
              <a:t>Credit Cards and Law</a:t>
            </a:r>
          </a:p>
          <a:p>
            <a:endParaRPr lang="en-US" sz="2800">
              <a:solidFill>
                <a:srgbClr val="000000"/>
              </a:solidFill>
              <a:latin typeface="Arial - 28"/>
            </a:endParaRPr>
          </a:p>
        </p:txBody>
      </p:sp>
      <p:sp>
        <p:nvSpPr>
          <p:cNvPr id="5" name="Oval 4"/>
          <p:cNvSpPr/>
          <p:nvPr/>
        </p:nvSpPr>
        <p:spPr>
          <a:xfrm>
            <a:off x="769938" y="4924425"/>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31938" y="3028950"/>
            <a:ext cx="8591550" cy="1385888"/>
          </a:xfrm>
          <a:prstGeom prst="rect">
            <a:avLst/>
          </a:prstGeom>
          <a:noFill/>
          <a:ln w="9525">
            <a:noFill/>
            <a:miter lim="800000"/>
            <a:headEnd/>
            <a:tailEnd/>
          </a:ln>
        </p:spPr>
        <p:txBody>
          <a:bodyPr>
            <a:spAutoFit/>
          </a:bodyPr>
          <a:lstStyle/>
          <a:p>
            <a:r>
              <a:rPr lang="en-US" sz="2800">
                <a:solidFill>
                  <a:srgbClr val="000000"/>
                </a:solidFill>
                <a:latin typeface="Arial - 28"/>
              </a:rPr>
              <a:t>What act requires consistency in payment dates and times, and places new limits on fees and rate increases?</a:t>
            </a:r>
          </a:p>
        </p:txBody>
      </p:sp>
      <p:sp>
        <p:nvSpPr>
          <p:cNvPr id="7" name="TextBox 6"/>
          <p:cNvSpPr txBox="1">
            <a:spLocks noChangeArrowheads="1"/>
          </p:cNvSpPr>
          <p:nvPr/>
        </p:nvSpPr>
        <p:spPr bwMode="auto">
          <a:xfrm>
            <a:off x="1571625" y="4310063"/>
            <a:ext cx="5056188" cy="523875"/>
          </a:xfrm>
          <a:prstGeom prst="rect">
            <a:avLst/>
          </a:prstGeom>
          <a:noFill/>
          <a:ln w="9525">
            <a:noFill/>
            <a:miter lim="800000"/>
            <a:headEnd/>
            <a:tailEnd/>
          </a:ln>
        </p:spPr>
        <p:txBody>
          <a:bodyPr>
            <a:spAutoFit/>
          </a:bodyPr>
          <a:lstStyle/>
          <a:p>
            <a:r>
              <a:rPr lang="en-US" sz="2800">
                <a:solidFill>
                  <a:srgbClr val="FF0000"/>
                </a:solidFill>
                <a:latin typeface="Arial - 28"/>
              </a:rPr>
              <a:t>The Credit Card Act of 2009</a:t>
            </a:r>
          </a:p>
        </p:txBody>
      </p:sp>
      <p:sp>
        <p:nvSpPr>
          <p:cNvPr id="8" name="TextBox 7"/>
          <p:cNvSpPr txBox="1">
            <a:spLocks noChangeArrowheads="1"/>
          </p:cNvSpPr>
          <p:nvPr/>
        </p:nvSpPr>
        <p:spPr bwMode="auto">
          <a:xfrm>
            <a:off x="1531938" y="4962525"/>
            <a:ext cx="7885112" cy="954088"/>
          </a:xfrm>
          <a:prstGeom prst="rect">
            <a:avLst/>
          </a:prstGeom>
          <a:noFill/>
          <a:ln w="9525">
            <a:noFill/>
            <a:miter lim="800000"/>
            <a:headEnd/>
            <a:tailEnd/>
          </a:ln>
        </p:spPr>
        <p:txBody>
          <a:bodyPr>
            <a:spAutoFit/>
          </a:bodyPr>
          <a:lstStyle/>
          <a:p>
            <a:r>
              <a:rPr lang="en-US" sz="2800">
                <a:solidFill>
                  <a:srgbClr val="000000"/>
                </a:solidFill>
                <a:latin typeface="Arial - 28"/>
              </a:rPr>
              <a:t>Why are federal laws regarding credit cards important?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741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a:spLocks noChangeArrowheads="1"/>
          </p:cNvSpPr>
          <p:nvPr/>
        </p:nvSpPr>
        <p:spPr bwMode="auto">
          <a:xfrm>
            <a:off x="1531938" y="3028950"/>
            <a:ext cx="8591550" cy="3539430"/>
          </a:xfrm>
          <a:prstGeom prst="rect">
            <a:avLst/>
          </a:prstGeom>
          <a:noFill/>
          <a:ln w="9525">
            <a:noFill/>
            <a:miter lim="800000"/>
            <a:headEnd/>
            <a:tailEnd/>
          </a:ln>
        </p:spPr>
        <p:txBody>
          <a:bodyPr>
            <a:spAutoFit/>
          </a:bodyPr>
          <a:lstStyle/>
          <a:p>
            <a:r>
              <a:rPr lang="en-US" sz="2800" dirty="0">
                <a:solidFill>
                  <a:srgbClr val="000000"/>
                </a:solidFill>
                <a:latin typeface="Arial - 28"/>
              </a:rPr>
              <a:t>What are the consequences to consumers if they neglect to read and understand the terms of their credit card</a:t>
            </a:r>
            <a:r>
              <a:rPr lang="en-US" sz="2800" dirty="0" smtClean="0">
                <a:solidFill>
                  <a:srgbClr val="000000"/>
                </a:solidFill>
                <a:latin typeface="Arial - 28"/>
              </a:rPr>
              <a:t>?</a:t>
            </a:r>
          </a:p>
          <a:p>
            <a:endParaRPr lang="en-US" sz="2800" dirty="0">
              <a:solidFill>
                <a:srgbClr val="000000"/>
              </a:solidFill>
              <a:latin typeface="Arial - 28"/>
            </a:endParaRPr>
          </a:p>
          <a:p>
            <a:r>
              <a:rPr lang="en-US" sz="2800" dirty="0" smtClean="0">
                <a:solidFill>
                  <a:srgbClr val="FF0000"/>
                </a:solidFill>
                <a:latin typeface="Arial - 28"/>
              </a:rPr>
              <a:t>Without knowing the terms of a credit card, a consumer could end up paying a high interest rate and be charged late fees and over-the-credit-limit fees.</a:t>
            </a:r>
            <a:endParaRPr lang="en-US" sz="2800" dirty="0">
              <a:solidFill>
                <a:srgbClr val="FF0000"/>
              </a:solidFill>
              <a:latin typeface="Arial - 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741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a:spLocks noChangeArrowheads="1"/>
          </p:cNvSpPr>
          <p:nvPr/>
        </p:nvSpPr>
        <p:spPr bwMode="auto">
          <a:xfrm>
            <a:off x="1504950" y="2565400"/>
            <a:ext cx="8591550" cy="3970318"/>
          </a:xfrm>
          <a:prstGeom prst="rect">
            <a:avLst/>
          </a:prstGeom>
          <a:noFill/>
          <a:ln w="9525">
            <a:noFill/>
            <a:miter lim="800000"/>
            <a:headEnd/>
            <a:tailEnd/>
          </a:ln>
        </p:spPr>
        <p:txBody>
          <a:bodyPr>
            <a:spAutoFit/>
          </a:bodyPr>
          <a:lstStyle/>
          <a:p>
            <a:endParaRPr lang="en-US" sz="2800" dirty="0">
              <a:solidFill>
                <a:srgbClr val="000000"/>
              </a:solidFill>
              <a:latin typeface="Arial - 28"/>
            </a:endParaRPr>
          </a:p>
          <a:p>
            <a:r>
              <a:rPr lang="en-US" sz="2800" dirty="0" smtClean="0">
                <a:solidFill>
                  <a:srgbClr val="000000"/>
                </a:solidFill>
                <a:latin typeface="Arial - 28"/>
              </a:rPr>
              <a:t>How can the terms of a credit card affect the amount of currency a consumer has to spend on other things?</a:t>
            </a:r>
          </a:p>
          <a:p>
            <a:endParaRPr lang="en-US" sz="2800" dirty="0">
              <a:solidFill>
                <a:srgbClr val="000000"/>
              </a:solidFill>
              <a:latin typeface="Arial - 28"/>
            </a:endParaRPr>
          </a:p>
          <a:p>
            <a:r>
              <a:rPr lang="en-US" sz="2800" dirty="0" smtClean="0">
                <a:solidFill>
                  <a:srgbClr val="FF0000"/>
                </a:solidFill>
                <a:latin typeface="Arial - 28"/>
              </a:rPr>
              <a:t>High interest rates and fees will add to the cost of the charges made.  The end result of paying high interest rates and fees is less currency available for other things.</a:t>
            </a:r>
            <a:endParaRPr lang="en-US" sz="2800" dirty="0">
              <a:solidFill>
                <a:srgbClr val="FF0000"/>
              </a:solidFill>
              <a:latin typeface="Arial - 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843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9938" y="4567238"/>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a:spLocks noChangeArrowheads="1"/>
          </p:cNvSpPr>
          <p:nvPr/>
        </p:nvSpPr>
        <p:spPr bwMode="auto">
          <a:xfrm>
            <a:off x="1531938" y="3028950"/>
            <a:ext cx="8591550" cy="954088"/>
          </a:xfrm>
          <a:prstGeom prst="rect">
            <a:avLst/>
          </a:prstGeom>
          <a:noFill/>
          <a:ln w="9525">
            <a:noFill/>
            <a:miter lim="800000"/>
            <a:headEnd/>
            <a:tailEnd/>
          </a:ln>
        </p:spPr>
        <p:txBody>
          <a:bodyPr>
            <a:spAutoFit/>
          </a:bodyPr>
          <a:lstStyle/>
          <a:p>
            <a:r>
              <a:rPr lang="en-US" sz="2800">
                <a:solidFill>
                  <a:srgbClr val="000000"/>
                </a:solidFill>
                <a:latin typeface="Arial - 28"/>
              </a:rPr>
              <a:t>How could John Doe have avoided problems with fees and charges on his account?</a:t>
            </a:r>
          </a:p>
        </p:txBody>
      </p:sp>
      <p:sp>
        <p:nvSpPr>
          <p:cNvPr id="6" name="TextBox 5"/>
          <p:cNvSpPr txBox="1">
            <a:spLocks noChangeArrowheads="1"/>
          </p:cNvSpPr>
          <p:nvPr/>
        </p:nvSpPr>
        <p:spPr bwMode="auto">
          <a:xfrm>
            <a:off x="1531938" y="4556125"/>
            <a:ext cx="7937500" cy="954088"/>
          </a:xfrm>
          <a:prstGeom prst="rect">
            <a:avLst/>
          </a:prstGeom>
          <a:noFill/>
          <a:ln w="9525">
            <a:noFill/>
            <a:miter lim="800000"/>
            <a:headEnd/>
            <a:tailEnd/>
          </a:ln>
        </p:spPr>
        <p:txBody>
          <a:bodyPr>
            <a:spAutoFit/>
          </a:bodyPr>
          <a:lstStyle/>
          <a:p>
            <a:r>
              <a:rPr lang="en-US" sz="2800">
                <a:solidFill>
                  <a:srgbClr val="000000"/>
                </a:solidFill>
                <a:latin typeface="Arial - 28"/>
              </a:rPr>
              <a:t>What were some advantages of using a credit card?</a:t>
            </a:r>
          </a:p>
        </p:txBody>
      </p:sp>
      <p:sp>
        <p:nvSpPr>
          <p:cNvPr id="7" name="TextBox 6"/>
          <p:cNvSpPr txBox="1">
            <a:spLocks noChangeArrowheads="1"/>
          </p:cNvSpPr>
          <p:nvPr/>
        </p:nvSpPr>
        <p:spPr bwMode="auto">
          <a:xfrm>
            <a:off x="1531938" y="3916363"/>
            <a:ext cx="8329612" cy="522287"/>
          </a:xfrm>
          <a:prstGeom prst="rect">
            <a:avLst/>
          </a:prstGeom>
          <a:noFill/>
          <a:ln w="9525">
            <a:noFill/>
            <a:miter lim="800000"/>
            <a:headEnd/>
            <a:tailEnd/>
          </a:ln>
        </p:spPr>
        <p:txBody>
          <a:bodyPr>
            <a:spAutoFit/>
          </a:bodyPr>
          <a:lstStyle/>
          <a:p>
            <a:r>
              <a:rPr lang="en-US" sz="2800">
                <a:solidFill>
                  <a:srgbClr val="FF0000"/>
                </a:solidFill>
                <a:latin typeface="Arial - 28"/>
              </a:rPr>
              <a:t>He could have paid his account by the due date.</a:t>
            </a:r>
          </a:p>
        </p:txBody>
      </p:sp>
      <p:sp>
        <p:nvSpPr>
          <p:cNvPr id="8" name="TextBox 7"/>
          <p:cNvSpPr txBox="1">
            <a:spLocks noChangeArrowheads="1"/>
          </p:cNvSpPr>
          <p:nvPr/>
        </p:nvSpPr>
        <p:spPr bwMode="auto">
          <a:xfrm>
            <a:off x="1531938" y="5407025"/>
            <a:ext cx="8067675" cy="1384300"/>
          </a:xfrm>
          <a:prstGeom prst="rect">
            <a:avLst/>
          </a:prstGeom>
          <a:noFill/>
          <a:ln w="9525">
            <a:noFill/>
            <a:miter lim="800000"/>
            <a:headEnd/>
            <a:tailEnd/>
          </a:ln>
        </p:spPr>
        <p:txBody>
          <a:bodyPr>
            <a:spAutoFit/>
          </a:bodyPr>
          <a:lstStyle/>
          <a:p>
            <a:r>
              <a:rPr lang="en-US" sz="2800">
                <a:solidFill>
                  <a:srgbClr val="FF0000"/>
                </a:solidFill>
                <a:latin typeface="Arial - 28"/>
              </a:rPr>
              <a:t>convenience, a loan that allows consumers to buy now and pay later, paying one bill instead of several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945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38188" y="3348038"/>
            <a:ext cx="457200"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p:nvSpPr>
        <p:spPr bwMode="auto">
          <a:xfrm>
            <a:off x="1519238" y="3336925"/>
            <a:ext cx="8591550" cy="954088"/>
          </a:xfrm>
          <a:prstGeom prst="rect">
            <a:avLst/>
          </a:prstGeom>
          <a:noFill/>
          <a:ln w="9525">
            <a:noFill/>
            <a:miter lim="800000"/>
            <a:headEnd/>
            <a:tailEnd/>
          </a:ln>
        </p:spPr>
        <p:txBody>
          <a:bodyPr>
            <a:spAutoFit/>
          </a:bodyPr>
          <a:lstStyle/>
          <a:p>
            <a:r>
              <a:rPr lang="en-US" sz="2800">
                <a:solidFill>
                  <a:srgbClr val="000000"/>
                </a:solidFill>
                <a:latin typeface="Arial - 28"/>
              </a:rPr>
              <a:t>What were some disadvantages of using a credit card?</a:t>
            </a:r>
          </a:p>
        </p:txBody>
      </p:sp>
      <p:sp>
        <p:nvSpPr>
          <p:cNvPr id="5" name="TextBox 4"/>
          <p:cNvSpPr txBox="1">
            <a:spLocks noChangeArrowheads="1"/>
          </p:cNvSpPr>
          <p:nvPr/>
        </p:nvSpPr>
        <p:spPr bwMode="auto">
          <a:xfrm>
            <a:off x="1519238" y="4384675"/>
            <a:ext cx="7988300" cy="1816100"/>
          </a:xfrm>
          <a:prstGeom prst="rect">
            <a:avLst/>
          </a:prstGeom>
          <a:noFill/>
          <a:ln w="9525">
            <a:noFill/>
            <a:miter lim="800000"/>
            <a:headEnd/>
            <a:tailEnd/>
          </a:ln>
        </p:spPr>
        <p:txBody>
          <a:bodyPr>
            <a:spAutoFit/>
          </a:bodyPr>
          <a:lstStyle/>
          <a:p>
            <a:r>
              <a:rPr lang="en-US" sz="2800">
                <a:solidFill>
                  <a:srgbClr val="FF0000"/>
                </a:solidFill>
                <a:latin typeface="Arial - 28"/>
              </a:rPr>
              <a:t>If the full amount is not paid by the due date, interest charges are added to the balance.  If the terms of the credit card are not met, late fees and penalties are added.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075" name="TextBox 2"/>
          <p:cNvSpPr txBox="1">
            <a:spLocks noChangeArrowheads="1"/>
          </p:cNvSpPr>
          <p:nvPr/>
        </p:nvSpPr>
        <p:spPr bwMode="auto">
          <a:xfrm>
            <a:off x="681038" y="2684463"/>
            <a:ext cx="9063037" cy="1385887"/>
          </a:xfrm>
          <a:prstGeom prst="rect">
            <a:avLst/>
          </a:prstGeom>
          <a:noFill/>
          <a:ln w="9525">
            <a:noFill/>
            <a:miter lim="800000"/>
            <a:headEnd/>
            <a:tailEnd/>
          </a:ln>
        </p:spPr>
        <p:txBody>
          <a:bodyPr>
            <a:spAutoFit/>
          </a:bodyPr>
          <a:lstStyle/>
          <a:p>
            <a:r>
              <a:rPr lang="en-US" sz="2800" b="1">
                <a:solidFill>
                  <a:srgbClr val="000000"/>
                </a:solidFill>
                <a:latin typeface="Arial - 36"/>
              </a:rPr>
              <a:t>Credit</a:t>
            </a:r>
            <a:r>
              <a:rPr lang="en-US" sz="2800">
                <a:solidFill>
                  <a:srgbClr val="000000"/>
                </a:solidFill>
                <a:latin typeface="Arial - 36"/>
              </a:rPr>
              <a:t> is the ability of a consumer to obtain goods or services before payment, based on an agreement to pay later.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8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38188" y="2744788"/>
            <a:ext cx="457200"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p:nvSpPr>
        <p:spPr bwMode="auto">
          <a:xfrm>
            <a:off x="1454150" y="2733675"/>
            <a:ext cx="8594725" cy="954088"/>
          </a:xfrm>
          <a:prstGeom prst="rect">
            <a:avLst/>
          </a:prstGeom>
          <a:noFill/>
          <a:ln w="9525">
            <a:noFill/>
            <a:miter lim="800000"/>
            <a:headEnd/>
            <a:tailEnd/>
          </a:ln>
        </p:spPr>
        <p:txBody>
          <a:bodyPr>
            <a:spAutoFit/>
          </a:bodyPr>
          <a:lstStyle/>
          <a:p>
            <a:r>
              <a:rPr lang="en-US" sz="2800">
                <a:solidFill>
                  <a:srgbClr val="000000"/>
                </a:solidFill>
                <a:latin typeface="Arial - 28"/>
              </a:rPr>
              <a:t>How does using a credit card compare with using cash?</a:t>
            </a:r>
          </a:p>
        </p:txBody>
      </p:sp>
      <p:sp>
        <p:nvSpPr>
          <p:cNvPr id="5" name="TextBox 4"/>
          <p:cNvSpPr txBox="1">
            <a:spLocks noChangeArrowheads="1"/>
          </p:cNvSpPr>
          <p:nvPr/>
        </p:nvSpPr>
        <p:spPr bwMode="auto">
          <a:xfrm>
            <a:off x="1454150" y="3644900"/>
            <a:ext cx="8004175" cy="2247900"/>
          </a:xfrm>
          <a:prstGeom prst="rect">
            <a:avLst/>
          </a:prstGeom>
          <a:noFill/>
          <a:ln w="9525">
            <a:noFill/>
            <a:miter lim="800000"/>
            <a:headEnd/>
            <a:tailEnd/>
          </a:ln>
        </p:spPr>
        <p:txBody>
          <a:bodyPr>
            <a:spAutoFit/>
          </a:bodyPr>
          <a:lstStyle/>
          <a:p>
            <a:pPr>
              <a:buFont typeface="Arial" pitchFamily="34" charset="0"/>
              <a:buChar char="•"/>
            </a:pPr>
            <a:r>
              <a:rPr lang="en-US" sz="2800">
                <a:solidFill>
                  <a:srgbClr val="FF0000"/>
                </a:solidFill>
                <a:latin typeface="Arial - 28"/>
              </a:rPr>
              <a:t>A credit card is more convenient to carry and use than cash.</a:t>
            </a:r>
          </a:p>
          <a:p>
            <a:pPr>
              <a:buFont typeface="Arial" pitchFamily="34" charset="0"/>
              <a:buChar char="•"/>
            </a:pPr>
            <a:r>
              <a:rPr lang="en-US" sz="2800">
                <a:solidFill>
                  <a:srgbClr val="FF0000"/>
                </a:solidFill>
                <a:latin typeface="Arial - 28"/>
              </a:rPr>
              <a:t>There are times when a credit card is required.  For example, renting a car and making a hotel reservation require a credit card.</a:t>
            </a:r>
          </a:p>
        </p:txBody>
      </p:sp>
      <p:sp>
        <p:nvSpPr>
          <p:cNvPr id="6" name="Oval 5"/>
          <p:cNvSpPr/>
          <p:nvPr/>
        </p:nvSpPr>
        <p:spPr>
          <a:xfrm>
            <a:off x="730250" y="5861050"/>
            <a:ext cx="458788"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a:off x="1455738" y="5854700"/>
            <a:ext cx="7319962" cy="523875"/>
          </a:xfrm>
          <a:prstGeom prst="rect">
            <a:avLst/>
          </a:prstGeom>
          <a:noFill/>
          <a:ln w="9525">
            <a:noFill/>
            <a:miter lim="800000"/>
            <a:headEnd/>
            <a:tailEnd/>
          </a:ln>
        </p:spPr>
        <p:txBody>
          <a:bodyPr>
            <a:spAutoFit/>
          </a:bodyPr>
          <a:lstStyle/>
          <a:p>
            <a:r>
              <a:rPr lang="en-US" sz="2800">
                <a:solidFill>
                  <a:srgbClr val="000000"/>
                </a:solidFill>
                <a:latin typeface="Arial - 28"/>
              </a:rPr>
              <a:t>Did John end up throwing currency away?</a:t>
            </a:r>
          </a:p>
        </p:txBody>
      </p:sp>
      <p:sp>
        <p:nvSpPr>
          <p:cNvPr id="8" name="TextBox 7"/>
          <p:cNvSpPr txBox="1">
            <a:spLocks noChangeArrowheads="1"/>
          </p:cNvSpPr>
          <p:nvPr/>
        </p:nvSpPr>
        <p:spPr bwMode="auto">
          <a:xfrm>
            <a:off x="1454150" y="6329363"/>
            <a:ext cx="8713788" cy="954087"/>
          </a:xfrm>
          <a:prstGeom prst="rect">
            <a:avLst/>
          </a:prstGeom>
          <a:noFill/>
          <a:ln w="9525">
            <a:noFill/>
            <a:miter lim="800000"/>
            <a:headEnd/>
            <a:tailEnd/>
          </a:ln>
        </p:spPr>
        <p:txBody>
          <a:bodyPr>
            <a:spAutoFit/>
          </a:bodyPr>
          <a:lstStyle/>
          <a:p>
            <a:r>
              <a:rPr lang="en-US" sz="2800">
                <a:solidFill>
                  <a:srgbClr val="FF0000"/>
                </a:solidFill>
                <a:latin typeface="Arial - 28"/>
              </a:rPr>
              <a:t>Yes, John threw money away because of interest charges, late fees and over-the-credit-limit fees.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Oval 1">
            <a:hlinkClick r:id="rId2" action="ppaction://hlinksldjump"/>
          </p:cNvPr>
          <p:cNvSpPr/>
          <p:nvPr/>
        </p:nvSpPr>
        <p:spPr>
          <a:xfrm>
            <a:off x="117475" y="74613"/>
            <a:ext cx="1624013" cy="1489075"/>
          </a:xfrm>
          <a:prstGeom prst="ellipse">
            <a:avLst/>
          </a:prstGeom>
          <a:solidFill>
            <a:srgbClr val="800080"/>
          </a:solidFill>
          <a:ln w="38100" cap="flat" cmpd="sng" algn="ctr">
            <a:solidFill>
              <a:srgbClr val="80008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Oval 2">
            <a:hlinkClick r:id="rId3" action="ppaction://hlinksldjump"/>
          </p:cNvPr>
          <p:cNvSpPr/>
          <p:nvPr/>
        </p:nvSpPr>
        <p:spPr>
          <a:xfrm>
            <a:off x="2173288" y="74613"/>
            <a:ext cx="1625600" cy="1489075"/>
          </a:xfrm>
          <a:prstGeom prst="ellipse">
            <a:avLst/>
          </a:prstGeom>
          <a:solidFill>
            <a:srgbClr val="FF6820"/>
          </a:solidFill>
          <a:ln w="38100" cap="flat" cmpd="sng" algn="ctr">
            <a:solidFill>
              <a:srgbClr val="FF682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a:hlinkClick r:id="rId4" action="ppaction://hlinksldjump"/>
          </p:cNvPr>
          <p:cNvSpPr/>
          <p:nvPr/>
        </p:nvSpPr>
        <p:spPr>
          <a:xfrm>
            <a:off x="6338888" y="74613"/>
            <a:ext cx="1624012" cy="1489075"/>
          </a:xfrm>
          <a:prstGeom prst="ellipse">
            <a:avLst/>
          </a:prstGeom>
          <a:solidFill>
            <a:srgbClr val="40E0D0"/>
          </a:solidFill>
          <a:ln w="38100" cap="flat" cmpd="sng" algn="ctr">
            <a:solidFill>
              <a:srgbClr val="40E0D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a:hlinkClick r:id="rId5" action="ppaction://hlinksldjump"/>
          </p:cNvPr>
          <p:cNvSpPr/>
          <p:nvPr/>
        </p:nvSpPr>
        <p:spPr>
          <a:xfrm>
            <a:off x="8513763" y="74613"/>
            <a:ext cx="1624012" cy="1489075"/>
          </a:xfrm>
          <a:prstGeom prst="ellipse">
            <a:avLst/>
          </a:prstGeom>
          <a:solidFill>
            <a:srgbClr val="FFFF00"/>
          </a:solidFill>
          <a:ln w="38100" cap="flat" cmpd="sng" algn="ctr">
            <a:solidFill>
              <a:srgbClr val="FFFF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a:hlinkClick r:id="rId6" action="ppaction://hlinksldjump"/>
          </p:cNvPr>
          <p:cNvSpPr/>
          <p:nvPr/>
        </p:nvSpPr>
        <p:spPr>
          <a:xfrm>
            <a:off x="117475" y="2419350"/>
            <a:ext cx="1624013" cy="1490663"/>
          </a:xfrm>
          <a:prstGeom prst="ellipse">
            <a:avLst/>
          </a:prstGeom>
          <a:solidFill>
            <a:srgbClr val="FF0000"/>
          </a:solidFill>
          <a:ln w="3810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1511" name="Group 8"/>
          <p:cNvGrpSpPr>
            <a:grpSpLocks/>
          </p:cNvGrpSpPr>
          <p:nvPr/>
        </p:nvGrpSpPr>
        <p:grpSpPr bwMode="auto">
          <a:xfrm>
            <a:off x="6396038" y="4759325"/>
            <a:ext cx="1593850" cy="1477963"/>
            <a:chOff x="6201917" y="4908550"/>
            <a:chExt cx="1545083" cy="1524000"/>
          </a:xfrm>
        </p:grpSpPr>
        <p:sp>
          <p:nvSpPr>
            <p:cNvPr id="7" name="Oval 6">
              <a:hlinkClick r:id="rId7" action="ppaction://hlinksldjump"/>
            </p:cNvPr>
            <p:cNvSpPr/>
            <p:nvPr/>
          </p:nvSpPr>
          <p:spPr>
            <a:xfrm>
              <a:off x="6201917" y="4908550"/>
              <a:ext cx="1545083" cy="1524000"/>
            </a:xfrm>
            <a:prstGeom prst="ellipse">
              <a:avLst/>
            </a:prstGeom>
            <a:solidFill>
              <a:srgbClr val="FF0000"/>
            </a:solidFill>
            <a:ln w="38100" cap="flat" cmpd="sng" algn="ctr">
              <a:solidFill>
                <a:srgbClr val="FF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522" name="TextBox 7">
              <a:hlinkClick r:id="rId7" action="ppaction://hlinksldjump"/>
            </p:cNvPr>
            <p:cNvSpPr txBox="1">
              <a:spLocks noChangeArrowheads="1"/>
            </p:cNvSpPr>
            <p:nvPr/>
          </p:nvSpPr>
          <p:spPr bwMode="auto">
            <a:xfrm>
              <a:off x="6447434" y="5213350"/>
              <a:ext cx="1054049" cy="285655"/>
            </a:xfrm>
            <a:prstGeom prst="rect">
              <a:avLst/>
            </a:prstGeom>
            <a:noFill/>
            <a:ln w="9525">
              <a:noFill/>
              <a:miter lim="800000"/>
              <a:headEnd/>
              <a:tailEnd/>
            </a:ln>
          </p:spPr>
          <p:txBody>
            <a:bodyPr>
              <a:spAutoFit/>
            </a:bodyPr>
            <a:lstStyle/>
            <a:p>
              <a:pPr algn="ctr"/>
              <a:r>
                <a:rPr lang="en-US" sz="1200">
                  <a:solidFill>
                    <a:srgbClr val="FF0000"/>
                  </a:solidFill>
                  <a:latin typeface="Times New Roman - 16"/>
                </a:rPr>
                <a:t> </a:t>
              </a:r>
            </a:p>
          </p:txBody>
        </p:sp>
      </p:grpSp>
      <p:sp>
        <p:nvSpPr>
          <p:cNvPr id="10" name="Oval 9">
            <a:hlinkClick r:id="rId8" action="ppaction://hlinksldjump"/>
          </p:cNvPr>
          <p:cNvSpPr/>
          <p:nvPr/>
        </p:nvSpPr>
        <p:spPr>
          <a:xfrm>
            <a:off x="4256088" y="74613"/>
            <a:ext cx="1624012" cy="1489075"/>
          </a:xfrm>
          <a:prstGeom prst="ellipse">
            <a:avLst/>
          </a:prstGeom>
          <a:solidFill>
            <a:srgbClr val="FF0080"/>
          </a:solidFill>
          <a:ln w="38100" cap="flat" cmpd="sng" algn="ctr">
            <a:solidFill>
              <a:srgbClr val="FF008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Oval 10">
            <a:hlinkClick r:id="rId9" action="ppaction://hlinksldjump"/>
          </p:cNvPr>
          <p:cNvSpPr/>
          <p:nvPr/>
        </p:nvSpPr>
        <p:spPr>
          <a:xfrm>
            <a:off x="4256088" y="4772025"/>
            <a:ext cx="1624012" cy="1490663"/>
          </a:xfrm>
          <a:prstGeom prst="ellipse">
            <a:avLst/>
          </a:prstGeom>
          <a:solidFill>
            <a:srgbClr val="05A0FE"/>
          </a:solidFill>
          <a:ln w="38100" cap="flat" cmpd="sng" algn="ctr">
            <a:solidFill>
              <a:srgbClr val="05A0FE"/>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Oval 11">
            <a:hlinkClick r:id="rId10" action="ppaction://hlinksldjump"/>
          </p:cNvPr>
          <p:cNvSpPr/>
          <p:nvPr/>
        </p:nvSpPr>
        <p:spPr>
          <a:xfrm>
            <a:off x="8513763" y="2419350"/>
            <a:ext cx="1624012" cy="1490663"/>
          </a:xfrm>
          <a:prstGeom prst="ellipse">
            <a:avLst/>
          </a:prstGeom>
          <a:solidFill>
            <a:srgbClr val="0000FF"/>
          </a:solidFill>
          <a:ln w="38100"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Oval 12">
            <a:hlinkClick r:id="rId11" action="ppaction://hlinksldjump"/>
          </p:cNvPr>
          <p:cNvSpPr/>
          <p:nvPr/>
        </p:nvSpPr>
        <p:spPr>
          <a:xfrm>
            <a:off x="117475" y="4772025"/>
            <a:ext cx="1624013" cy="1490663"/>
          </a:xfrm>
          <a:prstGeom prst="ellipse">
            <a:avLst/>
          </a:prstGeom>
          <a:solidFill>
            <a:srgbClr val="FFD700"/>
          </a:solidFill>
          <a:ln w="38100" cap="flat" cmpd="sng" algn="ctr">
            <a:solidFill>
              <a:srgbClr val="FFD7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a:hlinkClick r:id="rId12" action="ppaction://hlinksldjump"/>
          </p:cNvPr>
          <p:cNvSpPr/>
          <p:nvPr/>
        </p:nvSpPr>
        <p:spPr>
          <a:xfrm>
            <a:off x="6338888" y="2419350"/>
            <a:ext cx="1624012" cy="1490663"/>
          </a:xfrm>
          <a:prstGeom prst="ellipse">
            <a:avLst/>
          </a:prstGeom>
          <a:solidFill>
            <a:srgbClr val="F84407"/>
          </a:solidFill>
          <a:ln w="38100" cap="flat" cmpd="sng" algn="ctr">
            <a:solidFill>
              <a:srgbClr val="F8440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a:hlinkClick r:id="rId13" action="ppaction://hlinksldjump"/>
          </p:cNvPr>
          <p:cNvSpPr/>
          <p:nvPr/>
        </p:nvSpPr>
        <p:spPr>
          <a:xfrm>
            <a:off x="4256088" y="2419350"/>
            <a:ext cx="1624012" cy="1490663"/>
          </a:xfrm>
          <a:prstGeom prst="ellipse">
            <a:avLst/>
          </a:prstGeom>
          <a:solidFill>
            <a:srgbClr val="009300"/>
          </a:solidFill>
          <a:ln w="38100" cap="flat" cmpd="sng" algn="ctr">
            <a:solidFill>
              <a:srgbClr val="0093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a:hlinkClick r:id="rId14" action="ppaction://hlinksldjump"/>
          </p:cNvPr>
          <p:cNvSpPr/>
          <p:nvPr/>
        </p:nvSpPr>
        <p:spPr>
          <a:xfrm>
            <a:off x="2173288" y="4772025"/>
            <a:ext cx="1625600" cy="1490663"/>
          </a:xfrm>
          <a:prstGeom prst="ellipse">
            <a:avLst/>
          </a:prstGeom>
          <a:solidFill>
            <a:srgbClr val="00FF00"/>
          </a:solidFill>
          <a:ln w="38100" cap="flat" cmpd="sng" algn="ctr">
            <a:solidFill>
              <a:srgbClr val="00FF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a:hlinkClick r:id="rId15" action="ppaction://hlinksldjump"/>
          </p:cNvPr>
          <p:cNvSpPr/>
          <p:nvPr/>
        </p:nvSpPr>
        <p:spPr>
          <a:xfrm>
            <a:off x="8513763" y="4722813"/>
            <a:ext cx="1625600" cy="1490662"/>
          </a:xfrm>
          <a:prstGeom prst="ellipse">
            <a:avLst/>
          </a:prstGeom>
          <a:solidFill>
            <a:srgbClr val="800040"/>
          </a:solidFill>
          <a:ln w="38100" cap="flat" cmpd="sng" algn="ctr">
            <a:solidFill>
              <a:srgbClr val="80004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a:hlinkClick r:id="rId16" action="ppaction://hlinksldjump"/>
          </p:cNvPr>
          <p:cNvSpPr/>
          <p:nvPr/>
        </p:nvSpPr>
        <p:spPr>
          <a:xfrm>
            <a:off x="2173288" y="2419350"/>
            <a:ext cx="1625600" cy="1490663"/>
          </a:xfrm>
          <a:prstGeom prst="ellipse">
            <a:avLst/>
          </a:prstGeom>
          <a:solidFill>
            <a:srgbClr val="0000FF"/>
          </a:solidFill>
          <a:ln w="38100" cap="flat" cmpd="sng" algn="ctr">
            <a:solidFill>
              <a:srgbClr val="0000FF"/>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4B0082"/>
        </a:solidFill>
        <a:effectLst/>
      </p:bgPr>
    </p:bg>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877888" y="849313"/>
            <a:ext cx="9769475" cy="1754187"/>
          </a:xfrm>
          <a:prstGeom prst="rect">
            <a:avLst/>
          </a:prstGeom>
          <a:noFill/>
          <a:ln w="9525">
            <a:noFill/>
            <a:miter lim="800000"/>
            <a:headEnd/>
            <a:tailEnd/>
          </a:ln>
        </p:spPr>
        <p:txBody>
          <a:bodyPr>
            <a:spAutoFit/>
          </a:bodyPr>
          <a:lstStyle/>
          <a:p>
            <a:r>
              <a:rPr lang="en-US" sz="5400">
                <a:solidFill>
                  <a:srgbClr val="FFFFFF"/>
                </a:solidFill>
                <a:latin typeface="Arial - 72"/>
              </a:rPr>
              <a:t>What is the APR on purchases?</a:t>
            </a:r>
          </a:p>
        </p:txBody>
      </p:sp>
      <p:sp>
        <p:nvSpPr>
          <p:cNvPr id="3" name="TextBox 2"/>
          <p:cNvSpPr txBox="1">
            <a:spLocks noChangeArrowheads="1"/>
          </p:cNvSpPr>
          <p:nvPr/>
        </p:nvSpPr>
        <p:spPr bwMode="auto">
          <a:xfrm>
            <a:off x="969963" y="3484563"/>
            <a:ext cx="2933700" cy="647700"/>
          </a:xfrm>
          <a:prstGeom prst="rect">
            <a:avLst/>
          </a:prstGeom>
          <a:noFill/>
          <a:ln w="9525">
            <a:noFill/>
            <a:miter lim="800000"/>
            <a:headEnd/>
            <a:tailEnd/>
          </a:ln>
        </p:spPr>
        <p:txBody>
          <a:bodyPr>
            <a:spAutoFit/>
          </a:bodyPr>
          <a:lstStyle/>
          <a:p>
            <a:r>
              <a:rPr lang="en-US" sz="3600">
                <a:solidFill>
                  <a:srgbClr val="FFFFFF"/>
                </a:solidFill>
                <a:latin typeface="Arial - 48"/>
              </a:rPr>
              <a:t>10.99%</a:t>
            </a:r>
          </a:p>
        </p:txBody>
      </p:sp>
      <p:grpSp>
        <p:nvGrpSpPr>
          <p:cNvPr id="22532" name="Group 5"/>
          <p:cNvGrpSpPr>
            <a:grpSpLocks/>
          </p:cNvGrpSpPr>
          <p:nvPr/>
        </p:nvGrpSpPr>
        <p:grpSpPr bwMode="auto">
          <a:xfrm>
            <a:off x="1219200" y="6486525"/>
            <a:ext cx="1230313" cy="1066800"/>
            <a:chOff x="1181988" y="6688835"/>
            <a:chExt cx="1192912" cy="1100329"/>
          </a:xfrm>
        </p:grpSpPr>
        <p:sp>
          <p:nvSpPr>
            <p:cNvPr id="22533" name="TextBox 3">
              <a:hlinkClick r:id="rId2" action="ppaction://hlinksldjump"/>
            </p:cNvPr>
            <p:cNvSpPr txBox="1">
              <a:spLocks noChangeArrowheads="1"/>
            </p:cNvSpPr>
            <p:nvPr/>
          </p:nvSpPr>
          <p:spPr bwMode="auto">
            <a:xfrm>
              <a:off x="1384300" y="70612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181988" y="6688835"/>
              <a:ext cx="1100558"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6820"/>
        </a:solidFill>
        <a:effectLst/>
      </p:bgPr>
    </p:bg>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969963" y="887413"/>
            <a:ext cx="9063037" cy="1754187"/>
          </a:xfrm>
          <a:prstGeom prst="rect">
            <a:avLst/>
          </a:prstGeom>
          <a:noFill/>
          <a:ln w="9525">
            <a:noFill/>
            <a:miter lim="800000"/>
            <a:headEnd/>
            <a:tailEnd/>
          </a:ln>
        </p:spPr>
        <p:txBody>
          <a:bodyPr>
            <a:spAutoFit/>
          </a:bodyPr>
          <a:lstStyle/>
          <a:p>
            <a:r>
              <a:rPr lang="en-US" sz="5400">
                <a:solidFill>
                  <a:srgbClr val="FFFFFF"/>
                </a:solidFill>
                <a:latin typeface="Arial - 72"/>
              </a:rPr>
              <a:t>How much is the minimum payment?</a:t>
            </a:r>
          </a:p>
        </p:txBody>
      </p:sp>
      <p:sp>
        <p:nvSpPr>
          <p:cNvPr id="3" name="TextBox 2"/>
          <p:cNvSpPr txBox="1">
            <a:spLocks noChangeArrowheads="1"/>
          </p:cNvSpPr>
          <p:nvPr/>
        </p:nvSpPr>
        <p:spPr bwMode="auto">
          <a:xfrm>
            <a:off x="1165225" y="3756025"/>
            <a:ext cx="1833563" cy="646113"/>
          </a:xfrm>
          <a:prstGeom prst="rect">
            <a:avLst/>
          </a:prstGeom>
          <a:noFill/>
          <a:ln w="9525">
            <a:noFill/>
            <a:miter lim="800000"/>
            <a:headEnd/>
            <a:tailEnd/>
          </a:ln>
        </p:spPr>
        <p:txBody>
          <a:bodyPr>
            <a:spAutoFit/>
          </a:bodyPr>
          <a:lstStyle/>
          <a:p>
            <a:r>
              <a:rPr lang="en-US" sz="3600">
                <a:solidFill>
                  <a:srgbClr val="FFFFFF"/>
                </a:solidFill>
                <a:latin typeface="Arial - 48"/>
              </a:rPr>
              <a:t>$19</a:t>
            </a:r>
          </a:p>
        </p:txBody>
      </p:sp>
      <p:grpSp>
        <p:nvGrpSpPr>
          <p:cNvPr id="23556" name="Group 5"/>
          <p:cNvGrpSpPr>
            <a:grpSpLocks/>
          </p:cNvGrpSpPr>
          <p:nvPr/>
        </p:nvGrpSpPr>
        <p:grpSpPr bwMode="auto">
          <a:xfrm>
            <a:off x="1304925" y="6621463"/>
            <a:ext cx="1222375" cy="1066800"/>
            <a:chOff x="1265936" y="6828535"/>
            <a:chExt cx="1185164" cy="1100329"/>
          </a:xfrm>
        </p:grpSpPr>
        <p:sp>
          <p:nvSpPr>
            <p:cNvPr id="23557" name="TextBox 3">
              <a:hlinkClick r:id="rId2" action="ppaction://hlinksldjump"/>
            </p:cNvPr>
            <p:cNvSpPr txBox="1">
              <a:spLocks noChangeArrowheads="1"/>
            </p:cNvSpPr>
            <p:nvPr/>
          </p:nvSpPr>
          <p:spPr bwMode="auto">
            <a:xfrm>
              <a:off x="1460500" y="72009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265936" y="6828535"/>
              <a:ext cx="1100510"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C0393"/>
        </a:solidFill>
        <a:effectLst/>
      </p:bgPr>
    </p:bg>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1125538" y="887413"/>
            <a:ext cx="8696325" cy="1754187"/>
          </a:xfrm>
          <a:prstGeom prst="rect">
            <a:avLst/>
          </a:prstGeom>
          <a:noFill/>
          <a:ln w="9525">
            <a:noFill/>
            <a:miter lim="800000"/>
            <a:headEnd/>
            <a:tailEnd/>
          </a:ln>
        </p:spPr>
        <p:txBody>
          <a:bodyPr>
            <a:spAutoFit/>
          </a:bodyPr>
          <a:lstStyle/>
          <a:p>
            <a:r>
              <a:rPr lang="en-US" sz="5400">
                <a:solidFill>
                  <a:srgbClr val="FFFFFF"/>
                </a:solidFill>
                <a:latin typeface="Arial - 72"/>
              </a:rPr>
              <a:t>What is the current balance on this credit card?</a:t>
            </a:r>
          </a:p>
        </p:txBody>
      </p:sp>
      <p:sp>
        <p:nvSpPr>
          <p:cNvPr id="3" name="TextBox 2"/>
          <p:cNvSpPr txBox="1">
            <a:spLocks noChangeArrowheads="1"/>
          </p:cNvSpPr>
          <p:nvPr/>
        </p:nvSpPr>
        <p:spPr bwMode="auto">
          <a:xfrm>
            <a:off x="1322388" y="4346575"/>
            <a:ext cx="2200275" cy="647700"/>
          </a:xfrm>
          <a:prstGeom prst="rect">
            <a:avLst/>
          </a:prstGeom>
          <a:noFill/>
          <a:ln w="9525">
            <a:noFill/>
            <a:miter lim="800000"/>
            <a:headEnd/>
            <a:tailEnd/>
          </a:ln>
        </p:spPr>
        <p:txBody>
          <a:bodyPr>
            <a:spAutoFit/>
          </a:bodyPr>
          <a:lstStyle/>
          <a:p>
            <a:r>
              <a:rPr lang="en-US" sz="3600">
                <a:solidFill>
                  <a:srgbClr val="FFFFFF"/>
                </a:solidFill>
                <a:latin typeface="Arial - 48"/>
              </a:rPr>
              <a:t>$475</a:t>
            </a:r>
          </a:p>
        </p:txBody>
      </p:sp>
      <p:grpSp>
        <p:nvGrpSpPr>
          <p:cNvPr id="24580" name="Group 5"/>
          <p:cNvGrpSpPr>
            <a:grpSpLocks/>
          </p:cNvGrpSpPr>
          <p:nvPr/>
        </p:nvGrpSpPr>
        <p:grpSpPr bwMode="auto">
          <a:xfrm>
            <a:off x="1244600" y="5949950"/>
            <a:ext cx="1217613" cy="1066800"/>
            <a:chOff x="1206500" y="6136385"/>
            <a:chExt cx="1181100" cy="1100329"/>
          </a:xfrm>
        </p:grpSpPr>
        <p:sp>
          <p:nvSpPr>
            <p:cNvPr id="24581" name="TextBox 3">
              <a:hlinkClick r:id="rId2" action="ppaction://hlinksldjump"/>
            </p:cNvPr>
            <p:cNvSpPr txBox="1">
              <a:spLocks noChangeArrowheads="1"/>
            </p:cNvSpPr>
            <p:nvPr/>
          </p:nvSpPr>
          <p:spPr bwMode="auto">
            <a:xfrm>
              <a:off x="1397000" y="65151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206500" y="613638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7FFFD4"/>
        </a:solidFill>
        <a:effectLst/>
      </p:bgPr>
    </p:bg>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877888" y="838200"/>
            <a:ext cx="8878887" cy="1754188"/>
          </a:xfrm>
          <a:prstGeom prst="rect">
            <a:avLst/>
          </a:prstGeom>
          <a:noFill/>
          <a:ln w="9525">
            <a:noFill/>
            <a:miter lim="800000"/>
            <a:headEnd/>
            <a:tailEnd/>
          </a:ln>
        </p:spPr>
        <p:txBody>
          <a:bodyPr>
            <a:spAutoFit/>
          </a:bodyPr>
          <a:lstStyle/>
          <a:p>
            <a:r>
              <a:rPr lang="en-US" sz="5400">
                <a:solidFill>
                  <a:srgbClr val="000000"/>
                </a:solidFill>
                <a:latin typeface="Arial - 72"/>
              </a:rPr>
              <a:t>What is John Doe's credit limit on this card?</a:t>
            </a:r>
          </a:p>
        </p:txBody>
      </p:sp>
      <p:sp>
        <p:nvSpPr>
          <p:cNvPr id="3" name="TextBox 2"/>
          <p:cNvSpPr txBox="1">
            <a:spLocks noChangeArrowheads="1"/>
          </p:cNvSpPr>
          <p:nvPr/>
        </p:nvSpPr>
        <p:spPr bwMode="auto">
          <a:xfrm>
            <a:off x="1087438" y="4138613"/>
            <a:ext cx="2200275" cy="646112"/>
          </a:xfrm>
          <a:prstGeom prst="rect">
            <a:avLst/>
          </a:prstGeom>
          <a:noFill/>
          <a:ln w="9525">
            <a:noFill/>
            <a:miter lim="800000"/>
            <a:headEnd/>
            <a:tailEnd/>
          </a:ln>
        </p:spPr>
        <p:txBody>
          <a:bodyPr>
            <a:spAutoFit/>
          </a:bodyPr>
          <a:lstStyle/>
          <a:p>
            <a:r>
              <a:rPr lang="en-US" sz="3600">
                <a:solidFill>
                  <a:srgbClr val="000000"/>
                </a:solidFill>
                <a:latin typeface="Arial - 48"/>
              </a:rPr>
              <a:t>$500</a:t>
            </a:r>
          </a:p>
        </p:txBody>
      </p:sp>
      <p:grpSp>
        <p:nvGrpSpPr>
          <p:cNvPr id="25604" name="Group 5"/>
          <p:cNvGrpSpPr>
            <a:grpSpLocks/>
          </p:cNvGrpSpPr>
          <p:nvPr/>
        </p:nvGrpSpPr>
        <p:grpSpPr bwMode="auto">
          <a:xfrm>
            <a:off x="995363" y="5834063"/>
            <a:ext cx="1217612" cy="1066800"/>
            <a:chOff x="965200" y="6015735"/>
            <a:chExt cx="1181100" cy="1100329"/>
          </a:xfrm>
        </p:grpSpPr>
        <p:sp>
          <p:nvSpPr>
            <p:cNvPr id="25605" name="TextBox 3">
              <a:hlinkClick r:id="rId2" action="ppaction://hlinksldjump"/>
            </p:cNvPr>
            <p:cNvSpPr txBox="1">
              <a:spLocks noChangeArrowheads="1"/>
            </p:cNvSpPr>
            <p:nvPr/>
          </p:nvSpPr>
          <p:spPr bwMode="auto">
            <a:xfrm>
              <a:off x="1155700" y="63881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965200" y="601573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865188" y="812800"/>
            <a:ext cx="8748712" cy="1754188"/>
          </a:xfrm>
          <a:prstGeom prst="rect">
            <a:avLst/>
          </a:prstGeom>
          <a:noFill/>
          <a:ln w="9525">
            <a:noFill/>
            <a:miter lim="800000"/>
            <a:headEnd/>
            <a:tailEnd/>
          </a:ln>
        </p:spPr>
        <p:txBody>
          <a:bodyPr>
            <a:spAutoFit/>
          </a:bodyPr>
          <a:lstStyle/>
          <a:p>
            <a:r>
              <a:rPr lang="en-US" sz="5400">
                <a:solidFill>
                  <a:srgbClr val="000000"/>
                </a:solidFill>
                <a:latin typeface="Arial - 72"/>
              </a:rPr>
              <a:t>How much more can John Doe charge on this card?</a:t>
            </a:r>
          </a:p>
        </p:txBody>
      </p:sp>
      <p:sp>
        <p:nvSpPr>
          <p:cNvPr id="3" name="TextBox 2"/>
          <p:cNvSpPr txBox="1">
            <a:spLocks noChangeArrowheads="1"/>
          </p:cNvSpPr>
          <p:nvPr/>
        </p:nvSpPr>
        <p:spPr bwMode="auto">
          <a:xfrm>
            <a:off x="1020763" y="4359275"/>
            <a:ext cx="1835150" cy="646113"/>
          </a:xfrm>
          <a:prstGeom prst="rect">
            <a:avLst/>
          </a:prstGeom>
          <a:noFill/>
          <a:ln w="9525">
            <a:noFill/>
            <a:miter lim="800000"/>
            <a:headEnd/>
            <a:tailEnd/>
          </a:ln>
        </p:spPr>
        <p:txBody>
          <a:bodyPr>
            <a:spAutoFit/>
          </a:bodyPr>
          <a:lstStyle/>
          <a:p>
            <a:r>
              <a:rPr lang="en-US" sz="3600">
                <a:solidFill>
                  <a:srgbClr val="000000"/>
                </a:solidFill>
                <a:latin typeface="Arial - 48"/>
              </a:rPr>
              <a:t>$25</a:t>
            </a:r>
          </a:p>
        </p:txBody>
      </p:sp>
      <p:grpSp>
        <p:nvGrpSpPr>
          <p:cNvPr id="26628" name="Group 5"/>
          <p:cNvGrpSpPr>
            <a:grpSpLocks/>
          </p:cNvGrpSpPr>
          <p:nvPr/>
        </p:nvGrpSpPr>
        <p:grpSpPr bwMode="auto">
          <a:xfrm>
            <a:off x="1139825" y="5746750"/>
            <a:ext cx="1217613" cy="1066800"/>
            <a:chOff x="1104900" y="5926835"/>
            <a:chExt cx="1181100" cy="1100329"/>
          </a:xfrm>
        </p:grpSpPr>
        <p:sp>
          <p:nvSpPr>
            <p:cNvPr id="26629" name="TextBox 3">
              <a:hlinkClick r:id="rId2" action="ppaction://hlinksldjump"/>
            </p:cNvPr>
            <p:cNvSpPr txBox="1">
              <a:spLocks noChangeArrowheads="1"/>
            </p:cNvSpPr>
            <p:nvPr/>
          </p:nvSpPr>
          <p:spPr bwMode="auto">
            <a:xfrm>
              <a:off x="1295400" y="62992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104900" y="592683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601663" y="1009650"/>
            <a:ext cx="9666287" cy="2586038"/>
          </a:xfrm>
          <a:prstGeom prst="rect">
            <a:avLst/>
          </a:prstGeom>
          <a:noFill/>
          <a:ln w="9525">
            <a:noFill/>
            <a:miter lim="800000"/>
            <a:headEnd/>
            <a:tailEnd/>
          </a:ln>
        </p:spPr>
        <p:txBody>
          <a:bodyPr>
            <a:spAutoFit/>
          </a:bodyPr>
          <a:lstStyle/>
          <a:p>
            <a:r>
              <a:rPr lang="en-US" sz="5400">
                <a:solidFill>
                  <a:srgbClr val="000000"/>
                </a:solidFill>
                <a:latin typeface="Arial - 72"/>
              </a:rPr>
              <a:t>How much did John Doe owe on this card before this statement?</a:t>
            </a:r>
          </a:p>
        </p:txBody>
      </p:sp>
      <p:sp>
        <p:nvSpPr>
          <p:cNvPr id="3" name="TextBox 2"/>
          <p:cNvSpPr txBox="1">
            <a:spLocks noChangeArrowheads="1"/>
          </p:cNvSpPr>
          <p:nvPr/>
        </p:nvSpPr>
        <p:spPr bwMode="auto">
          <a:xfrm>
            <a:off x="706438" y="4605338"/>
            <a:ext cx="1466850" cy="646112"/>
          </a:xfrm>
          <a:prstGeom prst="rect">
            <a:avLst/>
          </a:prstGeom>
          <a:noFill/>
          <a:ln w="9525">
            <a:noFill/>
            <a:miter lim="800000"/>
            <a:headEnd/>
            <a:tailEnd/>
          </a:ln>
        </p:spPr>
        <p:txBody>
          <a:bodyPr>
            <a:spAutoFit/>
          </a:bodyPr>
          <a:lstStyle/>
          <a:p>
            <a:r>
              <a:rPr lang="en-US" sz="3600">
                <a:solidFill>
                  <a:srgbClr val="000000"/>
                </a:solidFill>
                <a:latin typeface="Arial - 48"/>
              </a:rPr>
              <a:t>$0</a:t>
            </a:r>
          </a:p>
        </p:txBody>
      </p:sp>
      <p:grpSp>
        <p:nvGrpSpPr>
          <p:cNvPr id="27652" name="Group 5"/>
          <p:cNvGrpSpPr>
            <a:grpSpLocks/>
          </p:cNvGrpSpPr>
          <p:nvPr/>
        </p:nvGrpSpPr>
        <p:grpSpPr bwMode="auto">
          <a:xfrm>
            <a:off x="1147763" y="6073775"/>
            <a:ext cx="1222375" cy="1066800"/>
            <a:chOff x="1113536" y="6263385"/>
            <a:chExt cx="1185164" cy="1100329"/>
          </a:xfrm>
        </p:grpSpPr>
        <p:sp>
          <p:nvSpPr>
            <p:cNvPr id="27653" name="TextBox 3">
              <a:hlinkClick r:id="rId2" action="ppaction://hlinksldjump"/>
            </p:cNvPr>
            <p:cNvSpPr txBox="1">
              <a:spLocks noChangeArrowheads="1"/>
            </p:cNvSpPr>
            <p:nvPr/>
          </p:nvSpPr>
          <p:spPr bwMode="auto">
            <a:xfrm>
              <a:off x="1308100" y="66421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113536" y="6263385"/>
              <a:ext cx="1100509"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995363" y="936625"/>
            <a:ext cx="8748712" cy="1754188"/>
          </a:xfrm>
          <a:prstGeom prst="rect">
            <a:avLst/>
          </a:prstGeom>
          <a:noFill/>
          <a:ln w="9525">
            <a:noFill/>
            <a:miter lim="800000"/>
            <a:headEnd/>
            <a:tailEnd/>
          </a:ln>
        </p:spPr>
        <p:txBody>
          <a:bodyPr>
            <a:spAutoFit/>
          </a:bodyPr>
          <a:lstStyle/>
          <a:p>
            <a:r>
              <a:rPr lang="en-US" sz="5400">
                <a:solidFill>
                  <a:srgbClr val="FFFFFF"/>
                </a:solidFill>
                <a:latin typeface="Arial - 72"/>
              </a:rPr>
              <a:t>How many days are in the billing cycle?</a:t>
            </a:r>
          </a:p>
        </p:txBody>
      </p:sp>
      <p:sp>
        <p:nvSpPr>
          <p:cNvPr id="3" name="TextBox 2"/>
          <p:cNvSpPr txBox="1">
            <a:spLocks noChangeArrowheads="1"/>
          </p:cNvSpPr>
          <p:nvPr/>
        </p:nvSpPr>
        <p:spPr bwMode="auto">
          <a:xfrm>
            <a:off x="1060450" y="3657600"/>
            <a:ext cx="1466850" cy="646113"/>
          </a:xfrm>
          <a:prstGeom prst="rect">
            <a:avLst/>
          </a:prstGeom>
          <a:noFill/>
          <a:ln w="9525">
            <a:noFill/>
            <a:miter lim="800000"/>
            <a:headEnd/>
            <a:tailEnd/>
          </a:ln>
        </p:spPr>
        <p:txBody>
          <a:bodyPr>
            <a:spAutoFit/>
          </a:bodyPr>
          <a:lstStyle/>
          <a:p>
            <a:r>
              <a:rPr lang="en-US" sz="3600">
                <a:solidFill>
                  <a:srgbClr val="FFFFFF"/>
                </a:solidFill>
                <a:latin typeface="Arial - 48"/>
              </a:rPr>
              <a:t>30</a:t>
            </a:r>
          </a:p>
        </p:txBody>
      </p:sp>
      <p:grpSp>
        <p:nvGrpSpPr>
          <p:cNvPr id="28676" name="Group 5"/>
          <p:cNvGrpSpPr>
            <a:grpSpLocks/>
          </p:cNvGrpSpPr>
          <p:nvPr/>
        </p:nvGrpSpPr>
        <p:grpSpPr bwMode="auto">
          <a:xfrm>
            <a:off x="1112838" y="5949950"/>
            <a:ext cx="1219200" cy="1066800"/>
            <a:chOff x="1079500" y="6136385"/>
            <a:chExt cx="1181100" cy="1100329"/>
          </a:xfrm>
        </p:grpSpPr>
        <p:sp>
          <p:nvSpPr>
            <p:cNvPr id="28677" name="TextBox 3">
              <a:hlinkClick r:id="rId2" action="ppaction://hlinksldjump"/>
            </p:cNvPr>
            <p:cNvSpPr txBox="1">
              <a:spLocks noChangeArrowheads="1"/>
            </p:cNvSpPr>
            <p:nvPr/>
          </p:nvSpPr>
          <p:spPr bwMode="auto">
            <a:xfrm>
              <a:off x="1270000" y="65151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079500" y="6136385"/>
              <a:ext cx="1099591"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5500"/>
        </a:solidFill>
        <a:effectLst/>
      </p:bgPr>
    </p:bg>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955675" y="1022350"/>
            <a:ext cx="8591550" cy="1754188"/>
          </a:xfrm>
          <a:prstGeom prst="rect">
            <a:avLst/>
          </a:prstGeom>
          <a:noFill/>
          <a:ln w="9525">
            <a:noFill/>
            <a:miter lim="800000"/>
            <a:headEnd/>
            <a:tailEnd/>
          </a:ln>
        </p:spPr>
        <p:txBody>
          <a:bodyPr>
            <a:spAutoFit/>
          </a:bodyPr>
          <a:lstStyle/>
          <a:p>
            <a:r>
              <a:rPr lang="en-US" sz="5400">
                <a:solidFill>
                  <a:srgbClr val="FFFFFF"/>
                </a:solidFill>
                <a:latin typeface="Arial - 72"/>
              </a:rPr>
              <a:t>What is the amount of the over-the-credit-limit fee?</a:t>
            </a:r>
          </a:p>
        </p:txBody>
      </p:sp>
      <p:sp>
        <p:nvSpPr>
          <p:cNvPr id="3" name="TextBox 2"/>
          <p:cNvSpPr txBox="1">
            <a:spLocks noChangeArrowheads="1"/>
          </p:cNvSpPr>
          <p:nvPr/>
        </p:nvSpPr>
        <p:spPr bwMode="auto">
          <a:xfrm>
            <a:off x="1139825" y="4433888"/>
            <a:ext cx="1833563" cy="646112"/>
          </a:xfrm>
          <a:prstGeom prst="rect">
            <a:avLst/>
          </a:prstGeom>
          <a:noFill/>
          <a:ln w="9525">
            <a:noFill/>
            <a:miter lim="800000"/>
            <a:headEnd/>
            <a:tailEnd/>
          </a:ln>
        </p:spPr>
        <p:txBody>
          <a:bodyPr>
            <a:spAutoFit/>
          </a:bodyPr>
          <a:lstStyle/>
          <a:p>
            <a:r>
              <a:rPr lang="en-US" sz="3600">
                <a:solidFill>
                  <a:srgbClr val="FFFFFF"/>
                </a:solidFill>
                <a:latin typeface="Arial - 48"/>
              </a:rPr>
              <a:t>$29</a:t>
            </a:r>
          </a:p>
        </p:txBody>
      </p:sp>
      <p:grpSp>
        <p:nvGrpSpPr>
          <p:cNvPr id="29700" name="Group 5"/>
          <p:cNvGrpSpPr>
            <a:grpSpLocks/>
          </p:cNvGrpSpPr>
          <p:nvPr/>
        </p:nvGrpSpPr>
        <p:grpSpPr bwMode="auto">
          <a:xfrm>
            <a:off x="1257300" y="5808663"/>
            <a:ext cx="1217613" cy="1066800"/>
            <a:chOff x="1219200" y="5990335"/>
            <a:chExt cx="1181100" cy="1100329"/>
          </a:xfrm>
        </p:grpSpPr>
        <p:sp>
          <p:nvSpPr>
            <p:cNvPr id="29701" name="TextBox 3">
              <a:hlinkClick r:id="rId2" action="ppaction://hlinksldjump"/>
            </p:cNvPr>
            <p:cNvSpPr txBox="1">
              <a:spLocks noChangeArrowheads="1"/>
            </p:cNvSpPr>
            <p:nvPr/>
          </p:nvSpPr>
          <p:spPr bwMode="auto">
            <a:xfrm>
              <a:off x="1409700" y="63627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219200" y="599033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26225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369411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63588" y="474027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44638" y="2611438"/>
            <a:ext cx="8513762" cy="954087"/>
          </a:xfrm>
          <a:prstGeom prst="rect">
            <a:avLst/>
          </a:prstGeom>
          <a:noFill/>
          <a:ln w="9525">
            <a:noFill/>
            <a:miter lim="800000"/>
            <a:headEnd/>
            <a:tailEnd/>
          </a:ln>
        </p:spPr>
        <p:txBody>
          <a:bodyPr>
            <a:spAutoFit/>
          </a:bodyPr>
          <a:lstStyle/>
          <a:p>
            <a:r>
              <a:rPr lang="en-US" sz="2800">
                <a:solidFill>
                  <a:srgbClr val="000000"/>
                </a:solidFill>
                <a:latin typeface="Arial - 28"/>
              </a:rPr>
              <a:t>The average outstanding balance on undergraduate credit cards was $2,327.</a:t>
            </a:r>
          </a:p>
        </p:txBody>
      </p:sp>
      <p:sp>
        <p:nvSpPr>
          <p:cNvPr id="7" name="TextBox 6"/>
          <p:cNvSpPr txBox="1">
            <a:spLocks noChangeArrowheads="1"/>
          </p:cNvSpPr>
          <p:nvPr/>
        </p:nvSpPr>
        <p:spPr bwMode="auto">
          <a:xfrm>
            <a:off x="1519238" y="3683000"/>
            <a:ext cx="8407400" cy="954088"/>
          </a:xfrm>
          <a:prstGeom prst="rect">
            <a:avLst/>
          </a:prstGeom>
          <a:noFill/>
          <a:ln w="9525">
            <a:noFill/>
            <a:miter lim="800000"/>
            <a:headEnd/>
            <a:tailEnd/>
          </a:ln>
        </p:spPr>
        <p:txBody>
          <a:bodyPr>
            <a:spAutoFit/>
          </a:bodyPr>
          <a:lstStyle/>
          <a:p>
            <a:r>
              <a:rPr lang="en-US" sz="2800">
                <a:solidFill>
                  <a:srgbClr val="000000"/>
                </a:solidFill>
                <a:latin typeface="Arial - 28"/>
              </a:rPr>
              <a:t>56 percent of the undergraduates reported having obtained their first card at age 18.</a:t>
            </a:r>
          </a:p>
        </p:txBody>
      </p:sp>
      <p:sp>
        <p:nvSpPr>
          <p:cNvPr id="8" name="TextBox 7"/>
          <p:cNvSpPr txBox="1">
            <a:spLocks noChangeArrowheads="1"/>
          </p:cNvSpPr>
          <p:nvPr/>
        </p:nvSpPr>
        <p:spPr bwMode="auto">
          <a:xfrm>
            <a:off x="1519238" y="4716463"/>
            <a:ext cx="8461375" cy="954087"/>
          </a:xfrm>
          <a:prstGeom prst="rect">
            <a:avLst/>
          </a:prstGeom>
          <a:noFill/>
          <a:ln w="9525">
            <a:noFill/>
            <a:miter lim="800000"/>
            <a:headEnd/>
            <a:tailEnd/>
          </a:ln>
        </p:spPr>
        <p:txBody>
          <a:bodyPr>
            <a:spAutoFit/>
          </a:bodyPr>
          <a:lstStyle/>
          <a:p>
            <a:r>
              <a:rPr lang="en-US" sz="2800">
                <a:solidFill>
                  <a:srgbClr val="000000"/>
                </a:solidFill>
                <a:latin typeface="Arial - 28"/>
              </a:rPr>
              <a:t>Undergraduates reported direct mail solicitation as the primary source for selecting a credit card.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5604"/>
        </a:solidFill>
        <a:effectLst/>
      </p:bgPr>
    </p:bg>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982663" y="1058863"/>
            <a:ext cx="8669337" cy="923925"/>
          </a:xfrm>
          <a:prstGeom prst="rect">
            <a:avLst/>
          </a:prstGeom>
          <a:noFill/>
          <a:ln w="9525">
            <a:noFill/>
            <a:miter lim="800000"/>
            <a:headEnd/>
            <a:tailEnd/>
          </a:ln>
        </p:spPr>
        <p:txBody>
          <a:bodyPr>
            <a:spAutoFit/>
          </a:bodyPr>
          <a:lstStyle/>
          <a:p>
            <a:r>
              <a:rPr lang="en-US" sz="5400">
                <a:solidFill>
                  <a:srgbClr val="000000"/>
                </a:solidFill>
                <a:latin typeface="Arial - 72"/>
              </a:rPr>
              <a:t>What is the penalty APR?</a:t>
            </a:r>
          </a:p>
        </p:txBody>
      </p:sp>
      <p:sp>
        <p:nvSpPr>
          <p:cNvPr id="3" name="TextBox 2"/>
          <p:cNvSpPr txBox="1">
            <a:spLocks noChangeArrowheads="1"/>
          </p:cNvSpPr>
          <p:nvPr/>
        </p:nvSpPr>
        <p:spPr bwMode="auto">
          <a:xfrm>
            <a:off x="982663" y="3484563"/>
            <a:ext cx="2933700" cy="647700"/>
          </a:xfrm>
          <a:prstGeom prst="rect">
            <a:avLst/>
          </a:prstGeom>
          <a:noFill/>
          <a:ln w="9525">
            <a:noFill/>
            <a:miter lim="800000"/>
            <a:headEnd/>
            <a:tailEnd/>
          </a:ln>
        </p:spPr>
        <p:txBody>
          <a:bodyPr>
            <a:spAutoFit/>
          </a:bodyPr>
          <a:lstStyle/>
          <a:p>
            <a:r>
              <a:rPr lang="en-US" sz="3600">
                <a:solidFill>
                  <a:srgbClr val="000000"/>
                </a:solidFill>
                <a:latin typeface="Arial - 48"/>
              </a:rPr>
              <a:t>28.99%</a:t>
            </a:r>
          </a:p>
        </p:txBody>
      </p:sp>
      <p:grpSp>
        <p:nvGrpSpPr>
          <p:cNvPr id="30724" name="Group 5"/>
          <p:cNvGrpSpPr>
            <a:grpSpLocks/>
          </p:cNvGrpSpPr>
          <p:nvPr/>
        </p:nvGrpSpPr>
        <p:grpSpPr bwMode="auto">
          <a:xfrm>
            <a:off x="1344613" y="5716588"/>
            <a:ext cx="1222375" cy="1066800"/>
            <a:chOff x="1304036" y="5895085"/>
            <a:chExt cx="1185164" cy="1100329"/>
          </a:xfrm>
        </p:grpSpPr>
        <p:sp>
          <p:nvSpPr>
            <p:cNvPr id="30725" name="TextBox 3">
              <a:hlinkClick r:id="rId2" action="ppaction://hlinksldjump"/>
            </p:cNvPr>
            <p:cNvSpPr txBox="1">
              <a:spLocks noChangeArrowheads="1"/>
            </p:cNvSpPr>
            <p:nvPr/>
          </p:nvSpPr>
          <p:spPr bwMode="auto">
            <a:xfrm>
              <a:off x="1498600" y="62738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304036" y="5895085"/>
              <a:ext cx="1100509"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2"/>
        </a:solidFill>
        <a:effectLst/>
      </p:bgPr>
    </p:bg>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903288" y="1022350"/>
            <a:ext cx="8670925" cy="1754188"/>
          </a:xfrm>
          <a:prstGeom prst="rect">
            <a:avLst/>
          </a:prstGeom>
          <a:noFill/>
          <a:ln w="9525">
            <a:noFill/>
            <a:miter lim="800000"/>
            <a:headEnd/>
            <a:tailEnd/>
          </a:ln>
        </p:spPr>
        <p:txBody>
          <a:bodyPr>
            <a:spAutoFit/>
          </a:bodyPr>
          <a:lstStyle/>
          <a:p>
            <a:r>
              <a:rPr lang="en-US" sz="5400">
                <a:solidFill>
                  <a:srgbClr val="FFFFFF"/>
                </a:solidFill>
                <a:latin typeface="Arial - 72"/>
              </a:rPr>
              <a:t>What is the APR for cash advances?</a:t>
            </a:r>
          </a:p>
        </p:txBody>
      </p:sp>
      <p:sp>
        <p:nvSpPr>
          <p:cNvPr id="3" name="TextBox 2"/>
          <p:cNvSpPr txBox="1">
            <a:spLocks noChangeArrowheads="1"/>
          </p:cNvSpPr>
          <p:nvPr/>
        </p:nvSpPr>
        <p:spPr bwMode="auto">
          <a:xfrm>
            <a:off x="1047750" y="3522663"/>
            <a:ext cx="5867400" cy="1200150"/>
          </a:xfrm>
          <a:prstGeom prst="rect">
            <a:avLst/>
          </a:prstGeom>
          <a:noFill/>
          <a:ln w="9525">
            <a:noFill/>
            <a:miter lim="800000"/>
            <a:headEnd/>
            <a:tailEnd/>
          </a:ln>
        </p:spPr>
        <p:txBody>
          <a:bodyPr>
            <a:spAutoFit/>
          </a:bodyPr>
          <a:lstStyle/>
          <a:p>
            <a:r>
              <a:rPr lang="en-US" sz="3600">
                <a:solidFill>
                  <a:srgbClr val="FFFFFF"/>
                </a:solidFill>
                <a:latin typeface="Arial - 48"/>
              </a:rPr>
              <a:t>the U.S. Prime Rate plus 14.99%</a:t>
            </a:r>
          </a:p>
        </p:txBody>
      </p:sp>
      <p:grpSp>
        <p:nvGrpSpPr>
          <p:cNvPr id="31748" name="Group 5"/>
          <p:cNvGrpSpPr>
            <a:grpSpLocks/>
          </p:cNvGrpSpPr>
          <p:nvPr/>
        </p:nvGrpSpPr>
        <p:grpSpPr bwMode="auto">
          <a:xfrm>
            <a:off x="1165225" y="5857875"/>
            <a:ext cx="1217613" cy="1066800"/>
            <a:chOff x="1130300" y="6041135"/>
            <a:chExt cx="1181100" cy="1100329"/>
          </a:xfrm>
        </p:grpSpPr>
        <p:sp>
          <p:nvSpPr>
            <p:cNvPr id="31749" name="TextBox 3">
              <a:hlinkClick r:id="rId2" action="ppaction://hlinksldjump"/>
            </p:cNvPr>
            <p:cNvSpPr txBox="1">
              <a:spLocks noChangeArrowheads="1"/>
            </p:cNvSpPr>
            <p:nvPr/>
          </p:nvSpPr>
          <p:spPr bwMode="auto">
            <a:xfrm>
              <a:off x="1320800" y="64135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130300" y="604113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890588" y="776288"/>
            <a:ext cx="9167812" cy="1754187"/>
          </a:xfrm>
          <a:prstGeom prst="rect">
            <a:avLst/>
          </a:prstGeom>
          <a:noFill/>
          <a:ln w="9525">
            <a:noFill/>
            <a:miter lim="800000"/>
            <a:headEnd/>
            <a:tailEnd/>
          </a:ln>
        </p:spPr>
        <p:txBody>
          <a:bodyPr>
            <a:spAutoFit/>
          </a:bodyPr>
          <a:lstStyle/>
          <a:p>
            <a:r>
              <a:rPr lang="en-US" sz="5400">
                <a:solidFill>
                  <a:srgbClr val="000000"/>
                </a:solidFill>
                <a:latin typeface="Arial - 72"/>
              </a:rPr>
              <a:t>What is John's annual fee for this card?</a:t>
            </a:r>
          </a:p>
        </p:txBody>
      </p:sp>
      <p:sp>
        <p:nvSpPr>
          <p:cNvPr id="3" name="TextBox 2"/>
          <p:cNvSpPr txBox="1">
            <a:spLocks noChangeArrowheads="1"/>
          </p:cNvSpPr>
          <p:nvPr/>
        </p:nvSpPr>
        <p:spPr bwMode="auto">
          <a:xfrm>
            <a:off x="969963" y="4027488"/>
            <a:ext cx="1833562" cy="646112"/>
          </a:xfrm>
          <a:prstGeom prst="rect">
            <a:avLst/>
          </a:prstGeom>
          <a:noFill/>
          <a:ln w="9525">
            <a:noFill/>
            <a:miter lim="800000"/>
            <a:headEnd/>
            <a:tailEnd/>
          </a:ln>
        </p:spPr>
        <p:txBody>
          <a:bodyPr>
            <a:spAutoFit/>
          </a:bodyPr>
          <a:lstStyle/>
          <a:p>
            <a:r>
              <a:rPr lang="en-US" sz="3600">
                <a:solidFill>
                  <a:srgbClr val="000000"/>
                </a:solidFill>
                <a:latin typeface="Arial - 48"/>
              </a:rPr>
              <a:t>$20</a:t>
            </a:r>
          </a:p>
        </p:txBody>
      </p:sp>
      <p:grpSp>
        <p:nvGrpSpPr>
          <p:cNvPr id="32772" name="Group 5"/>
          <p:cNvGrpSpPr>
            <a:grpSpLocks/>
          </p:cNvGrpSpPr>
          <p:nvPr/>
        </p:nvGrpSpPr>
        <p:grpSpPr bwMode="auto">
          <a:xfrm>
            <a:off x="1087438" y="5913438"/>
            <a:ext cx="1217612" cy="1066800"/>
            <a:chOff x="1054100" y="6098285"/>
            <a:chExt cx="1181100" cy="1100329"/>
          </a:xfrm>
        </p:grpSpPr>
        <p:sp>
          <p:nvSpPr>
            <p:cNvPr id="32773" name="TextBox 3">
              <a:hlinkClick r:id="rId2" action="ppaction://hlinksldjump"/>
            </p:cNvPr>
            <p:cNvSpPr txBox="1">
              <a:spLocks noChangeArrowheads="1"/>
            </p:cNvSpPr>
            <p:nvPr/>
          </p:nvSpPr>
          <p:spPr bwMode="auto">
            <a:xfrm>
              <a:off x="1244600" y="64770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054100" y="609828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FF00"/>
        </a:solidFill>
        <a:effectLst/>
      </p:bgPr>
    </p:bg>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890588" y="911225"/>
            <a:ext cx="9010650" cy="1754188"/>
          </a:xfrm>
          <a:prstGeom prst="rect">
            <a:avLst/>
          </a:prstGeom>
          <a:noFill/>
          <a:ln w="9525">
            <a:noFill/>
            <a:miter lim="800000"/>
            <a:headEnd/>
            <a:tailEnd/>
          </a:ln>
        </p:spPr>
        <p:txBody>
          <a:bodyPr>
            <a:spAutoFit/>
          </a:bodyPr>
          <a:lstStyle/>
          <a:p>
            <a:r>
              <a:rPr lang="en-US" sz="5400">
                <a:solidFill>
                  <a:srgbClr val="000000"/>
                </a:solidFill>
                <a:latin typeface="Arial - 72"/>
              </a:rPr>
              <a:t>What is the APR after the first year?</a:t>
            </a:r>
          </a:p>
        </p:txBody>
      </p:sp>
      <p:sp>
        <p:nvSpPr>
          <p:cNvPr id="3" name="TextBox 2"/>
          <p:cNvSpPr txBox="1">
            <a:spLocks noChangeArrowheads="1"/>
          </p:cNvSpPr>
          <p:nvPr/>
        </p:nvSpPr>
        <p:spPr bwMode="auto">
          <a:xfrm>
            <a:off x="955675" y="3276600"/>
            <a:ext cx="2933700" cy="646113"/>
          </a:xfrm>
          <a:prstGeom prst="rect">
            <a:avLst/>
          </a:prstGeom>
          <a:noFill/>
          <a:ln w="9525">
            <a:noFill/>
            <a:miter lim="800000"/>
            <a:headEnd/>
            <a:tailEnd/>
          </a:ln>
        </p:spPr>
        <p:txBody>
          <a:bodyPr>
            <a:spAutoFit/>
          </a:bodyPr>
          <a:lstStyle/>
          <a:p>
            <a:r>
              <a:rPr lang="en-US" sz="3600">
                <a:solidFill>
                  <a:srgbClr val="000000"/>
                </a:solidFill>
                <a:latin typeface="Arial - 48"/>
              </a:rPr>
              <a:t>14.99%</a:t>
            </a:r>
          </a:p>
        </p:txBody>
      </p:sp>
      <p:grpSp>
        <p:nvGrpSpPr>
          <p:cNvPr id="33796" name="Group 5"/>
          <p:cNvGrpSpPr>
            <a:grpSpLocks/>
          </p:cNvGrpSpPr>
          <p:nvPr/>
        </p:nvGrpSpPr>
        <p:grpSpPr bwMode="auto">
          <a:xfrm>
            <a:off x="1074738" y="5703888"/>
            <a:ext cx="1217612" cy="1066800"/>
            <a:chOff x="1041400" y="5882385"/>
            <a:chExt cx="1181100" cy="1100329"/>
          </a:xfrm>
        </p:grpSpPr>
        <p:sp>
          <p:nvSpPr>
            <p:cNvPr id="33797" name="TextBox 3">
              <a:hlinkClick r:id="rId2" action="ppaction://hlinksldjump"/>
            </p:cNvPr>
            <p:cNvSpPr txBox="1">
              <a:spLocks noChangeArrowheads="1"/>
            </p:cNvSpPr>
            <p:nvPr/>
          </p:nvSpPr>
          <p:spPr bwMode="auto">
            <a:xfrm>
              <a:off x="1231900" y="62611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041400" y="588238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5A0FE"/>
        </a:solidFill>
        <a:effectLst/>
      </p:bgPr>
    </p:bg>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903288" y="911225"/>
            <a:ext cx="8618537" cy="1754188"/>
          </a:xfrm>
          <a:prstGeom prst="rect">
            <a:avLst/>
          </a:prstGeom>
          <a:noFill/>
          <a:ln w="9525">
            <a:noFill/>
            <a:miter lim="800000"/>
            <a:headEnd/>
            <a:tailEnd/>
          </a:ln>
        </p:spPr>
        <p:txBody>
          <a:bodyPr>
            <a:spAutoFit/>
          </a:bodyPr>
          <a:lstStyle/>
          <a:p>
            <a:r>
              <a:rPr lang="en-US" sz="5400">
                <a:solidFill>
                  <a:srgbClr val="000000"/>
                </a:solidFill>
                <a:latin typeface="Arial - 72"/>
              </a:rPr>
              <a:t>What is the penalty fee for a returned payment?</a:t>
            </a:r>
          </a:p>
        </p:txBody>
      </p:sp>
      <p:sp>
        <p:nvSpPr>
          <p:cNvPr id="3" name="TextBox 2"/>
          <p:cNvSpPr txBox="1">
            <a:spLocks noChangeArrowheads="1"/>
          </p:cNvSpPr>
          <p:nvPr/>
        </p:nvSpPr>
        <p:spPr bwMode="auto">
          <a:xfrm>
            <a:off x="982663" y="4395788"/>
            <a:ext cx="1833562" cy="647700"/>
          </a:xfrm>
          <a:prstGeom prst="rect">
            <a:avLst/>
          </a:prstGeom>
          <a:noFill/>
          <a:ln w="9525">
            <a:noFill/>
            <a:miter lim="800000"/>
            <a:headEnd/>
            <a:tailEnd/>
          </a:ln>
        </p:spPr>
        <p:txBody>
          <a:bodyPr>
            <a:spAutoFit/>
          </a:bodyPr>
          <a:lstStyle/>
          <a:p>
            <a:r>
              <a:rPr lang="en-US" sz="3600">
                <a:solidFill>
                  <a:srgbClr val="000000"/>
                </a:solidFill>
                <a:latin typeface="Arial - 48"/>
              </a:rPr>
              <a:t>$35</a:t>
            </a:r>
          </a:p>
        </p:txBody>
      </p:sp>
      <p:grpSp>
        <p:nvGrpSpPr>
          <p:cNvPr id="34820" name="Group 5"/>
          <p:cNvGrpSpPr>
            <a:grpSpLocks/>
          </p:cNvGrpSpPr>
          <p:nvPr/>
        </p:nvGrpSpPr>
        <p:grpSpPr bwMode="auto">
          <a:xfrm>
            <a:off x="1100138" y="5821363"/>
            <a:ext cx="1217612" cy="1066800"/>
            <a:chOff x="1066800" y="6003035"/>
            <a:chExt cx="1181100" cy="1100329"/>
          </a:xfrm>
        </p:grpSpPr>
        <p:sp>
          <p:nvSpPr>
            <p:cNvPr id="34821" name="TextBox 3">
              <a:hlinkClick r:id="rId2" action="ppaction://hlinksldjump"/>
            </p:cNvPr>
            <p:cNvSpPr txBox="1">
              <a:spLocks noChangeArrowheads="1"/>
            </p:cNvSpPr>
            <p:nvPr/>
          </p:nvSpPr>
          <p:spPr bwMode="auto">
            <a:xfrm>
              <a:off x="1257300" y="63754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066800" y="600303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942975" y="787400"/>
            <a:ext cx="8905875" cy="1755775"/>
          </a:xfrm>
          <a:prstGeom prst="rect">
            <a:avLst/>
          </a:prstGeom>
          <a:noFill/>
          <a:ln w="9525">
            <a:noFill/>
            <a:miter lim="800000"/>
            <a:headEnd/>
            <a:tailEnd/>
          </a:ln>
        </p:spPr>
        <p:txBody>
          <a:bodyPr>
            <a:spAutoFit/>
          </a:bodyPr>
          <a:lstStyle/>
          <a:p>
            <a:r>
              <a:rPr lang="en-US" sz="5400">
                <a:solidFill>
                  <a:srgbClr val="FFFFFF"/>
                </a:solidFill>
                <a:latin typeface="Arial - 72"/>
              </a:rPr>
              <a:t>How much is John's balance transfer fee?</a:t>
            </a:r>
          </a:p>
        </p:txBody>
      </p:sp>
      <p:sp>
        <p:nvSpPr>
          <p:cNvPr id="3" name="TextBox 2"/>
          <p:cNvSpPr txBox="1">
            <a:spLocks noChangeArrowheads="1"/>
          </p:cNvSpPr>
          <p:nvPr/>
        </p:nvSpPr>
        <p:spPr bwMode="auto">
          <a:xfrm>
            <a:off x="1035050" y="4051300"/>
            <a:ext cx="6992938" cy="1200150"/>
          </a:xfrm>
          <a:prstGeom prst="rect">
            <a:avLst/>
          </a:prstGeom>
          <a:noFill/>
          <a:ln w="9525">
            <a:noFill/>
            <a:miter lim="800000"/>
            <a:headEnd/>
            <a:tailEnd/>
          </a:ln>
        </p:spPr>
        <p:txBody>
          <a:bodyPr>
            <a:spAutoFit/>
          </a:bodyPr>
          <a:lstStyle/>
          <a:p>
            <a:r>
              <a:rPr lang="en-US" sz="3600">
                <a:solidFill>
                  <a:srgbClr val="FFFFFF"/>
                </a:solidFill>
                <a:latin typeface="Arial - 48"/>
              </a:rPr>
              <a:t>$0 because John did not transfer a balance</a:t>
            </a:r>
          </a:p>
        </p:txBody>
      </p:sp>
      <p:grpSp>
        <p:nvGrpSpPr>
          <p:cNvPr id="35844" name="Group 5"/>
          <p:cNvGrpSpPr>
            <a:grpSpLocks/>
          </p:cNvGrpSpPr>
          <p:nvPr/>
        </p:nvGrpSpPr>
        <p:grpSpPr bwMode="auto">
          <a:xfrm>
            <a:off x="1309688" y="5765800"/>
            <a:ext cx="1217612" cy="1066800"/>
            <a:chOff x="1270000" y="5945885"/>
            <a:chExt cx="1181100" cy="1100329"/>
          </a:xfrm>
        </p:grpSpPr>
        <p:sp>
          <p:nvSpPr>
            <p:cNvPr id="35845" name="TextBox 3">
              <a:hlinkClick r:id="rId2" action="ppaction://hlinksldjump"/>
            </p:cNvPr>
            <p:cNvSpPr txBox="1">
              <a:spLocks noChangeArrowheads="1"/>
            </p:cNvSpPr>
            <p:nvPr/>
          </p:nvSpPr>
          <p:spPr bwMode="auto">
            <a:xfrm>
              <a:off x="1460500" y="63246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270000" y="594588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800080"/>
        </a:solidFill>
        <a:effectLst/>
      </p:bgPr>
    </p:bg>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982663" y="996950"/>
            <a:ext cx="8878887" cy="1754188"/>
          </a:xfrm>
          <a:prstGeom prst="rect">
            <a:avLst/>
          </a:prstGeom>
          <a:noFill/>
          <a:ln w="9525">
            <a:noFill/>
            <a:miter lim="800000"/>
            <a:headEnd/>
            <a:tailEnd/>
          </a:ln>
        </p:spPr>
        <p:txBody>
          <a:bodyPr>
            <a:spAutoFit/>
          </a:bodyPr>
          <a:lstStyle/>
          <a:p>
            <a:r>
              <a:rPr lang="en-US" sz="5400">
                <a:solidFill>
                  <a:srgbClr val="FFFFFF"/>
                </a:solidFill>
                <a:latin typeface="Arial - 72"/>
              </a:rPr>
              <a:t>What is the APR for a balance transfer?</a:t>
            </a:r>
          </a:p>
        </p:txBody>
      </p:sp>
      <p:sp>
        <p:nvSpPr>
          <p:cNvPr id="3" name="TextBox 2"/>
          <p:cNvSpPr txBox="1">
            <a:spLocks noChangeArrowheads="1"/>
          </p:cNvSpPr>
          <p:nvPr/>
        </p:nvSpPr>
        <p:spPr bwMode="auto">
          <a:xfrm>
            <a:off x="1087438" y="3386138"/>
            <a:ext cx="2933700" cy="646112"/>
          </a:xfrm>
          <a:prstGeom prst="rect">
            <a:avLst/>
          </a:prstGeom>
          <a:noFill/>
          <a:ln w="9525">
            <a:noFill/>
            <a:miter lim="800000"/>
            <a:headEnd/>
            <a:tailEnd/>
          </a:ln>
        </p:spPr>
        <p:txBody>
          <a:bodyPr>
            <a:spAutoFit/>
          </a:bodyPr>
          <a:lstStyle/>
          <a:p>
            <a:r>
              <a:rPr lang="en-US" sz="3600">
                <a:solidFill>
                  <a:srgbClr val="FFFFFF"/>
                </a:solidFill>
                <a:latin typeface="Arial - 48"/>
              </a:rPr>
              <a:t>15.99%</a:t>
            </a:r>
          </a:p>
        </p:txBody>
      </p:sp>
      <p:grpSp>
        <p:nvGrpSpPr>
          <p:cNvPr id="36868" name="Group 5"/>
          <p:cNvGrpSpPr>
            <a:grpSpLocks/>
          </p:cNvGrpSpPr>
          <p:nvPr/>
        </p:nvGrpSpPr>
        <p:grpSpPr bwMode="auto">
          <a:xfrm>
            <a:off x="1204913" y="5815013"/>
            <a:ext cx="1217612" cy="1066800"/>
            <a:chOff x="1168400" y="5996685"/>
            <a:chExt cx="1181100" cy="1100329"/>
          </a:xfrm>
        </p:grpSpPr>
        <p:sp>
          <p:nvSpPr>
            <p:cNvPr id="36869" name="TextBox 3">
              <a:hlinkClick r:id="rId2" action="ppaction://hlinksldjump"/>
            </p:cNvPr>
            <p:cNvSpPr txBox="1">
              <a:spLocks noChangeArrowheads="1"/>
            </p:cNvSpPr>
            <p:nvPr/>
          </p:nvSpPr>
          <p:spPr bwMode="auto">
            <a:xfrm>
              <a:off x="1358900" y="6375400"/>
              <a:ext cx="990600" cy="333264"/>
            </a:xfrm>
            <a:prstGeom prst="rect">
              <a:avLst/>
            </a:prstGeom>
            <a:noFill/>
            <a:ln w="9525">
              <a:noFill/>
              <a:miter lim="800000"/>
              <a:headEnd/>
              <a:tailEnd/>
            </a:ln>
          </p:spPr>
          <p:txBody>
            <a:bodyPr>
              <a:spAutoFit/>
            </a:bodyPr>
            <a:lstStyle/>
            <a:p>
              <a:r>
                <a:rPr lang="en-US" sz="1500">
                  <a:solidFill>
                    <a:srgbClr val="000000"/>
                  </a:solidFill>
                  <a:latin typeface="Arial - 20"/>
                </a:rPr>
                <a:t>return</a:t>
              </a:r>
            </a:p>
          </p:txBody>
        </p:sp>
        <p:sp>
          <p:nvSpPr>
            <p:cNvPr id="5" name="Oval 4">
              <a:hlinkClick r:id="rId2" action="ppaction://hlinksldjump"/>
            </p:cNvPr>
            <p:cNvSpPr/>
            <p:nvPr/>
          </p:nvSpPr>
          <p:spPr>
            <a:xfrm>
              <a:off x="1168400" y="5996685"/>
              <a:ext cx="1101025" cy="1100329"/>
            </a:xfrm>
            <a:prstGeom prst="ellipse">
              <a:avLst/>
            </a:pr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789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7891" name="TextBox 2"/>
          <p:cNvSpPr txBox="1">
            <a:spLocks noChangeArrowheads="1"/>
          </p:cNvSpPr>
          <p:nvPr/>
        </p:nvSpPr>
        <p:spPr bwMode="auto">
          <a:xfrm>
            <a:off x="536575" y="2438400"/>
            <a:ext cx="9720263" cy="4586288"/>
          </a:xfrm>
          <a:prstGeom prst="rect">
            <a:avLst/>
          </a:prstGeom>
          <a:noFill/>
          <a:ln w="9525">
            <a:noFill/>
            <a:miter lim="800000"/>
            <a:headEnd/>
            <a:tailEnd/>
          </a:ln>
        </p:spPr>
        <p:txBody>
          <a:bodyPr>
            <a:spAutoFit/>
          </a:bodyPr>
          <a:lstStyle/>
          <a:p>
            <a:r>
              <a:rPr lang="en-US" sz="3200" b="1" dirty="0">
                <a:solidFill>
                  <a:srgbClr val="FF0000"/>
                </a:solidFill>
                <a:latin typeface="Arial - 28"/>
              </a:rPr>
              <a:t>Credit Card Survey Results</a:t>
            </a:r>
            <a:r>
              <a:rPr lang="en-US" sz="1500" dirty="0">
                <a:solidFill>
                  <a:srgbClr val="000000"/>
                </a:solidFill>
                <a:latin typeface="Arial - 20"/>
              </a:rPr>
              <a:t>	</a:t>
            </a:r>
          </a:p>
          <a:p>
            <a:r>
              <a:rPr lang="en-US" sz="2000" dirty="0">
                <a:solidFill>
                  <a:srgbClr val="000000"/>
                </a:solidFill>
                <a:latin typeface="Arial - 20"/>
              </a:rPr>
              <a:t>Total number surveyed _______</a:t>
            </a:r>
          </a:p>
          <a:p>
            <a:endParaRPr lang="en-US" sz="2000" dirty="0">
              <a:solidFill>
                <a:srgbClr val="000000"/>
              </a:solidFill>
              <a:latin typeface="Arial - 20"/>
            </a:endParaRPr>
          </a:p>
          <a:p>
            <a:r>
              <a:rPr lang="en-US" sz="2000" dirty="0">
                <a:solidFill>
                  <a:srgbClr val="000000"/>
                </a:solidFill>
                <a:latin typeface="Arial - 20"/>
              </a:rPr>
              <a:t>1. </a:t>
            </a:r>
            <a:r>
              <a:rPr lang="en-US" sz="2000" dirty="0" smtClean="0">
                <a:solidFill>
                  <a:srgbClr val="000000"/>
                </a:solidFill>
                <a:latin typeface="Arial - 20"/>
              </a:rPr>
              <a:t>	Do </a:t>
            </a:r>
            <a:r>
              <a:rPr lang="en-US" sz="2000" dirty="0">
                <a:solidFill>
                  <a:srgbClr val="000000"/>
                </a:solidFill>
                <a:latin typeface="Arial - 20"/>
              </a:rPr>
              <a:t>you use a credit card?   _____ Yes		_____  No</a:t>
            </a:r>
          </a:p>
          <a:p>
            <a:endParaRPr lang="en-US" sz="2000" dirty="0">
              <a:solidFill>
                <a:srgbClr val="000000"/>
              </a:solidFill>
              <a:latin typeface="Arial - 20"/>
            </a:endParaRPr>
          </a:p>
          <a:p>
            <a:r>
              <a:rPr lang="en-US" sz="2000" dirty="0">
                <a:solidFill>
                  <a:srgbClr val="000000"/>
                </a:solidFill>
                <a:latin typeface="Arial - 20"/>
              </a:rPr>
              <a:t>2</a:t>
            </a:r>
            <a:r>
              <a:rPr lang="en-US" sz="2000" dirty="0" smtClean="0">
                <a:solidFill>
                  <a:srgbClr val="000000"/>
                </a:solidFill>
                <a:latin typeface="Arial - 20"/>
              </a:rPr>
              <a:t>.	 </a:t>
            </a:r>
            <a:r>
              <a:rPr lang="en-US" sz="2000" dirty="0">
                <a:solidFill>
                  <a:srgbClr val="000000"/>
                </a:solidFill>
                <a:latin typeface="Arial - 20"/>
              </a:rPr>
              <a:t>How many credit cards do you carry in your wallet?  _____</a:t>
            </a:r>
          </a:p>
          <a:p>
            <a:endParaRPr lang="en-US" sz="2000" dirty="0">
              <a:solidFill>
                <a:srgbClr val="000000"/>
              </a:solidFill>
              <a:latin typeface="Arial - 20"/>
            </a:endParaRPr>
          </a:p>
          <a:p>
            <a:r>
              <a:rPr lang="en-US" sz="2000" dirty="0">
                <a:solidFill>
                  <a:srgbClr val="000000"/>
                </a:solidFill>
                <a:latin typeface="Arial - 20"/>
              </a:rPr>
              <a:t>3. </a:t>
            </a:r>
            <a:r>
              <a:rPr lang="en-US" sz="2000" dirty="0" smtClean="0">
                <a:solidFill>
                  <a:srgbClr val="000000"/>
                </a:solidFill>
                <a:latin typeface="Arial - 20"/>
              </a:rPr>
              <a:t>	Do </a:t>
            </a:r>
            <a:r>
              <a:rPr lang="en-US" sz="2000" dirty="0">
                <a:solidFill>
                  <a:srgbClr val="000000"/>
                </a:solidFill>
                <a:latin typeface="Arial - 20"/>
              </a:rPr>
              <a:t>you have a store-brand card or a major credit card?</a:t>
            </a:r>
          </a:p>
          <a:p>
            <a:r>
              <a:rPr lang="en-US" sz="2000" dirty="0">
                <a:solidFill>
                  <a:srgbClr val="000000"/>
                </a:solidFill>
                <a:latin typeface="Arial - 20"/>
              </a:rPr>
              <a:t>  </a:t>
            </a:r>
          </a:p>
          <a:p>
            <a:r>
              <a:rPr lang="en-US" sz="2000" dirty="0">
                <a:solidFill>
                  <a:srgbClr val="000000"/>
                </a:solidFill>
                <a:latin typeface="Arial - 20"/>
              </a:rPr>
              <a:t>	_____ Store-brand card	_____ Major credit card	_____ Both</a:t>
            </a:r>
          </a:p>
          <a:p>
            <a:endParaRPr lang="en-US" sz="2000" dirty="0">
              <a:solidFill>
                <a:srgbClr val="000000"/>
              </a:solidFill>
              <a:latin typeface="Arial - 20"/>
            </a:endParaRPr>
          </a:p>
          <a:p>
            <a:r>
              <a:rPr lang="en-US" sz="2000" dirty="0">
                <a:solidFill>
                  <a:srgbClr val="000000"/>
                </a:solidFill>
                <a:latin typeface="Arial - 20"/>
              </a:rPr>
              <a:t>4</a:t>
            </a:r>
            <a:r>
              <a:rPr lang="en-US" sz="2000" dirty="0" smtClean="0">
                <a:solidFill>
                  <a:srgbClr val="000000"/>
                </a:solidFill>
                <a:latin typeface="Arial - 20"/>
              </a:rPr>
              <a:t>.	 </a:t>
            </a:r>
            <a:r>
              <a:rPr lang="en-US" sz="2000" dirty="0">
                <a:solidFill>
                  <a:srgbClr val="000000"/>
                </a:solidFill>
                <a:latin typeface="Arial - 20"/>
              </a:rPr>
              <a:t>How many times a week do you use a credit card?    </a:t>
            </a:r>
          </a:p>
          <a:p>
            <a:endParaRPr lang="en-US" sz="2000" dirty="0">
              <a:solidFill>
                <a:srgbClr val="000000"/>
              </a:solidFill>
              <a:latin typeface="Arial - 20"/>
            </a:endParaRPr>
          </a:p>
          <a:p>
            <a:r>
              <a:rPr lang="en-US" sz="2000" dirty="0">
                <a:solidFill>
                  <a:srgbClr val="000000"/>
                </a:solidFill>
                <a:latin typeface="Arial - 20"/>
              </a:rPr>
              <a:t>	_____&lt; 5 times		_____&gt; 5 times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891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8915" name="TextBox 2"/>
          <p:cNvSpPr txBox="1">
            <a:spLocks noChangeArrowheads="1"/>
          </p:cNvSpPr>
          <p:nvPr/>
        </p:nvSpPr>
        <p:spPr bwMode="auto">
          <a:xfrm>
            <a:off x="536575" y="2438400"/>
            <a:ext cx="9196388" cy="4201150"/>
          </a:xfrm>
          <a:prstGeom prst="rect">
            <a:avLst/>
          </a:prstGeom>
          <a:noFill/>
          <a:ln w="9525">
            <a:noFill/>
            <a:miter lim="800000"/>
            <a:headEnd/>
            <a:tailEnd/>
          </a:ln>
        </p:spPr>
        <p:txBody>
          <a:bodyPr>
            <a:spAutoFit/>
          </a:bodyPr>
          <a:lstStyle/>
          <a:p>
            <a:r>
              <a:rPr lang="en-US" sz="3200" b="1" dirty="0">
                <a:solidFill>
                  <a:srgbClr val="FF0000"/>
                </a:solidFill>
                <a:latin typeface="Arial - 28"/>
              </a:rPr>
              <a:t>Credit Card Survey Results</a:t>
            </a:r>
            <a:r>
              <a:rPr lang="en-US" sz="2800" dirty="0">
                <a:solidFill>
                  <a:srgbClr val="000000"/>
                </a:solidFill>
                <a:latin typeface="Arial - 20"/>
              </a:rPr>
              <a:t>	</a:t>
            </a:r>
            <a:r>
              <a:rPr lang="en-US" sz="1500" dirty="0">
                <a:solidFill>
                  <a:srgbClr val="000000"/>
                </a:solidFill>
                <a:latin typeface="Arial - 20"/>
              </a:rPr>
              <a:t>		</a:t>
            </a:r>
          </a:p>
          <a:p>
            <a:endParaRPr lang="en-US" sz="1500" dirty="0">
              <a:solidFill>
                <a:srgbClr val="000000"/>
              </a:solidFill>
              <a:latin typeface="Arial - 20"/>
            </a:endParaRPr>
          </a:p>
          <a:p>
            <a:r>
              <a:rPr lang="en-US" sz="2000" dirty="0">
                <a:solidFill>
                  <a:srgbClr val="000000"/>
                </a:solidFill>
                <a:latin typeface="Arial - 20"/>
              </a:rPr>
              <a:t>5. </a:t>
            </a:r>
            <a:r>
              <a:rPr lang="en-US" sz="2000" dirty="0" smtClean="0">
                <a:solidFill>
                  <a:srgbClr val="000000"/>
                </a:solidFill>
                <a:latin typeface="Arial - 20"/>
              </a:rPr>
              <a:t>	What </a:t>
            </a:r>
            <a:r>
              <a:rPr lang="en-US" sz="2000" dirty="0">
                <a:solidFill>
                  <a:srgbClr val="000000"/>
                </a:solidFill>
                <a:latin typeface="Arial - 20"/>
              </a:rPr>
              <a:t>would you estimate is the average dollar amount of each	transaction </a:t>
            </a:r>
            <a:r>
              <a:rPr lang="en-US" sz="2000" dirty="0" smtClean="0">
                <a:solidFill>
                  <a:srgbClr val="000000"/>
                </a:solidFill>
                <a:latin typeface="Arial - 20"/>
              </a:rPr>
              <a:t>on your </a:t>
            </a:r>
            <a:r>
              <a:rPr lang="en-US" sz="2000" dirty="0">
                <a:solidFill>
                  <a:srgbClr val="000000"/>
                </a:solidFill>
                <a:latin typeface="Arial - 20"/>
              </a:rPr>
              <a:t>credit card?</a:t>
            </a:r>
          </a:p>
          <a:p>
            <a:endParaRPr lang="en-US" sz="2000" dirty="0">
              <a:solidFill>
                <a:srgbClr val="000000"/>
              </a:solidFill>
              <a:latin typeface="Arial - 20"/>
            </a:endParaRPr>
          </a:p>
          <a:p>
            <a:r>
              <a:rPr lang="en-US" sz="2000" dirty="0">
                <a:solidFill>
                  <a:srgbClr val="000000"/>
                </a:solidFill>
                <a:latin typeface="Arial - 20"/>
              </a:rPr>
              <a:t>	_____ $20 or less	_____ more than $20 but less than $50						</a:t>
            </a:r>
          </a:p>
          <a:p>
            <a:r>
              <a:rPr lang="en-US" sz="2000" dirty="0">
                <a:solidFill>
                  <a:srgbClr val="000000"/>
                </a:solidFill>
                <a:latin typeface="Arial - 20"/>
              </a:rPr>
              <a:t>	_____ $50 or more</a:t>
            </a:r>
          </a:p>
          <a:p>
            <a:endParaRPr lang="en-US" sz="2000" dirty="0">
              <a:solidFill>
                <a:srgbClr val="000000"/>
              </a:solidFill>
              <a:latin typeface="Arial - 20"/>
            </a:endParaRPr>
          </a:p>
          <a:p>
            <a:r>
              <a:rPr lang="en-US" sz="2000" dirty="0">
                <a:solidFill>
                  <a:srgbClr val="000000"/>
                </a:solidFill>
                <a:latin typeface="Arial - 20"/>
              </a:rPr>
              <a:t>6. </a:t>
            </a:r>
            <a:r>
              <a:rPr lang="en-US" sz="2000" dirty="0" smtClean="0">
                <a:solidFill>
                  <a:srgbClr val="000000"/>
                </a:solidFill>
                <a:latin typeface="Arial - 20"/>
              </a:rPr>
              <a:t>	What </a:t>
            </a:r>
            <a:r>
              <a:rPr lang="en-US" sz="2000" dirty="0">
                <a:solidFill>
                  <a:srgbClr val="000000"/>
                </a:solidFill>
                <a:latin typeface="Arial - 20"/>
              </a:rPr>
              <a:t>incentives does your credit card offer?</a:t>
            </a:r>
          </a:p>
          <a:p>
            <a:endParaRPr lang="en-US" sz="2000" dirty="0">
              <a:solidFill>
                <a:srgbClr val="000000"/>
              </a:solidFill>
              <a:latin typeface="Arial - 20"/>
            </a:endParaRPr>
          </a:p>
          <a:p>
            <a:endParaRPr lang="en-US" sz="2000" dirty="0">
              <a:solidFill>
                <a:srgbClr val="000000"/>
              </a:solidFill>
              <a:latin typeface="Arial - 20"/>
            </a:endParaRPr>
          </a:p>
          <a:p>
            <a:r>
              <a:rPr lang="en-US" sz="2000" dirty="0">
                <a:solidFill>
                  <a:srgbClr val="000000"/>
                </a:solidFill>
                <a:latin typeface="Arial - 20"/>
              </a:rPr>
              <a:t>7. </a:t>
            </a:r>
            <a:r>
              <a:rPr lang="en-US" sz="2000" dirty="0" smtClean="0">
                <a:solidFill>
                  <a:srgbClr val="000000"/>
                </a:solidFill>
                <a:latin typeface="Arial - 20"/>
              </a:rPr>
              <a:t>	What </a:t>
            </a:r>
            <a:r>
              <a:rPr lang="en-US" sz="2000" dirty="0">
                <a:solidFill>
                  <a:srgbClr val="000000"/>
                </a:solidFill>
                <a:latin typeface="Arial - 20"/>
              </a:rPr>
              <a:t>are the benefits of using a credit card?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993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9939" name="TextBox 2"/>
          <p:cNvSpPr txBox="1">
            <a:spLocks noChangeArrowheads="1"/>
          </p:cNvSpPr>
          <p:nvPr/>
        </p:nvSpPr>
        <p:spPr bwMode="auto">
          <a:xfrm>
            <a:off x="536575" y="2438400"/>
            <a:ext cx="9220200" cy="4508500"/>
          </a:xfrm>
          <a:prstGeom prst="rect">
            <a:avLst/>
          </a:prstGeom>
          <a:noFill/>
          <a:ln w="9525">
            <a:noFill/>
            <a:miter lim="800000"/>
            <a:headEnd/>
            <a:tailEnd/>
          </a:ln>
        </p:spPr>
        <p:txBody>
          <a:bodyPr>
            <a:spAutoFit/>
          </a:bodyPr>
          <a:lstStyle/>
          <a:p>
            <a:r>
              <a:rPr lang="en-US" sz="3200" b="1">
                <a:solidFill>
                  <a:srgbClr val="FF0000"/>
                </a:solidFill>
                <a:latin typeface="Arial - 28"/>
              </a:rPr>
              <a:t>Credit Card Survey Results	</a:t>
            </a:r>
            <a:r>
              <a:rPr lang="en-US" sz="1500">
                <a:solidFill>
                  <a:srgbClr val="000000"/>
                </a:solidFill>
                <a:latin typeface="Arial - 20"/>
              </a:rPr>
              <a:t>		</a:t>
            </a:r>
          </a:p>
          <a:p>
            <a:endParaRPr lang="en-US" sz="1500">
              <a:solidFill>
                <a:srgbClr val="000000"/>
              </a:solidFill>
              <a:latin typeface="Arial - 20"/>
            </a:endParaRPr>
          </a:p>
          <a:p>
            <a:r>
              <a:rPr lang="en-US" sz="2000">
                <a:solidFill>
                  <a:srgbClr val="000000"/>
                </a:solidFill>
                <a:latin typeface="Arial - 20"/>
              </a:rPr>
              <a:t>8. What are the disadvantages of using a credit card?</a:t>
            </a:r>
          </a:p>
          <a:p>
            <a:endParaRPr lang="en-US" sz="2000">
              <a:solidFill>
                <a:srgbClr val="000000"/>
              </a:solidFill>
              <a:latin typeface="Arial - 20"/>
            </a:endParaRPr>
          </a:p>
          <a:p>
            <a:endParaRPr lang="en-US" sz="2000">
              <a:solidFill>
                <a:srgbClr val="000000"/>
              </a:solidFill>
              <a:latin typeface="Arial - 20"/>
            </a:endParaRPr>
          </a:p>
          <a:p>
            <a:endParaRPr lang="en-US" sz="2000">
              <a:solidFill>
                <a:srgbClr val="000000"/>
              </a:solidFill>
              <a:latin typeface="Arial - 20"/>
            </a:endParaRPr>
          </a:p>
          <a:p>
            <a:r>
              <a:rPr lang="en-US" sz="2000">
                <a:solidFill>
                  <a:srgbClr val="000000"/>
                </a:solidFill>
                <a:latin typeface="Arial - 20"/>
              </a:rPr>
              <a:t>9. Do you know the interest rate that you pay on your credit card?   </a:t>
            </a:r>
          </a:p>
          <a:p>
            <a:endParaRPr lang="en-US" sz="2000">
              <a:solidFill>
                <a:srgbClr val="000000"/>
              </a:solidFill>
              <a:latin typeface="Arial - 20"/>
            </a:endParaRPr>
          </a:p>
          <a:p>
            <a:r>
              <a:rPr lang="en-US" sz="2000">
                <a:solidFill>
                  <a:srgbClr val="000000"/>
                </a:solidFill>
                <a:latin typeface="Arial - 20"/>
              </a:rPr>
              <a:t>	_____ Yes	_____ No</a:t>
            </a:r>
          </a:p>
          <a:p>
            <a:endParaRPr lang="en-US" sz="2000">
              <a:solidFill>
                <a:srgbClr val="000000"/>
              </a:solidFill>
              <a:latin typeface="Arial - 20"/>
            </a:endParaRPr>
          </a:p>
          <a:p>
            <a:r>
              <a:rPr lang="en-US" sz="2000">
                <a:solidFill>
                  <a:srgbClr val="000000"/>
                </a:solidFill>
                <a:latin typeface="Arial - 20"/>
              </a:rPr>
              <a:t>10. Do you always or usually pay off the full balance on your credit card(s) 	each month?</a:t>
            </a:r>
          </a:p>
          <a:p>
            <a:endParaRPr lang="en-US" sz="2000">
              <a:solidFill>
                <a:srgbClr val="000000"/>
              </a:solidFill>
              <a:latin typeface="Arial - 20"/>
            </a:endParaRPr>
          </a:p>
          <a:p>
            <a:r>
              <a:rPr lang="en-US" sz="2000">
                <a:solidFill>
                  <a:srgbClr val="000000"/>
                </a:solidFill>
                <a:latin typeface="Arial - 20"/>
              </a:rPr>
              <a:t>	_____ Yes	_____ No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6"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26225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369411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63588" y="474027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44638" y="2611438"/>
            <a:ext cx="8513762" cy="954087"/>
          </a:xfrm>
          <a:prstGeom prst="rect">
            <a:avLst/>
          </a:prstGeom>
          <a:noFill/>
          <a:ln w="9525">
            <a:noFill/>
            <a:miter lim="800000"/>
            <a:headEnd/>
            <a:tailEnd/>
          </a:ln>
        </p:spPr>
        <p:txBody>
          <a:bodyPr>
            <a:spAutoFit/>
          </a:bodyPr>
          <a:lstStyle/>
          <a:p>
            <a:r>
              <a:rPr lang="en-US" sz="2800">
                <a:solidFill>
                  <a:srgbClr val="000000"/>
                </a:solidFill>
                <a:latin typeface="Arial - 28"/>
              </a:rPr>
              <a:t>A credit card represents an agreement between a lender and the cardholder.</a:t>
            </a:r>
          </a:p>
        </p:txBody>
      </p:sp>
      <p:sp>
        <p:nvSpPr>
          <p:cNvPr id="7" name="TextBox 6"/>
          <p:cNvSpPr txBox="1">
            <a:spLocks noChangeArrowheads="1"/>
          </p:cNvSpPr>
          <p:nvPr/>
        </p:nvSpPr>
        <p:spPr bwMode="auto">
          <a:xfrm>
            <a:off x="1519238" y="3683000"/>
            <a:ext cx="8407400" cy="954088"/>
          </a:xfrm>
          <a:prstGeom prst="rect">
            <a:avLst/>
          </a:prstGeom>
          <a:noFill/>
          <a:ln w="9525">
            <a:noFill/>
            <a:miter lim="800000"/>
            <a:headEnd/>
            <a:tailEnd/>
          </a:ln>
        </p:spPr>
        <p:txBody>
          <a:bodyPr>
            <a:spAutoFit/>
          </a:bodyPr>
          <a:lstStyle/>
          <a:p>
            <a:r>
              <a:rPr lang="en-US" sz="2800">
                <a:solidFill>
                  <a:srgbClr val="000000"/>
                </a:solidFill>
                <a:latin typeface="Arial - 28"/>
              </a:rPr>
              <a:t>Credit cards can be called "easy access" credit because they are relatively easy to acquire.</a:t>
            </a:r>
          </a:p>
        </p:txBody>
      </p:sp>
      <p:sp>
        <p:nvSpPr>
          <p:cNvPr id="8" name="TextBox 7"/>
          <p:cNvSpPr txBox="1">
            <a:spLocks noChangeArrowheads="1"/>
          </p:cNvSpPr>
          <p:nvPr/>
        </p:nvSpPr>
        <p:spPr bwMode="auto">
          <a:xfrm>
            <a:off x="1519238" y="4716463"/>
            <a:ext cx="8461375" cy="1385887"/>
          </a:xfrm>
          <a:prstGeom prst="rect">
            <a:avLst/>
          </a:prstGeom>
          <a:noFill/>
          <a:ln w="9525">
            <a:noFill/>
            <a:miter lim="800000"/>
            <a:headEnd/>
            <a:tailEnd/>
          </a:ln>
        </p:spPr>
        <p:txBody>
          <a:bodyPr>
            <a:spAutoFit/>
          </a:bodyPr>
          <a:lstStyle/>
          <a:p>
            <a:r>
              <a:rPr lang="en-US" sz="2800">
                <a:solidFill>
                  <a:srgbClr val="000000"/>
                </a:solidFill>
                <a:latin typeface="Arial - 28"/>
              </a:rPr>
              <a:t>Credit card holders receive a monthly statement from the credit card issuer that includes a list of purchases and payment information.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6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cxnSp>
        <p:nvCxnSpPr>
          <p:cNvPr id="3" name="Straight Connector 2"/>
          <p:cNvCxnSpPr/>
          <p:nvPr/>
        </p:nvCxnSpPr>
        <p:spPr>
          <a:xfrm>
            <a:off x="563563" y="2424113"/>
            <a:ext cx="9350375" cy="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9913938" y="2446338"/>
            <a:ext cx="0" cy="438150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H="1">
            <a:off x="539750" y="6827838"/>
            <a:ext cx="9374188" cy="0"/>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539750" y="2424113"/>
            <a:ext cx="0" cy="4386262"/>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137150" y="2424113"/>
            <a:ext cx="0" cy="4403725"/>
          </a:xfrm>
          <a:prstGeom prst="line">
            <a:avLst/>
          </a:prstGeom>
          <a:ln w="38100" cap="flat" cmpd="sng" algn="ctr">
            <a:solidFill>
              <a:srgbClr val="000000"/>
            </a:solidFill>
            <a:prstDash val="solid"/>
            <a:round/>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0968" name="TextBox 7"/>
          <p:cNvSpPr txBox="1">
            <a:spLocks noChangeArrowheads="1"/>
          </p:cNvSpPr>
          <p:nvPr/>
        </p:nvSpPr>
        <p:spPr bwMode="auto">
          <a:xfrm>
            <a:off x="496888" y="2438400"/>
            <a:ext cx="3406775" cy="461963"/>
          </a:xfrm>
          <a:prstGeom prst="rect">
            <a:avLst/>
          </a:prstGeom>
          <a:noFill/>
          <a:ln w="9525">
            <a:noFill/>
            <a:miter lim="800000"/>
            <a:headEnd/>
            <a:tailEnd/>
          </a:ln>
        </p:spPr>
        <p:txBody>
          <a:bodyPr>
            <a:spAutoFit/>
          </a:bodyPr>
          <a:lstStyle/>
          <a:p>
            <a:r>
              <a:rPr lang="en-US" sz="2400" b="1">
                <a:solidFill>
                  <a:srgbClr val="FF0000"/>
                </a:solidFill>
                <a:latin typeface="Arial - 24"/>
              </a:rPr>
              <a:t>The Consumer's Side</a:t>
            </a:r>
          </a:p>
        </p:txBody>
      </p:sp>
      <p:sp>
        <p:nvSpPr>
          <p:cNvPr id="40969" name="TextBox 8"/>
          <p:cNvSpPr txBox="1">
            <a:spLocks noChangeArrowheads="1"/>
          </p:cNvSpPr>
          <p:nvPr/>
        </p:nvSpPr>
        <p:spPr bwMode="auto">
          <a:xfrm>
            <a:off x="5094288" y="2438400"/>
            <a:ext cx="3038475" cy="461963"/>
          </a:xfrm>
          <a:prstGeom prst="rect">
            <a:avLst/>
          </a:prstGeom>
          <a:noFill/>
          <a:ln w="9525">
            <a:noFill/>
            <a:miter lim="800000"/>
            <a:headEnd/>
            <a:tailEnd/>
          </a:ln>
        </p:spPr>
        <p:txBody>
          <a:bodyPr>
            <a:spAutoFit/>
          </a:bodyPr>
          <a:lstStyle/>
          <a:p>
            <a:r>
              <a:rPr lang="en-US" sz="2400" b="1">
                <a:solidFill>
                  <a:srgbClr val="FF0000"/>
                </a:solidFill>
                <a:latin typeface="Arial - 24"/>
              </a:rPr>
              <a:t>and the Other Side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1986"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4973638"/>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a:spLocks noChangeArrowheads="1"/>
          </p:cNvSpPr>
          <p:nvPr/>
        </p:nvSpPr>
        <p:spPr bwMode="auto">
          <a:xfrm>
            <a:off x="1519238" y="3017838"/>
            <a:ext cx="2933700" cy="522287"/>
          </a:xfrm>
          <a:prstGeom prst="rect">
            <a:avLst/>
          </a:prstGeom>
          <a:noFill/>
          <a:ln w="9525">
            <a:noFill/>
            <a:miter lim="800000"/>
            <a:headEnd/>
            <a:tailEnd/>
          </a:ln>
        </p:spPr>
        <p:txBody>
          <a:bodyPr>
            <a:spAutoFit/>
          </a:bodyPr>
          <a:lstStyle/>
          <a:p>
            <a:r>
              <a:rPr lang="en-US" sz="2800">
                <a:solidFill>
                  <a:srgbClr val="000000"/>
                </a:solidFill>
                <a:latin typeface="Arial - 28"/>
              </a:rPr>
              <a:t>What is credit?</a:t>
            </a:r>
          </a:p>
        </p:txBody>
      </p:sp>
      <p:sp>
        <p:nvSpPr>
          <p:cNvPr id="41990" name="TextBox 5"/>
          <p:cNvSpPr txBox="1">
            <a:spLocks noChangeArrowheads="1"/>
          </p:cNvSpPr>
          <p:nvPr/>
        </p:nvSpPr>
        <p:spPr bwMode="auto">
          <a:xfrm>
            <a:off x="601663" y="2451100"/>
            <a:ext cx="1703387" cy="584200"/>
          </a:xfrm>
          <a:prstGeom prst="rect">
            <a:avLst/>
          </a:prstGeom>
          <a:noFill/>
          <a:ln w="9525">
            <a:noFill/>
            <a:miter lim="800000"/>
            <a:headEnd/>
            <a:tailEnd/>
          </a:ln>
        </p:spPr>
        <p:txBody>
          <a:bodyPr>
            <a:spAutoFit/>
          </a:bodyPr>
          <a:lstStyle/>
          <a:p>
            <a:r>
              <a:rPr lang="en-US" sz="3200" b="1">
                <a:solidFill>
                  <a:srgbClr val="FF0000"/>
                </a:solidFill>
                <a:latin typeface="Arial - 28"/>
              </a:rPr>
              <a:t>Review</a:t>
            </a:r>
          </a:p>
        </p:txBody>
      </p:sp>
      <p:sp>
        <p:nvSpPr>
          <p:cNvPr id="7" name="TextBox 6"/>
          <p:cNvSpPr txBox="1">
            <a:spLocks noChangeArrowheads="1"/>
          </p:cNvSpPr>
          <p:nvPr/>
        </p:nvSpPr>
        <p:spPr bwMode="auto">
          <a:xfrm>
            <a:off x="1519238" y="4962525"/>
            <a:ext cx="4243387" cy="523875"/>
          </a:xfrm>
          <a:prstGeom prst="rect">
            <a:avLst/>
          </a:prstGeom>
          <a:noFill/>
          <a:ln w="9525">
            <a:noFill/>
            <a:miter lim="800000"/>
            <a:headEnd/>
            <a:tailEnd/>
          </a:ln>
        </p:spPr>
        <p:txBody>
          <a:bodyPr>
            <a:spAutoFit/>
          </a:bodyPr>
          <a:lstStyle/>
          <a:p>
            <a:r>
              <a:rPr lang="en-US" sz="2800">
                <a:solidFill>
                  <a:srgbClr val="000000"/>
                </a:solidFill>
                <a:latin typeface="Arial - 28"/>
              </a:rPr>
              <a:t>What are credit cards?</a:t>
            </a:r>
          </a:p>
        </p:txBody>
      </p:sp>
      <p:sp>
        <p:nvSpPr>
          <p:cNvPr id="8" name="TextBox 7"/>
          <p:cNvSpPr txBox="1">
            <a:spLocks noChangeArrowheads="1"/>
          </p:cNvSpPr>
          <p:nvPr/>
        </p:nvSpPr>
        <p:spPr bwMode="auto">
          <a:xfrm>
            <a:off x="1544638" y="3608388"/>
            <a:ext cx="8461375" cy="1384300"/>
          </a:xfrm>
          <a:prstGeom prst="rect">
            <a:avLst/>
          </a:prstGeom>
          <a:noFill/>
          <a:ln w="9525">
            <a:noFill/>
            <a:miter lim="800000"/>
            <a:headEnd/>
            <a:tailEnd/>
          </a:ln>
        </p:spPr>
        <p:txBody>
          <a:bodyPr>
            <a:spAutoFit/>
          </a:bodyPr>
          <a:lstStyle/>
          <a:p>
            <a:r>
              <a:rPr lang="en-US" sz="2800">
                <a:solidFill>
                  <a:srgbClr val="FF0000"/>
                </a:solidFill>
                <a:latin typeface="Arial - 28"/>
              </a:rPr>
              <a:t>the ability of a consumer to obtain goods or services before payment, based on an agreement to pay later</a:t>
            </a:r>
          </a:p>
        </p:txBody>
      </p:sp>
      <p:sp>
        <p:nvSpPr>
          <p:cNvPr id="9" name="TextBox 8"/>
          <p:cNvSpPr txBox="1">
            <a:spLocks noChangeArrowheads="1"/>
          </p:cNvSpPr>
          <p:nvPr/>
        </p:nvSpPr>
        <p:spPr bwMode="auto">
          <a:xfrm>
            <a:off x="1571625" y="5529263"/>
            <a:ext cx="8513763" cy="954087"/>
          </a:xfrm>
          <a:prstGeom prst="rect">
            <a:avLst/>
          </a:prstGeom>
          <a:noFill/>
          <a:ln w="9525">
            <a:noFill/>
            <a:miter lim="800000"/>
            <a:headEnd/>
            <a:tailEnd/>
          </a:ln>
        </p:spPr>
        <p:txBody>
          <a:bodyPr>
            <a:spAutoFit/>
          </a:bodyPr>
          <a:lstStyle/>
          <a:p>
            <a:r>
              <a:rPr lang="en-US" sz="2800">
                <a:solidFill>
                  <a:srgbClr val="FF0000"/>
                </a:solidFill>
                <a:latin typeface="Arial - 28"/>
              </a:rPr>
              <a:t>a convenient form of borrowing with a revolving line of credit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301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42481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a:spLocks noChangeArrowheads="1"/>
          </p:cNvSpPr>
          <p:nvPr/>
        </p:nvSpPr>
        <p:spPr bwMode="auto">
          <a:xfrm>
            <a:off x="1519238" y="3017838"/>
            <a:ext cx="3248025" cy="522287"/>
          </a:xfrm>
          <a:prstGeom prst="rect">
            <a:avLst/>
          </a:prstGeom>
          <a:noFill/>
          <a:ln w="9525">
            <a:noFill/>
            <a:miter lim="800000"/>
            <a:headEnd/>
            <a:tailEnd/>
          </a:ln>
        </p:spPr>
        <p:txBody>
          <a:bodyPr>
            <a:spAutoFit/>
          </a:bodyPr>
          <a:lstStyle/>
          <a:p>
            <a:r>
              <a:rPr lang="en-US" sz="2800">
                <a:solidFill>
                  <a:srgbClr val="000000"/>
                </a:solidFill>
                <a:latin typeface="Arial - 28"/>
              </a:rPr>
              <a:t>What is interest?</a:t>
            </a:r>
          </a:p>
        </p:txBody>
      </p:sp>
      <p:sp>
        <p:nvSpPr>
          <p:cNvPr id="43014" name="TextBox 5"/>
          <p:cNvSpPr txBox="1">
            <a:spLocks noChangeArrowheads="1"/>
          </p:cNvSpPr>
          <p:nvPr/>
        </p:nvSpPr>
        <p:spPr bwMode="auto">
          <a:xfrm>
            <a:off x="601663" y="2451100"/>
            <a:ext cx="1703387" cy="584200"/>
          </a:xfrm>
          <a:prstGeom prst="rect">
            <a:avLst/>
          </a:prstGeom>
          <a:noFill/>
          <a:ln w="9525">
            <a:noFill/>
            <a:miter lim="800000"/>
            <a:headEnd/>
            <a:tailEnd/>
          </a:ln>
        </p:spPr>
        <p:txBody>
          <a:bodyPr>
            <a:spAutoFit/>
          </a:bodyPr>
          <a:lstStyle/>
          <a:p>
            <a:r>
              <a:rPr lang="en-US" sz="3200" b="1">
                <a:solidFill>
                  <a:srgbClr val="FF0000"/>
                </a:solidFill>
                <a:latin typeface="Arial - 28"/>
              </a:rPr>
              <a:t>Review</a:t>
            </a:r>
          </a:p>
        </p:txBody>
      </p:sp>
      <p:sp>
        <p:nvSpPr>
          <p:cNvPr id="7" name="TextBox 6"/>
          <p:cNvSpPr txBox="1">
            <a:spLocks noChangeArrowheads="1"/>
          </p:cNvSpPr>
          <p:nvPr/>
        </p:nvSpPr>
        <p:spPr bwMode="auto">
          <a:xfrm>
            <a:off x="1531938" y="4237038"/>
            <a:ext cx="7361237" cy="522287"/>
          </a:xfrm>
          <a:prstGeom prst="rect">
            <a:avLst/>
          </a:prstGeom>
          <a:noFill/>
          <a:ln w="9525">
            <a:noFill/>
            <a:miter lim="800000"/>
            <a:headEnd/>
            <a:tailEnd/>
          </a:ln>
        </p:spPr>
        <p:txBody>
          <a:bodyPr>
            <a:spAutoFit/>
          </a:bodyPr>
          <a:lstStyle/>
          <a:p>
            <a:r>
              <a:rPr lang="en-US" sz="2800">
                <a:solidFill>
                  <a:srgbClr val="000000"/>
                </a:solidFill>
                <a:latin typeface="Arial - 28"/>
              </a:rPr>
              <a:t>When do credit card holders pay interest?</a:t>
            </a:r>
          </a:p>
        </p:txBody>
      </p:sp>
      <p:sp>
        <p:nvSpPr>
          <p:cNvPr id="8" name="TextBox 7"/>
          <p:cNvSpPr txBox="1">
            <a:spLocks noChangeArrowheads="1"/>
          </p:cNvSpPr>
          <p:nvPr/>
        </p:nvSpPr>
        <p:spPr bwMode="auto">
          <a:xfrm>
            <a:off x="1544638" y="3608388"/>
            <a:ext cx="8696325" cy="523875"/>
          </a:xfrm>
          <a:prstGeom prst="rect">
            <a:avLst/>
          </a:prstGeom>
          <a:noFill/>
          <a:ln w="9525">
            <a:noFill/>
            <a:miter lim="800000"/>
            <a:headEnd/>
            <a:tailEnd/>
          </a:ln>
        </p:spPr>
        <p:txBody>
          <a:bodyPr>
            <a:spAutoFit/>
          </a:bodyPr>
          <a:lstStyle/>
          <a:p>
            <a:r>
              <a:rPr lang="en-US" sz="2800">
                <a:solidFill>
                  <a:srgbClr val="FF0000"/>
                </a:solidFill>
                <a:latin typeface="Arial - 28"/>
              </a:rPr>
              <a:t>Interest is the price of using someone else's money.</a:t>
            </a:r>
          </a:p>
        </p:txBody>
      </p:sp>
      <p:sp>
        <p:nvSpPr>
          <p:cNvPr id="9" name="TextBox 8"/>
          <p:cNvSpPr txBox="1">
            <a:spLocks noChangeArrowheads="1"/>
          </p:cNvSpPr>
          <p:nvPr/>
        </p:nvSpPr>
        <p:spPr bwMode="auto">
          <a:xfrm>
            <a:off x="1544638" y="4791075"/>
            <a:ext cx="8540750" cy="954088"/>
          </a:xfrm>
          <a:prstGeom prst="rect">
            <a:avLst/>
          </a:prstGeom>
          <a:noFill/>
          <a:ln w="9525">
            <a:noFill/>
            <a:miter lim="800000"/>
            <a:headEnd/>
            <a:tailEnd/>
          </a:ln>
        </p:spPr>
        <p:txBody>
          <a:bodyPr>
            <a:spAutoFit/>
          </a:bodyPr>
          <a:lstStyle/>
          <a:p>
            <a:r>
              <a:rPr lang="en-US" sz="2800">
                <a:solidFill>
                  <a:srgbClr val="FF0000"/>
                </a:solidFill>
                <a:latin typeface="Arial - 28"/>
              </a:rPr>
              <a:t>when they don't pay the balance on the card in full each month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403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4036" name="TextBox 3"/>
          <p:cNvSpPr txBox="1">
            <a:spLocks noChangeArrowheads="1"/>
          </p:cNvSpPr>
          <p:nvPr/>
        </p:nvSpPr>
        <p:spPr bwMode="auto">
          <a:xfrm>
            <a:off x="601663" y="2451100"/>
            <a:ext cx="1703387" cy="584200"/>
          </a:xfrm>
          <a:prstGeom prst="rect">
            <a:avLst/>
          </a:prstGeom>
          <a:noFill/>
          <a:ln w="9525">
            <a:noFill/>
            <a:miter lim="800000"/>
            <a:headEnd/>
            <a:tailEnd/>
          </a:ln>
        </p:spPr>
        <p:txBody>
          <a:bodyPr>
            <a:spAutoFit/>
          </a:bodyPr>
          <a:lstStyle/>
          <a:p>
            <a:r>
              <a:rPr lang="en-US" sz="3200" b="1">
                <a:solidFill>
                  <a:srgbClr val="FF0000"/>
                </a:solidFill>
                <a:latin typeface="Arial - 28"/>
              </a:rPr>
              <a:t>Review</a:t>
            </a:r>
            <a:endParaRPr lang="en-US" sz="3200">
              <a:solidFill>
                <a:srgbClr val="000000"/>
              </a:solidFill>
              <a:latin typeface="Arial - 28"/>
            </a:endParaRPr>
          </a:p>
        </p:txBody>
      </p:sp>
      <p:sp>
        <p:nvSpPr>
          <p:cNvPr id="5" name="TextBox 4"/>
          <p:cNvSpPr txBox="1">
            <a:spLocks noChangeArrowheads="1"/>
          </p:cNvSpPr>
          <p:nvPr/>
        </p:nvSpPr>
        <p:spPr bwMode="auto">
          <a:xfrm>
            <a:off x="1519238" y="3041650"/>
            <a:ext cx="7072312" cy="523875"/>
          </a:xfrm>
          <a:prstGeom prst="rect">
            <a:avLst/>
          </a:prstGeom>
          <a:noFill/>
          <a:ln w="9525">
            <a:noFill/>
            <a:miter lim="800000"/>
            <a:headEnd/>
            <a:tailEnd/>
          </a:ln>
        </p:spPr>
        <p:txBody>
          <a:bodyPr>
            <a:spAutoFit/>
          </a:bodyPr>
          <a:lstStyle/>
          <a:p>
            <a:r>
              <a:rPr lang="en-US" sz="2800">
                <a:solidFill>
                  <a:srgbClr val="000000"/>
                </a:solidFill>
                <a:latin typeface="Arial - 28"/>
              </a:rPr>
              <a:t>Why do credit card holders pay interest?</a:t>
            </a:r>
          </a:p>
        </p:txBody>
      </p:sp>
      <p:sp>
        <p:nvSpPr>
          <p:cNvPr id="6" name="TextBox 5"/>
          <p:cNvSpPr txBox="1">
            <a:spLocks noChangeArrowheads="1"/>
          </p:cNvSpPr>
          <p:nvPr/>
        </p:nvSpPr>
        <p:spPr bwMode="auto">
          <a:xfrm>
            <a:off x="1544638" y="3644900"/>
            <a:ext cx="8342312" cy="1385888"/>
          </a:xfrm>
          <a:prstGeom prst="rect">
            <a:avLst/>
          </a:prstGeom>
          <a:noFill/>
          <a:ln w="9525">
            <a:noFill/>
            <a:miter lim="800000"/>
            <a:headEnd/>
            <a:tailEnd/>
          </a:ln>
        </p:spPr>
        <p:txBody>
          <a:bodyPr>
            <a:spAutoFit/>
          </a:bodyPr>
          <a:lstStyle/>
          <a:p>
            <a:r>
              <a:rPr lang="en-US" sz="2800">
                <a:solidFill>
                  <a:srgbClr val="FF0000"/>
                </a:solidFill>
                <a:latin typeface="Arial - 28"/>
              </a:rPr>
              <a:t>because they are borrowing from credit card companies, they are using someone else's money - the credit card company's</a:t>
            </a:r>
          </a:p>
        </p:txBody>
      </p:sp>
      <p:sp>
        <p:nvSpPr>
          <p:cNvPr id="7" name="Oval 6"/>
          <p:cNvSpPr/>
          <p:nvPr/>
        </p:nvSpPr>
        <p:spPr>
          <a:xfrm>
            <a:off x="757238" y="496252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extBox 7"/>
          <p:cNvSpPr txBox="1">
            <a:spLocks noChangeArrowheads="1"/>
          </p:cNvSpPr>
          <p:nvPr/>
        </p:nvSpPr>
        <p:spPr bwMode="auto">
          <a:xfrm>
            <a:off x="1544638" y="4951413"/>
            <a:ext cx="3930650" cy="522287"/>
          </a:xfrm>
          <a:prstGeom prst="rect">
            <a:avLst/>
          </a:prstGeom>
          <a:noFill/>
          <a:ln w="9525">
            <a:noFill/>
            <a:miter lim="800000"/>
            <a:headEnd/>
            <a:tailEnd/>
          </a:ln>
        </p:spPr>
        <p:txBody>
          <a:bodyPr>
            <a:spAutoFit/>
          </a:bodyPr>
          <a:lstStyle/>
          <a:p>
            <a:r>
              <a:rPr lang="en-US" sz="2800">
                <a:solidFill>
                  <a:srgbClr val="000000"/>
                </a:solidFill>
                <a:latin typeface="Arial - 28"/>
              </a:rPr>
              <a:t>What are incentives?</a:t>
            </a:r>
          </a:p>
        </p:txBody>
      </p:sp>
      <p:sp>
        <p:nvSpPr>
          <p:cNvPr id="9" name="TextBox 8"/>
          <p:cNvSpPr txBox="1">
            <a:spLocks noChangeArrowheads="1"/>
          </p:cNvSpPr>
          <p:nvPr/>
        </p:nvSpPr>
        <p:spPr bwMode="auto">
          <a:xfrm>
            <a:off x="1571625" y="5492750"/>
            <a:ext cx="8459788" cy="954088"/>
          </a:xfrm>
          <a:prstGeom prst="rect">
            <a:avLst/>
          </a:prstGeom>
          <a:noFill/>
          <a:ln w="9525">
            <a:noFill/>
            <a:miter lim="800000"/>
            <a:headEnd/>
            <a:tailEnd/>
          </a:ln>
        </p:spPr>
        <p:txBody>
          <a:bodyPr>
            <a:spAutoFit/>
          </a:bodyPr>
          <a:lstStyle/>
          <a:p>
            <a:r>
              <a:rPr lang="en-US" sz="2800">
                <a:solidFill>
                  <a:srgbClr val="FF0000"/>
                </a:solidFill>
                <a:latin typeface="Arial - 28"/>
              </a:rPr>
              <a:t>Incentives are perceived benefits that encourage certain behaviors.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505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5060" name="TextBox 3"/>
          <p:cNvSpPr txBox="1">
            <a:spLocks noChangeArrowheads="1"/>
          </p:cNvSpPr>
          <p:nvPr/>
        </p:nvSpPr>
        <p:spPr bwMode="auto">
          <a:xfrm>
            <a:off x="601663" y="2451100"/>
            <a:ext cx="1703387" cy="1016000"/>
          </a:xfrm>
          <a:prstGeom prst="rect">
            <a:avLst/>
          </a:prstGeom>
          <a:noFill/>
          <a:ln w="9525">
            <a:noFill/>
            <a:miter lim="800000"/>
            <a:headEnd/>
            <a:tailEnd/>
          </a:ln>
        </p:spPr>
        <p:txBody>
          <a:bodyPr>
            <a:spAutoFit/>
          </a:bodyPr>
          <a:lstStyle/>
          <a:p>
            <a:r>
              <a:rPr lang="en-US" sz="3200" b="1">
                <a:solidFill>
                  <a:srgbClr val="FF0000"/>
                </a:solidFill>
                <a:latin typeface="Arial - 28"/>
              </a:rPr>
              <a:t>Review</a:t>
            </a:r>
          </a:p>
          <a:p>
            <a:endParaRPr lang="en-US" sz="2800">
              <a:solidFill>
                <a:srgbClr val="000000"/>
              </a:solidFill>
              <a:latin typeface="Arial - 28"/>
            </a:endParaRPr>
          </a:p>
        </p:txBody>
      </p:sp>
      <p:sp>
        <p:nvSpPr>
          <p:cNvPr id="5" name="TextBox 4"/>
          <p:cNvSpPr txBox="1">
            <a:spLocks noChangeArrowheads="1"/>
          </p:cNvSpPr>
          <p:nvPr/>
        </p:nvSpPr>
        <p:spPr bwMode="auto">
          <a:xfrm>
            <a:off x="1519238" y="3041650"/>
            <a:ext cx="5081587" cy="523875"/>
          </a:xfrm>
          <a:prstGeom prst="rect">
            <a:avLst/>
          </a:prstGeom>
          <a:noFill/>
          <a:ln w="9525">
            <a:noFill/>
            <a:miter lim="800000"/>
            <a:headEnd/>
            <a:tailEnd/>
          </a:ln>
        </p:spPr>
        <p:txBody>
          <a:bodyPr>
            <a:spAutoFit/>
          </a:bodyPr>
          <a:lstStyle/>
          <a:p>
            <a:r>
              <a:rPr lang="en-US" sz="2800">
                <a:solidFill>
                  <a:srgbClr val="000000"/>
                </a:solidFill>
                <a:latin typeface="Arial - 28"/>
              </a:rPr>
              <a:t>What is an unsecured loan?</a:t>
            </a:r>
          </a:p>
        </p:txBody>
      </p:sp>
      <p:sp>
        <p:nvSpPr>
          <p:cNvPr id="6" name="TextBox 5"/>
          <p:cNvSpPr txBox="1">
            <a:spLocks noChangeArrowheads="1"/>
          </p:cNvSpPr>
          <p:nvPr/>
        </p:nvSpPr>
        <p:spPr bwMode="auto">
          <a:xfrm>
            <a:off x="1544638" y="3644900"/>
            <a:ext cx="5448300" cy="523875"/>
          </a:xfrm>
          <a:prstGeom prst="rect">
            <a:avLst/>
          </a:prstGeom>
          <a:noFill/>
          <a:ln w="9525">
            <a:noFill/>
            <a:miter lim="800000"/>
            <a:headEnd/>
            <a:tailEnd/>
          </a:ln>
        </p:spPr>
        <p:txBody>
          <a:bodyPr>
            <a:spAutoFit/>
          </a:bodyPr>
          <a:lstStyle/>
          <a:p>
            <a:r>
              <a:rPr lang="en-US" sz="2800">
                <a:solidFill>
                  <a:srgbClr val="FF0000"/>
                </a:solidFill>
                <a:latin typeface="Arial - 28"/>
              </a:rPr>
              <a:t>a loan not backed by collateral</a:t>
            </a:r>
          </a:p>
        </p:txBody>
      </p:sp>
      <p:sp>
        <p:nvSpPr>
          <p:cNvPr id="7" name="Oval 6"/>
          <p:cNvSpPr/>
          <p:nvPr/>
        </p:nvSpPr>
        <p:spPr>
          <a:xfrm>
            <a:off x="757238" y="42354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extBox 7"/>
          <p:cNvSpPr txBox="1">
            <a:spLocks noChangeArrowheads="1"/>
          </p:cNvSpPr>
          <p:nvPr/>
        </p:nvSpPr>
        <p:spPr bwMode="auto">
          <a:xfrm>
            <a:off x="1519238" y="4224338"/>
            <a:ext cx="3509962" cy="522287"/>
          </a:xfrm>
          <a:prstGeom prst="rect">
            <a:avLst/>
          </a:prstGeom>
          <a:noFill/>
          <a:ln w="9525">
            <a:noFill/>
            <a:miter lim="800000"/>
            <a:headEnd/>
            <a:tailEnd/>
          </a:ln>
        </p:spPr>
        <p:txBody>
          <a:bodyPr>
            <a:spAutoFit/>
          </a:bodyPr>
          <a:lstStyle/>
          <a:p>
            <a:r>
              <a:rPr lang="en-US" sz="2800">
                <a:solidFill>
                  <a:srgbClr val="000000"/>
                </a:solidFill>
                <a:latin typeface="Arial - 28"/>
              </a:rPr>
              <a:t>What is collateral?</a:t>
            </a:r>
          </a:p>
        </p:txBody>
      </p:sp>
      <p:sp>
        <p:nvSpPr>
          <p:cNvPr id="9" name="TextBox 8"/>
          <p:cNvSpPr txBox="1">
            <a:spLocks noChangeArrowheads="1"/>
          </p:cNvSpPr>
          <p:nvPr/>
        </p:nvSpPr>
        <p:spPr bwMode="auto">
          <a:xfrm>
            <a:off x="1571625" y="4864100"/>
            <a:ext cx="8486775" cy="954088"/>
          </a:xfrm>
          <a:prstGeom prst="rect">
            <a:avLst/>
          </a:prstGeom>
          <a:noFill/>
          <a:ln w="9525">
            <a:noFill/>
            <a:miter lim="800000"/>
            <a:headEnd/>
            <a:tailEnd/>
          </a:ln>
        </p:spPr>
        <p:txBody>
          <a:bodyPr>
            <a:spAutoFit/>
          </a:bodyPr>
          <a:lstStyle/>
          <a:p>
            <a:r>
              <a:rPr lang="en-US" sz="2800">
                <a:solidFill>
                  <a:srgbClr val="FF0000"/>
                </a:solidFill>
                <a:latin typeface="Arial - 28"/>
              </a:rPr>
              <a:t>property required and offered as a guarantee of payment on a loan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608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084" name="TextBox 3"/>
          <p:cNvSpPr txBox="1">
            <a:spLocks noChangeArrowheads="1"/>
          </p:cNvSpPr>
          <p:nvPr/>
        </p:nvSpPr>
        <p:spPr bwMode="auto">
          <a:xfrm>
            <a:off x="601663" y="2451100"/>
            <a:ext cx="1703387" cy="1016000"/>
          </a:xfrm>
          <a:prstGeom prst="rect">
            <a:avLst/>
          </a:prstGeom>
          <a:noFill/>
          <a:ln w="9525">
            <a:noFill/>
            <a:miter lim="800000"/>
            <a:headEnd/>
            <a:tailEnd/>
          </a:ln>
        </p:spPr>
        <p:txBody>
          <a:bodyPr>
            <a:spAutoFit/>
          </a:bodyPr>
          <a:lstStyle/>
          <a:p>
            <a:r>
              <a:rPr lang="en-US" sz="3200" b="1">
                <a:solidFill>
                  <a:srgbClr val="FF0000"/>
                </a:solidFill>
                <a:latin typeface="Arial - 28"/>
              </a:rPr>
              <a:t>Review</a:t>
            </a:r>
          </a:p>
          <a:p>
            <a:endParaRPr lang="en-US" sz="2800">
              <a:solidFill>
                <a:srgbClr val="000000"/>
              </a:solidFill>
              <a:latin typeface="Arial - 28"/>
            </a:endParaRPr>
          </a:p>
        </p:txBody>
      </p:sp>
      <p:sp>
        <p:nvSpPr>
          <p:cNvPr id="46085" name="TextBox 4"/>
          <p:cNvSpPr txBox="1">
            <a:spLocks noChangeArrowheads="1"/>
          </p:cNvSpPr>
          <p:nvPr/>
        </p:nvSpPr>
        <p:spPr bwMode="auto">
          <a:xfrm>
            <a:off x="1519238" y="3041650"/>
            <a:ext cx="7858125" cy="523875"/>
          </a:xfrm>
          <a:prstGeom prst="rect">
            <a:avLst/>
          </a:prstGeom>
          <a:noFill/>
          <a:ln w="9525">
            <a:noFill/>
            <a:miter lim="800000"/>
            <a:headEnd/>
            <a:tailEnd/>
          </a:ln>
        </p:spPr>
        <p:txBody>
          <a:bodyPr>
            <a:spAutoFit/>
          </a:bodyPr>
          <a:lstStyle/>
          <a:p>
            <a:r>
              <a:rPr lang="en-US" sz="2800">
                <a:solidFill>
                  <a:srgbClr val="000000"/>
                </a:solidFill>
                <a:latin typeface="Arial - 28"/>
              </a:rPr>
              <a:t>Is a credit card a secured or unsecured loan?</a:t>
            </a:r>
          </a:p>
        </p:txBody>
      </p:sp>
      <p:sp>
        <p:nvSpPr>
          <p:cNvPr id="46086" name="TextBox 5"/>
          <p:cNvSpPr txBox="1">
            <a:spLocks noChangeArrowheads="1"/>
          </p:cNvSpPr>
          <p:nvPr/>
        </p:nvSpPr>
        <p:spPr bwMode="auto">
          <a:xfrm>
            <a:off x="1544638" y="3644900"/>
            <a:ext cx="2200275" cy="523875"/>
          </a:xfrm>
          <a:prstGeom prst="rect">
            <a:avLst/>
          </a:prstGeom>
          <a:noFill/>
          <a:ln w="9525">
            <a:noFill/>
            <a:miter lim="800000"/>
            <a:headEnd/>
            <a:tailEnd/>
          </a:ln>
        </p:spPr>
        <p:txBody>
          <a:bodyPr>
            <a:spAutoFit/>
          </a:bodyPr>
          <a:lstStyle/>
          <a:p>
            <a:r>
              <a:rPr lang="en-US" sz="2800">
                <a:solidFill>
                  <a:srgbClr val="FF0000"/>
                </a:solidFill>
                <a:latin typeface="Arial - 28"/>
              </a:rPr>
              <a:t>unsecured</a:t>
            </a:r>
          </a:p>
        </p:txBody>
      </p:sp>
      <p:sp>
        <p:nvSpPr>
          <p:cNvPr id="7" name="Oval 6"/>
          <p:cNvSpPr/>
          <p:nvPr/>
        </p:nvSpPr>
        <p:spPr>
          <a:xfrm>
            <a:off x="757238" y="42354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6088" name="TextBox 7"/>
          <p:cNvSpPr txBox="1">
            <a:spLocks noChangeArrowheads="1"/>
          </p:cNvSpPr>
          <p:nvPr/>
        </p:nvSpPr>
        <p:spPr bwMode="auto">
          <a:xfrm>
            <a:off x="1519238" y="4224338"/>
            <a:ext cx="8775700" cy="522287"/>
          </a:xfrm>
          <a:prstGeom prst="rect">
            <a:avLst/>
          </a:prstGeom>
          <a:noFill/>
          <a:ln w="9525">
            <a:noFill/>
            <a:miter lim="800000"/>
            <a:headEnd/>
            <a:tailEnd/>
          </a:ln>
        </p:spPr>
        <p:txBody>
          <a:bodyPr>
            <a:spAutoFit/>
          </a:bodyPr>
          <a:lstStyle/>
          <a:p>
            <a:r>
              <a:rPr lang="en-US" sz="2800">
                <a:solidFill>
                  <a:srgbClr val="000000"/>
                </a:solidFill>
                <a:latin typeface="Arial - 28"/>
              </a:rPr>
              <a:t>Why are interest rates higher for unsecured loans?</a:t>
            </a:r>
          </a:p>
        </p:txBody>
      </p:sp>
      <p:sp>
        <p:nvSpPr>
          <p:cNvPr id="46089" name="TextBox 8"/>
          <p:cNvSpPr txBox="1">
            <a:spLocks noChangeArrowheads="1"/>
          </p:cNvSpPr>
          <p:nvPr/>
        </p:nvSpPr>
        <p:spPr bwMode="auto">
          <a:xfrm>
            <a:off x="1571625" y="4864100"/>
            <a:ext cx="8513763" cy="954088"/>
          </a:xfrm>
          <a:prstGeom prst="rect">
            <a:avLst/>
          </a:prstGeom>
          <a:noFill/>
          <a:ln w="9525">
            <a:noFill/>
            <a:miter lim="800000"/>
            <a:headEnd/>
            <a:tailEnd/>
          </a:ln>
        </p:spPr>
        <p:txBody>
          <a:bodyPr>
            <a:spAutoFit/>
          </a:bodyPr>
          <a:lstStyle/>
          <a:p>
            <a:r>
              <a:rPr lang="en-US" sz="2800">
                <a:solidFill>
                  <a:srgbClr val="FF0000"/>
                </a:solidFill>
                <a:latin typeface="Arial - 28"/>
              </a:rPr>
              <a:t>These are riskier loans.  The lender has no guarantee of property if the loan isn't repaid.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7106"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7108" name="TextBox 3"/>
          <p:cNvSpPr txBox="1">
            <a:spLocks noChangeArrowheads="1"/>
          </p:cNvSpPr>
          <p:nvPr/>
        </p:nvSpPr>
        <p:spPr bwMode="auto">
          <a:xfrm>
            <a:off x="601663" y="2451100"/>
            <a:ext cx="1703387" cy="1016000"/>
          </a:xfrm>
          <a:prstGeom prst="rect">
            <a:avLst/>
          </a:prstGeom>
          <a:noFill/>
          <a:ln w="9525">
            <a:noFill/>
            <a:miter lim="800000"/>
            <a:headEnd/>
            <a:tailEnd/>
          </a:ln>
        </p:spPr>
        <p:txBody>
          <a:bodyPr>
            <a:spAutoFit/>
          </a:bodyPr>
          <a:lstStyle/>
          <a:p>
            <a:r>
              <a:rPr lang="en-US" sz="3200" b="1">
                <a:solidFill>
                  <a:srgbClr val="FF0000"/>
                </a:solidFill>
                <a:latin typeface="Arial - 28"/>
              </a:rPr>
              <a:t>Review</a:t>
            </a:r>
          </a:p>
          <a:p>
            <a:endParaRPr lang="en-US" sz="2800">
              <a:solidFill>
                <a:srgbClr val="000000"/>
              </a:solidFill>
              <a:latin typeface="Arial - 28"/>
            </a:endParaRPr>
          </a:p>
        </p:txBody>
      </p:sp>
      <p:sp>
        <p:nvSpPr>
          <p:cNvPr id="5" name="TextBox 4"/>
          <p:cNvSpPr txBox="1">
            <a:spLocks noChangeArrowheads="1"/>
          </p:cNvSpPr>
          <p:nvPr/>
        </p:nvSpPr>
        <p:spPr bwMode="auto">
          <a:xfrm>
            <a:off x="1519238" y="3041650"/>
            <a:ext cx="9063037" cy="954088"/>
          </a:xfrm>
          <a:prstGeom prst="rect">
            <a:avLst/>
          </a:prstGeom>
          <a:noFill/>
          <a:ln w="9525">
            <a:noFill/>
            <a:miter lim="800000"/>
            <a:headEnd/>
            <a:tailEnd/>
          </a:ln>
        </p:spPr>
        <p:txBody>
          <a:bodyPr>
            <a:spAutoFit/>
          </a:bodyPr>
          <a:lstStyle/>
          <a:p>
            <a:r>
              <a:rPr lang="en-US" sz="2800">
                <a:solidFill>
                  <a:srgbClr val="000000"/>
                </a:solidFill>
                <a:latin typeface="Arial - 28"/>
              </a:rPr>
              <a:t>Why is it important to analyze credit card disclosure statements?</a:t>
            </a:r>
          </a:p>
        </p:txBody>
      </p:sp>
      <p:sp>
        <p:nvSpPr>
          <p:cNvPr id="6" name="TextBox 5"/>
          <p:cNvSpPr txBox="1">
            <a:spLocks noChangeArrowheads="1"/>
          </p:cNvSpPr>
          <p:nvPr/>
        </p:nvSpPr>
        <p:spPr bwMode="auto">
          <a:xfrm>
            <a:off x="1531938" y="3867150"/>
            <a:ext cx="8355012" cy="1816100"/>
          </a:xfrm>
          <a:prstGeom prst="rect">
            <a:avLst/>
          </a:prstGeom>
          <a:noFill/>
          <a:ln w="9525">
            <a:noFill/>
            <a:miter lim="800000"/>
            <a:headEnd/>
            <a:tailEnd/>
          </a:ln>
        </p:spPr>
        <p:txBody>
          <a:bodyPr>
            <a:spAutoFit/>
          </a:bodyPr>
          <a:lstStyle/>
          <a:p>
            <a:r>
              <a:rPr lang="en-US" sz="2800">
                <a:solidFill>
                  <a:srgbClr val="FF0000"/>
                </a:solidFill>
                <a:latin typeface="Arial - 28"/>
              </a:rPr>
              <a:t>to be aware of interest rates charged and any penalties or fees that might be charged; so that you know whether or not your interest rate might change and when and why</a:t>
            </a:r>
          </a:p>
        </p:txBody>
      </p:sp>
      <p:sp>
        <p:nvSpPr>
          <p:cNvPr id="7" name="Oval 6"/>
          <p:cNvSpPr/>
          <p:nvPr/>
        </p:nvSpPr>
        <p:spPr>
          <a:xfrm>
            <a:off x="757238" y="5576888"/>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extBox 7"/>
          <p:cNvSpPr txBox="1">
            <a:spLocks noChangeArrowheads="1"/>
          </p:cNvSpPr>
          <p:nvPr/>
        </p:nvSpPr>
        <p:spPr bwMode="auto">
          <a:xfrm>
            <a:off x="1531938" y="5565775"/>
            <a:ext cx="9010650" cy="523875"/>
          </a:xfrm>
          <a:prstGeom prst="rect">
            <a:avLst/>
          </a:prstGeom>
          <a:noFill/>
          <a:ln w="9525">
            <a:noFill/>
            <a:miter lim="800000"/>
            <a:headEnd/>
            <a:tailEnd/>
          </a:ln>
        </p:spPr>
        <p:txBody>
          <a:bodyPr>
            <a:spAutoFit/>
          </a:bodyPr>
          <a:lstStyle/>
          <a:p>
            <a:r>
              <a:rPr lang="en-US" sz="2800">
                <a:solidFill>
                  <a:srgbClr val="000000"/>
                </a:solidFill>
                <a:latin typeface="Arial - 28"/>
              </a:rPr>
              <a:t>Why is it important to review credit card statements?</a:t>
            </a:r>
          </a:p>
        </p:txBody>
      </p:sp>
      <p:sp>
        <p:nvSpPr>
          <p:cNvPr id="9" name="TextBox 8"/>
          <p:cNvSpPr txBox="1">
            <a:spLocks noChangeArrowheads="1"/>
          </p:cNvSpPr>
          <p:nvPr/>
        </p:nvSpPr>
        <p:spPr bwMode="auto">
          <a:xfrm>
            <a:off x="1584325" y="6096000"/>
            <a:ext cx="8539163" cy="1384300"/>
          </a:xfrm>
          <a:prstGeom prst="rect">
            <a:avLst/>
          </a:prstGeom>
          <a:noFill/>
          <a:ln w="9525">
            <a:noFill/>
            <a:miter lim="800000"/>
            <a:headEnd/>
            <a:tailEnd/>
          </a:ln>
        </p:spPr>
        <p:txBody>
          <a:bodyPr>
            <a:spAutoFit/>
          </a:bodyPr>
          <a:lstStyle/>
          <a:p>
            <a:r>
              <a:rPr lang="en-US" sz="2800">
                <a:solidFill>
                  <a:srgbClr val="FF0000"/>
                </a:solidFill>
                <a:latin typeface="Arial - 28"/>
              </a:rPr>
              <a:t>to make sure that transactions listed are accurate, to ensure that payments are credited, to ensure that any interest or fees charged are appropriate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813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8132" name="TextBox 3"/>
          <p:cNvSpPr txBox="1">
            <a:spLocks noChangeArrowheads="1"/>
          </p:cNvSpPr>
          <p:nvPr/>
        </p:nvSpPr>
        <p:spPr bwMode="auto">
          <a:xfrm>
            <a:off x="601663" y="2451100"/>
            <a:ext cx="1703387" cy="1016000"/>
          </a:xfrm>
          <a:prstGeom prst="rect">
            <a:avLst/>
          </a:prstGeom>
          <a:noFill/>
          <a:ln w="9525">
            <a:noFill/>
            <a:miter lim="800000"/>
            <a:headEnd/>
            <a:tailEnd/>
          </a:ln>
        </p:spPr>
        <p:txBody>
          <a:bodyPr>
            <a:spAutoFit/>
          </a:bodyPr>
          <a:lstStyle/>
          <a:p>
            <a:r>
              <a:rPr lang="en-US" sz="3200" b="1">
                <a:solidFill>
                  <a:srgbClr val="FF0000"/>
                </a:solidFill>
                <a:latin typeface="Arial - 28"/>
              </a:rPr>
              <a:t>Review</a:t>
            </a:r>
          </a:p>
          <a:p>
            <a:endParaRPr lang="en-US" sz="2800">
              <a:solidFill>
                <a:srgbClr val="000000"/>
              </a:solidFill>
              <a:latin typeface="Arial - 28"/>
            </a:endParaRPr>
          </a:p>
        </p:txBody>
      </p:sp>
      <p:sp>
        <p:nvSpPr>
          <p:cNvPr id="5" name="TextBox 4"/>
          <p:cNvSpPr txBox="1">
            <a:spLocks noChangeArrowheads="1"/>
          </p:cNvSpPr>
          <p:nvPr/>
        </p:nvSpPr>
        <p:spPr bwMode="auto">
          <a:xfrm>
            <a:off x="1519238" y="3041650"/>
            <a:ext cx="8461375" cy="954088"/>
          </a:xfrm>
          <a:prstGeom prst="rect">
            <a:avLst/>
          </a:prstGeom>
          <a:noFill/>
          <a:ln w="9525">
            <a:noFill/>
            <a:miter lim="800000"/>
            <a:headEnd/>
            <a:tailEnd/>
          </a:ln>
        </p:spPr>
        <p:txBody>
          <a:bodyPr>
            <a:spAutoFit/>
          </a:bodyPr>
          <a:lstStyle/>
          <a:p>
            <a:r>
              <a:rPr lang="en-US" sz="2800">
                <a:solidFill>
                  <a:srgbClr val="000000"/>
                </a:solidFill>
                <a:latin typeface="Arial - 28"/>
              </a:rPr>
              <a:t>What are the advantages and disadvantages of using credit cards?</a:t>
            </a:r>
          </a:p>
        </p:txBody>
      </p:sp>
      <p:sp>
        <p:nvSpPr>
          <p:cNvPr id="6" name="TextBox 5"/>
          <p:cNvSpPr txBox="1">
            <a:spLocks noChangeArrowheads="1"/>
          </p:cNvSpPr>
          <p:nvPr/>
        </p:nvSpPr>
        <p:spPr bwMode="auto">
          <a:xfrm>
            <a:off x="1504950" y="3937000"/>
            <a:ext cx="8458200" cy="3970338"/>
          </a:xfrm>
          <a:prstGeom prst="rect">
            <a:avLst/>
          </a:prstGeom>
          <a:noFill/>
          <a:ln w="9525">
            <a:noFill/>
            <a:miter lim="800000"/>
            <a:headEnd/>
            <a:tailEnd/>
          </a:ln>
        </p:spPr>
        <p:txBody>
          <a:bodyPr>
            <a:spAutoFit/>
          </a:bodyPr>
          <a:lstStyle/>
          <a:p>
            <a:r>
              <a:rPr lang="en-US" sz="2800">
                <a:solidFill>
                  <a:srgbClr val="FF0000"/>
                </a:solidFill>
                <a:latin typeface="Arial - 28"/>
              </a:rPr>
              <a:t>Advantages: </a:t>
            </a:r>
          </a:p>
          <a:p>
            <a:r>
              <a:rPr lang="en-US" sz="2800">
                <a:solidFill>
                  <a:srgbClr val="FF0000"/>
                </a:solidFill>
                <a:latin typeface="Arial - 28"/>
              </a:rPr>
              <a:t>	convenience</a:t>
            </a:r>
          </a:p>
          <a:p>
            <a:r>
              <a:rPr lang="en-US" sz="2800">
                <a:solidFill>
                  <a:srgbClr val="FF0000"/>
                </a:solidFill>
                <a:latin typeface="Arial - 28"/>
              </a:rPr>
              <a:t>	a loan to buy now and pay later</a:t>
            </a:r>
          </a:p>
          <a:p>
            <a:r>
              <a:rPr lang="en-US" sz="2800">
                <a:solidFill>
                  <a:srgbClr val="FF0000"/>
                </a:solidFill>
                <a:latin typeface="Arial - 28"/>
              </a:rPr>
              <a:t>	paying one bill instead of several</a:t>
            </a:r>
          </a:p>
          <a:p>
            <a:r>
              <a:rPr lang="en-US" sz="2800">
                <a:solidFill>
                  <a:srgbClr val="FF0000"/>
                </a:solidFill>
                <a:latin typeface="Arial - 28"/>
              </a:rPr>
              <a:t>Disadvantages: </a:t>
            </a:r>
          </a:p>
          <a:p>
            <a:r>
              <a:rPr lang="en-US" sz="2800">
                <a:solidFill>
                  <a:srgbClr val="FF0000"/>
                </a:solidFill>
                <a:latin typeface="Arial - 28"/>
              </a:rPr>
              <a:t>	If the full amount is not paid by the due date, 	interest charges are added to the balance.  </a:t>
            </a:r>
          </a:p>
          <a:p>
            <a:r>
              <a:rPr lang="en-US" sz="2800">
                <a:solidFill>
                  <a:srgbClr val="FF0000"/>
                </a:solidFill>
                <a:latin typeface="Arial - 28"/>
              </a:rPr>
              <a:t>	If the terms of the credit card are not met, late 	fees and over-the-credit limit fees are added.</a:t>
            </a:r>
          </a:p>
        </p:txBody>
      </p:sp>
      <p:sp>
        <p:nvSpPr>
          <p:cNvPr id="7" name="Oval 6"/>
          <p:cNvSpPr/>
          <p:nvPr/>
        </p:nvSpPr>
        <p:spPr>
          <a:xfrm>
            <a:off x="1581150" y="44704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1581150" y="49276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Oval 8"/>
          <p:cNvSpPr/>
          <p:nvPr/>
        </p:nvSpPr>
        <p:spPr>
          <a:xfrm>
            <a:off x="1581150" y="53848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Oval 9"/>
          <p:cNvSpPr/>
          <p:nvPr/>
        </p:nvSpPr>
        <p:spPr>
          <a:xfrm>
            <a:off x="1581150" y="70612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Oval 10"/>
          <p:cNvSpPr/>
          <p:nvPr/>
        </p:nvSpPr>
        <p:spPr>
          <a:xfrm>
            <a:off x="1581150" y="6223000"/>
            <a:ext cx="228600" cy="2286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915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9156" name="TextBox 3"/>
          <p:cNvSpPr txBox="1">
            <a:spLocks noChangeArrowheads="1"/>
          </p:cNvSpPr>
          <p:nvPr/>
        </p:nvSpPr>
        <p:spPr bwMode="auto">
          <a:xfrm>
            <a:off x="601663" y="2451100"/>
            <a:ext cx="1700212" cy="1016000"/>
          </a:xfrm>
          <a:prstGeom prst="rect">
            <a:avLst/>
          </a:prstGeom>
          <a:noFill/>
          <a:ln w="9525">
            <a:noFill/>
            <a:miter lim="800000"/>
            <a:headEnd/>
            <a:tailEnd/>
          </a:ln>
        </p:spPr>
        <p:txBody>
          <a:bodyPr>
            <a:spAutoFit/>
          </a:bodyPr>
          <a:lstStyle/>
          <a:p>
            <a:r>
              <a:rPr lang="en-US" sz="3200" b="1">
                <a:solidFill>
                  <a:srgbClr val="FF0000"/>
                </a:solidFill>
                <a:latin typeface="Arial - 28"/>
              </a:rPr>
              <a:t>Review</a:t>
            </a:r>
          </a:p>
          <a:p>
            <a:endParaRPr lang="en-US" sz="2800">
              <a:solidFill>
                <a:srgbClr val="000000"/>
              </a:solidFill>
              <a:latin typeface="Arial - 28"/>
            </a:endParaRPr>
          </a:p>
        </p:txBody>
      </p:sp>
      <p:sp>
        <p:nvSpPr>
          <p:cNvPr id="5" name="Oval 4"/>
          <p:cNvSpPr/>
          <p:nvPr/>
        </p:nvSpPr>
        <p:spPr>
          <a:xfrm>
            <a:off x="769938" y="4205288"/>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31938" y="3035300"/>
            <a:ext cx="7518400" cy="523875"/>
          </a:xfrm>
          <a:prstGeom prst="rect">
            <a:avLst/>
          </a:prstGeom>
          <a:noFill/>
          <a:ln w="9525">
            <a:noFill/>
            <a:miter lim="800000"/>
            <a:headEnd/>
            <a:tailEnd/>
          </a:ln>
        </p:spPr>
        <p:txBody>
          <a:bodyPr>
            <a:spAutoFit/>
          </a:bodyPr>
          <a:lstStyle/>
          <a:p>
            <a:r>
              <a:rPr lang="en-US" sz="2800">
                <a:solidFill>
                  <a:srgbClr val="000000"/>
                </a:solidFill>
                <a:latin typeface="Arial - 28"/>
              </a:rPr>
              <a:t>Why are there laws regarding credit cards?</a:t>
            </a:r>
          </a:p>
        </p:txBody>
      </p:sp>
      <p:sp>
        <p:nvSpPr>
          <p:cNvPr id="7" name="TextBox 6"/>
          <p:cNvSpPr txBox="1">
            <a:spLocks noChangeArrowheads="1"/>
          </p:cNvSpPr>
          <p:nvPr/>
        </p:nvSpPr>
        <p:spPr bwMode="auto">
          <a:xfrm>
            <a:off x="1584325" y="3589338"/>
            <a:ext cx="3903663" cy="523875"/>
          </a:xfrm>
          <a:prstGeom prst="rect">
            <a:avLst/>
          </a:prstGeom>
          <a:noFill/>
          <a:ln w="9525">
            <a:noFill/>
            <a:miter lim="800000"/>
            <a:headEnd/>
            <a:tailEnd/>
          </a:ln>
        </p:spPr>
        <p:txBody>
          <a:bodyPr>
            <a:spAutoFit/>
          </a:bodyPr>
          <a:lstStyle/>
          <a:p>
            <a:r>
              <a:rPr lang="en-US" sz="2800">
                <a:solidFill>
                  <a:srgbClr val="FF0000"/>
                </a:solidFill>
                <a:latin typeface="Arial - 28"/>
              </a:rPr>
              <a:t>to protect consumers</a:t>
            </a:r>
          </a:p>
        </p:txBody>
      </p:sp>
      <p:sp>
        <p:nvSpPr>
          <p:cNvPr id="8" name="TextBox 7"/>
          <p:cNvSpPr txBox="1">
            <a:spLocks noChangeArrowheads="1"/>
          </p:cNvSpPr>
          <p:nvPr/>
        </p:nvSpPr>
        <p:spPr bwMode="auto">
          <a:xfrm>
            <a:off x="1550988" y="4197350"/>
            <a:ext cx="7586662" cy="522288"/>
          </a:xfrm>
          <a:prstGeom prst="rect">
            <a:avLst/>
          </a:prstGeom>
          <a:noFill/>
          <a:ln w="9525">
            <a:noFill/>
            <a:miter lim="800000"/>
            <a:headEnd/>
            <a:tailEnd/>
          </a:ln>
        </p:spPr>
        <p:txBody>
          <a:bodyPr>
            <a:spAutoFit/>
          </a:bodyPr>
          <a:lstStyle/>
          <a:p>
            <a:r>
              <a:rPr lang="en-US" sz="2800">
                <a:solidFill>
                  <a:srgbClr val="000000"/>
                </a:solidFill>
                <a:latin typeface="Arial - 28"/>
              </a:rPr>
              <a:t>How can consumers avoid credit problems?</a:t>
            </a:r>
          </a:p>
        </p:txBody>
      </p:sp>
      <p:sp>
        <p:nvSpPr>
          <p:cNvPr id="9" name="TextBox 8"/>
          <p:cNvSpPr txBox="1">
            <a:spLocks noChangeArrowheads="1"/>
          </p:cNvSpPr>
          <p:nvPr/>
        </p:nvSpPr>
        <p:spPr bwMode="auto">
          <a:xfrm>
            <a:off x="1546225" y="4729163"/>
            <a:ext cx="8059738" cy="1816100"/>
          </a:xfrm>
          <a:prstGeom prst="rect">
            <a:avLst/>
          </a:prstGeom>
          <a:noFill/>
          <a:ln w="9525">
            <a:noFill/>
            <a:miter lim="800000"/>
            <a:headEnd/>
            <a:tailEnd/>
          </a:ln>
        </p:spPr>
        <p:txBody>
          <a:bodyPr>
            <a:spAutoFit/>
          </a:bodyPr>
          <a:lstStyle/>
          <a:p>
            <a:r>
              <a:rPr lang="en-US" sz="2800">
                <a:solidFill>
                  <a:srgbClr val="FF0000"/>
                </a:solidFill>
                <a:latin typeface="Arial - 28"/>
              </a:rPr>
              <a:t>by being responsible, by reading the information provided about the credit card, by charging only what they can afford to pay in full when the statement arrives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170"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26225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42950" y="3479800"/>
            <a:ext cx="458788"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42950" y="4394200"/>
            <a:ext cx="458788"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p:cNvSpPr/>
          <p:nvPr/>
        </p:nvSpPr>
        <p:spPr>
          <a:xfrm>
            <a:off x="742950" y="5994400"/>
            <a:ext cx="458788"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a:off x="1544638" y="2611438"/>
            <a:ext cx="8540750" cy="522287"/>
          </a:xfrm>
          <a:prstGeom prst="rect">
            <a:avLst/>
          </a:prstGeom>
          <a:noFill/>
          <a:ln w="9525">
            <a:noFill/>
            <a:miter lim="800000"/>
            <a:headEnd/>
            <a:tailEnd/>
          </a:ln>
        </p:spPr>
        <p:txBody>
          <a:bodyPr>
            <a:spAutoFit/>
          </a:bodyPr>
          <a:lstStyle/>
          <a:p>
            <a:r>
              <a:rPr lang="en-US" sz="2800">
                <a:solidFill>
                  <a:srgbClr val="000000"/>
                </a:solidFill>
                <a:latin typeface="Arial - 28"/>
              </a:rPr>
              <a:t>Interest is the price of using someone else's money.</a:t>
            </a:r>
          </a:p>
        </p:txBody>
      </p:sp>
      <p:sp>
        <p:nvSpPr>
          <p:cNvPr id="8" name="TextBox 7"/>
          <p:cNvSpPr txBox="1">
            <a:spLocks noChangeArrowheads="1"/>
          </p:cNvSpPr>
          <p:nvPr/>
        </p:nvSpPr>
        <p:spPr bwMode="auto">
          <a:xfrm>
            <a:off x="1504950" y="3403600"/>
            <a:ext cx="6129338" cy="523875"/>
          </a:xfrm>
          <a:prstGeom prst="rect">
            <a:avLst/>
          </a:prstGeom>
          <a:noFill/>
          <a:ln w="9525">
            <a:noFill/>
            <a:miter lim="800000"/>
            <a:headEnd/>
            <a:tailEnd/>
          </a:ln>
        </p:spPr>
        <p:txBody>
          <a:bodyPr>
            <a:spAutoFit/>
          </a:bodyPr>
          <a:lstStyle/>
          <a:p>
            <a:r>
              <a:rPr lang="en-US" sz="2800">
                <a:solidFill>
                  <a:srgbClr val="000000"/>
                </a:solidFill>
                <a:latin typeface="Arial - 28"/>
              </a:rPr>
              <a:t>A credit card is an unsecured loan</a:t>
            </a:r>
            <a:r>
              <a:rPr lang="en-US" sz="2400">
                <a:solidFill>
                  <a:srgbClr val="000000"/>
                </a:solidFill>
                <a:latin typeface="Arial - 28"/>
              </a:rPr>
              <a:t>.</a:t>
            </a:r>
          </a:p>
        </p:txBody>
      </p:sp>
      <p:sp>
        <p:nvSpPr>
          <p:cNvPr id="9" name="TextBox 8"/>
          <p:cNvSpPr txBox="1">
            <a:spLocks noChangeArrowheads="1"/>
          </p:cNvSpPr>
          <p:nvPr/>
        </p:nvSpPr>
        <p:spPr bwMode="auto">
          <a:xfrm>
            <a:off x="1504950" y="4318000"/>
            <a:ext cx="8539163" cy="1384300"/>
          </a:xfrm>
          <a:prstGeom prst="rect">
            <a:avLst/>
          </a:prstGeom>
          <a:noFill/>
          <a:ln w="9525">
            <a:noFill/>
            <a:miter lim="800000"/>
            <a:headEnd/>
            <a:tailEnd/>
          </a:ln>
        </p:spPr>
        <p:txBody>
          <a:bodyPr>
            <a:spAutoFit/>
          </a:bodyPr>
          <a:lstStyle/>
          <a:p>
            <a:r>
              <a:rPr lang="en-US" sz="2800">
                <a:solidFill>
                  <a:srgbClr val="000000"/>
                </a:solidFill>
                <a:latin typeface="Arial - 28"/>
              </a:rPr>
              <a:t>Collateral is property required by a lender and offered by a borrower as a guarantee of payment on a loan.</a:t>
            </a:r>
          </a:p>
        </p:txBody>
      </p:sp>
      <p:sp>
        <p:nvSpPr>
          <p:cNvPr id="10" name="TextBox 9"/>
          <p:cNvSpPr txBox="1">
            <a:spLocks noChangeArrowheads="1"/>
          </p:cNvSpPr>
          <p:nvPr/>
        </p:nvSpPr>
        <p:spPr bwMode="auto">
          <a:xfrm>
            <a:off x="1519238" y="5922963"/>
            <a:ext cx="8302625" cy="954087"/>
          </a:xfrm>
          <a:prstGeom prst="rect">
            <a:avLst/>
          </a:prstGeom>
          <a:noFill/>
          <a:ln w="9525">
            <a:noFill/>
            <a:miter lim="800000"/>
            <a:headEnd/>
            <a:tailEnd/>
          </a:ln>
        </p:spPr>
        <p:txBody>
          <a:bodyPr>
            <a:spAutoFit/>
          </a:bodyPr>
          <a:lstStyle/>
          <a:p>
            <a:r>
              <a:rPr lang="en-US" sz="2800">
                <a:solidFill>
                  <a:srgbClr val="000000"/>
                </a:solidFill>
                <a:latin typeface="Arial - 28"/>
              </a:rPr>
              <a:t>From the lender's perspective, an unsecured loan is quite risky.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194"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4013200"/>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63588" y="496252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19238" y="3028950"/>
            <a:ext cx="8382000" cy="954088"/>
          </a:xfrm>
          <a:prstGeom prst="rect">
            <a:avLst/>
          </a:prstGeom>
          <a:noFill/>
          <a:ln w="9525">
            <a:noFill/>
            <a:miter lim="800000"/>
            <a:headEnd/>
            <a:tailEnd/>
          </a:ln>
        </p:spPr>
        <p:txBody>
          <a:bodyPr>
            <a:spAutoFit/>
          </a:bodyPr>
          <a:lstStyle/>
          <a:p>
            <a:r>
              <a:rPr lang="en-US" sz="2800">
                <a:solidFill>
                  <a:srgbClr val="000000"/>
                </a:solidFill>
                <a:latin typeface="Arial - 28"/>
              </a:rPr>
              <a:t>The average American's credit card debt has risen from $2,966 in 1990 to $9,840 in 2007?</a:t>
            </a:r>
          </a:p>
        </p:txBody>
      </p:sp>
      <p:sp>
        <p:nvSpPr>
          <p:cNvPr id="7" name="TextBox 6"/>
          <p:cNvSpPr txBox="1">
            <a:spLocks noChangeArrowheads="1"/>
          </p:cNvSpPr>
          <p:nvPr/>
        </p:nvSpPr>
        <p:spPr bwMode="auto">
          <a:xfrm>
            <a:off x="1519238" y="3989388"/>
            <a:ext cx="8566150" cy="954087"/>
          </a:xfrm>
          <a:prstGeom prst="rect">
            <a:avLst/>
          </a:prstGeom>
          <a:noFill/>
          <a:ln w="9525">
            <a:noFill/>
            <a:miter lim="800000"/>
            <a:headEnd/>
            <a:tailEnd/>
          </a:ln>
        </p:spPr>
        <p:txBody>
          <a:bodyPr>
            <a:spAutoFit/>
          </a:bodyPr>
          <a:lstStyle/>
          <a:p>
            <a:r>
              <a:rPr lang="en-US" sz="2800">
                <a:solidFill>
                  <a:srgbClr val="000000"/>
                </a:solidFill>
                <a:latin typeface="Arial - 28"/>
              </a:rPr>
              <a:t>Most Americans have four credit cards in their wallet?</a:t>
            </a:r>
          </a:p>
        </p:txBody>
      </p:sp>
      <p:sp>
        <p:nvSpPr>
          <p:cNvPr id="8" name="TextBox 7"/>
          <p:cNvSpPr txBox="1">
            <a:spLocks noChangeArrowheads="1"/>
          </p:cNvSpPr>
          <p:nvPr/>
        </p:nvSpPr>
        <p:spPr bwMode="auto">
          <a:xfrm>
            <a:off x="1519238" y="4951413"/>
            <a:ext cx="8356600" cy="1384300"/>
          </a:xfrm>
          <a:prstGeom prst="rect">
            <a:avLst/>
          </a:prstGeom>
          <a:noFill/>
          <a:ln w="9525">
            <a:noFill/>
            <a:miter lim="800000"/>
            <a:headEnd/>
            <a:tailEnd/>
          </a:ln>
        </p:spPr>
        <p:txBody>
          <a:bodyPr>
            <a:spAutoFit/>
          </a:bodyPr>
          <a:lstStyle/>
          <a:p>
            <a:r>
              <a:rPr lang="en-US" sz="2800">
                <a:solidFill>
                  <a:srgbClr val="000000"/>
                </a:solidFill>
                <a:latin typeface="Arial - 28"/>
              </a:rPr>
              <a:t>About 60 percent of all U.S. consumers always or usually pay off their credit card bills in full each month?</a:t>
            </a:r>
          </a:p>
        </p:txBody>
      </p:sp>
      <p:sp>
        <p:nvSpPr>
          <p:cNvPr id="8201" name="TextBox 8"/>
          <p:cNvSpPr txBox="1">
            <a:spLocks noChangeArrowheads="1"/>
          </p:cNvSpPr>
          <p:nvPr/>
        </p:nvSpPr>
        <p:spPr bwMode="auto">
          <a:xfrm>
            <a:off x="601663" y="2451100"/>
            <a:ext cx="2908300" cy="954088"/>
          </a:xfrm>
          <a:prstGeom prst="rect">
            <a:avLst/>
          </a:prstGeom>
          <a:noFill/>
          <a:ln w="9525">
            <a:noFill/>
            <a:miter lim="800000"/>
            <a:headEnd/>
            <a:tailEnd/>
          </a:ln>
        </p:spPr>
        <p:txBody>
          <a:bodyPr>
            <a:spAutoFit/>
          </a:bodyPr>
          <a:lstStyle/>
          <a:p>
            <a:r>
              <a:rPr lang="en-US" sz="2800" b="1">
                <a:solidFill>
                  <a:srgbClr val="FF0000"/>
                </a:solidFill>
                <a:latin typeface="Arial - 28"/>
              </a:rPr>
              <a:t>Did you know—</a:t>
            </a:r>
          </a:p>
          <a:p>
            <a:endParaRPr lang="en-US" sz="2800">
              <a:solidFill>
                <a:srgbClr val="000000"/>
              </a:solidFill>
              <a:latin typeface="Arial - 28"/>
            </a:endParaRPr>
          </a:p>
        </p:txBody>
      </p:sp>
      <p:sp>
        <p:nvSpPr>
          <p:cNvPr id="10" name="TextBox 9"/>
          <p:cNvSpPr txBox="1">
            <a:spLocks noChangeArrowheads="1"/>
          </p:cNvSpPr>
          <p:nvPr/>
        </p:nvSpPr>
        <p:spPr bwMode="auto">
          <a:xfrm>
            <a:off x="1519238" y="6280150"/>
            <a:ext cx="8566150" cy="954088"/>
          </a:xfrm>
          <a:prstGeom prst="rect">
            <a:avLst/>
          </a:prstGeom>
          <a:noFill/>
          <a:ln w="9525">
            <a:noFill/>
            <a:miter lim="800000"/>
            <a:headEnd/>
            <a:tailEnd/>
          </a:ln>
        </p:spPr>
        <p:txBody>
          <a:bodyPr>
            <a:spAutoFit/>
          </a:bodyPr>
          <a:lstStyle/>
          <a:p>
            <a:r>
              <a:rPr lang="en-US" sz="2800">
                <a:solidFill>
                  <a:srgbClr val="000000"/>
                </a:solidFill>
                <a:latin typeface="Arial - 28"/>
              </a:rPr>
              <a:t>About 40 percent of Americans carry a balance on their cards from month to month?</a:t>
            </a:r>
          </a:p>
        </p:txBody>
      </p:sp>
      <p:sp>
        <p:nvSpPr>
          <p:cNvPr id="11" name="Oval 10"/>
          <p:cNvSpPr/>
          <p:nvPr/>
        </p:nvSpPr>
        <p:spPr>
          <a:xfrm>
            <a:off x="763588" y="62912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3040063"/>
            <a:ext cx="458787" cy="431800"/>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448151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63588" y="592296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TextBox 5"/>
          <p:cNvSpPr txBox="1">
            <a:spLocks noChangeArrowheads="1"/>
          </p:cNvSpPr>
          <p:nvPr/>
        </p:nvSpPr>
        <p:spPr bwMode="auto">
          <a:xfrm>
            <a:off x="1519238" y="3017838"/>
            <a:ext cx="8643937" cy="1384300"/>
          </a:xfrm>
          <a:prstGeom prst="rect">
            <a:avLst/>
          </a:prstGeom>
          <a:noFill/>
          <a:ln w="9525">
            <a:noFill/>
            <a:miter lim="800000"/>
            <a:headEnd/>
            <a:tailEnd/>
          </a:ln>
        </p:spPr>
        <p:txBody>
          <a:bodyPr>
            <a:spAutoFit/>
          </a:bodyPr>
          <a:lstStyle/>
          <a:p>
            <a:r>
              <a:rPr lang="en-US" sz="2800">
                <a:solidFill>
                  <a:srgbClr val="000000"/>
                </a:solidFill>
                <a:latin typeface="Arial - 28"/>
              </a:rPr>
              <a:t>In 2007, credit card issuers imposed $18.1 billion in penalty fees on credit card holders--up more than 50 percent since 2003?</a:t>
            </a:r>
          </a:p>
        </p:txBody>
      </p:sp>
      <p:sp>
        <p:nvSpPr>
          <p:cNvPr id="7" name="TextBox 6"/>
          <p:cNvSpPr txBox="1">
            <a:spLocks noChangeArrowheads="1"/>
          </p:cNvSpPr>
          <p:nvPr/>
        </p:nvSpPr>
        <p:spPr bwMode="auto">
          <a:xfrm>
            <a:off x="1519238" y="4470400"/>
            <a:ext cx="8461375" cy="1384300"/>
          </a:xfrm>
          <a:prstGeom prst="rect">
            <a:avLst/>
          </a:prstGeom>
          <a:noFill/>
          <a:ln w="9525">
            <a:noFill/>
            <a:miter lim="800000"/>
            <a:headEnd/>
            <a:tailEnd/>
          </a:ln>
        </p:spPr>
        <p:txBody>
          <a:bodyPr>
            <a:spAutoFit/>
          </a:bodyPr>
          <a:lstStyle/>
          <a:p>
            <a:r>
              <a:rPr lang="en-US" sz="2800">
                <a:solidFill>
                  <a:srgbClr val="000000"/>
                </a:solidFill>
                <a:latin typeface="Arial - 28"/>
              </a:rPr>
              <a:t>During the first quarter of 2008, 30 percent of credit card mailings were specifically targeting to customers who already were deeply in debt?</a:t>
            </a:r>
          </a:p>
        </p:txBody>
      </p:sp>
      <p:sp>
        <p:nvSpPr>
          <p:cNvPr id="9224" name="TextBox 7"/>
          <p:cNvSpPr txBox="1">
            <a:spLocks noChangeArrowheads="1"/>
          </p:cNvSpPr>
          <p:nvPr/>
        </p:nvSpPr>
        <p:spPr bwMode="auto">
          <a:xfrm>
            <a:off x="601663" y="2451100"/>
            <a:ext cx="2908300" cy="1384300"/>
          </a:xfrm>
          <a:prstGeom prst="rect">
            <a:avLst/>
          </a:prstGeom>
          <a:noFill/>
          <a:ln w="9525">
            <a:noFill/>
            <a:miter lim="800000"/>
            <a:headEnd/>
            <a:tailEnd/>
          </a:ln>
        </p:spPr>
        <p:txBody>
          <a:bodyPr>
            <a:spAutoFit/>
          </a:bodyPr>
          <a:lstStyle/>
          <a:p>
            <a:r>
              <a:rPr lang="en-US" sz="2800" b="1">
                <a:solidFill>
                  <a:srgbClr val="FF0000"/>
                </a:solidFill>
                <a:latin typeface="Arial - 28"/>
              </a:rPr>
              <a:t>Did you know—</a:t>
            </a:r>
          </a:p>
          <a:p>
            <a:endParaRPr lang="en-US" sz="2800">
              <a:solidFill>
                <a:srgbClr val="000000"/>
              </a:solidFill>
              <a:latin typeface="Arial - 28"/>
            </a:endParaRPr>
          </a:p>
          <a:p>
            <a:endParaRPr lang="en-US" sz="2800">
              <a:solidFill>
                <a:srgbClr val="000000"/>
              </a:solidFill>
              <a:latin typeface="Arial - 28"/>
            </a:endParaRPr>
          </a:p>
        </p:txBody>
      </p:sp>
      <p:sp>
        <p:nvSpPr>
          <p:cNvPr id="9" name="TextBox 8"/>
          <p:cNvSpPr txBox="1">
            <a:spLocks noChangeArrowheads="1"/>
          </p:cNvSpPr>
          <p:nvPr/>
        </p:nvSpPr>
        <p:spPr bwMode="auto">
          <a:xfrm>
            <a:off x="1519238" y="5911850"/>
            <a:ext cx="8670925" cy="522288"/>
          </a:xfrm>
          <a:prstGeom prst="rect">
            <a:avLst/>
          </a:prstGeom>
          <a:noFill/>
          <a:ln w="9525">
            <a:noFill/>
            <a:miter lim="800000"/>
            <a:headEnd/>
            <a:tailEnd/>
          </a:ln>
        </p:spPr>
        <p:txBody>
          <a:bodyPr>
            <a:spAutoFit/>
          </a:bodyPr>
          <a:lstStyle/>
          <a:p>
            <a:r>
              <a:rPr lang="en-US" sz="2800">
                <a:solidFill>
                  <a:srgbClr val="000000"/>
                </a:solidFill>
                <a:latin typeface="Arial - 28"/>
              </a:rPr>
              <a:t>There are more than 6,000 major credit card issuers?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10243" name="TextBox 2"/>
          <p:cNvSpPr txBox="1">
            <a:spLocks noChangeArrowheads="1"/>
          </p:cNvSpPr>
          <p:nvPr/>
        </p:nvSpPr>
        <p:spPr bwMode="auto">
          <a:xfrm>
            <a:off x="438150" y="2260600"/>
            <a:ext cx="9677400" cy="4601260"/>
          </a:xfrm>
          <a:prstGeom prst="rect">
            <a:avLst/>
          </a:prstGeom>
          <a:noFill/>
          <a:ln w="9525">
            <a:noFill/>
            <a:miter lim="800000"/>
            <a:headEnd/>
            <a:tailEnd/>
          </a:ln>
        </p:spPr>
        <p:txBody>
          <a:bodyPr wrap="square">
            <a:spAutoFit/>
          </a:bodyPr>
          <a:lstStyle/>
          <a:p>
            <a:pPr algn="ctr"/>
            <a:r>
              <a:rPr lang="en-US" sz="2800" b="1" dirty="0">
                <a:solidFill>
                  <a:srgbClr val="FF0000"/>
                </a:solidFill>
                <a:latin typeface="Arial - 26"/>
              </a:rPr>
              <a:t>Top Incentives for College Students to Use Credit </a:t>
            </a:r>
            <a:r>
              <a:rPr lang="en-US" sz="2800" b="1" dirty="0" smtClean="0">
                <a:solidFill>
                  <a:srgbClr val="FF0000"/>
                </a:solidFill>
                <a:latin typeface="Arial - 26"/>
              </a:rPr>
              <a:t>Cards</a:t>
            </a:r>
            <a:endParaRPr lang="en-US" sz="2800" dirty="0">
              <a:solidFill>
                <a:srgbClr val="000000"/>
              </a:solidFill>
              <a:latin typeface="Arial - 26"/>
            </a:endParaRPr>
          </a:p>
          <a:p>
            <a:pPr algn="ctr"/>
            <a:r>
              <a:rPr lang="en-US" sz="2800" dirty="0">
                <a:solidFill>
                  <a:srgbClr val="000000"/>
                </a:solidFill>
                <a:latin typeface="Arial - 26"/>
              </a:rPr>
              <a:t>(</a:t>
            </a:r>
            <a:r>
              <a:rPr lang="en-US" sz="2800" b="1" dirty="0">
                <a:solidFill>
                  <a:srgbClr val="000000"/>
                </a:solidFill>
                <a:latin typeface="Arial - 20"/>
              </a:rPr>
              <a:t>Incentives</a:t>
            </a:r>
            <a:r>
              <a:rPr lang="en-US" sz="2800" dirty="0">
                <a:solidFill>
                  <a:srgbClr val="000000"/>
                </a:solidFill>
                <a:latin typeface="Arial - 20"/>
              </a:rPr>
              <a:t> are perceived benefits that </a:t>
            </a:r>
            <a:endParaRPr lang="en-US" sz="2800" dirty="0" smtClean="0">
              <a:solidFill>
                <a:srgbClr val="000000"/>
              </a:solidFill>
              <a:latin typeface="Arial - 20"/>
            </a:endParaRPr>
          </a:p>
          <a:p>
            <a:pPr algn="ctr"/>
            <a:r>
              <a:rPr lang="en-US" sz="2800" dirty="0" smtClean="0">
                <a:solidFill>
                  <a:srgbClr val="000000"/>
                </a:solidFill>
                <a:latin typeface="Arial - 20"/>
              </a:rPr>
              <a:t>encourage </a:t>
            </a:r>
            <a:r>
              <a:rPr lang="en-US" sz="2800" dirty="0">
                <a:solidFill>
                  <a:srgbClr val="000000"/>
                </a:solidFill>
                <a:latin typeface="Arial - 20"/>
              </a:rPr>
              <a:t>certain behaviors.)</a:t>
            </a:r>
          </a:p>
          <a:p>
            <a:endParaRPr lang="en-US" sz="1500" dirty="0">
              <a:solidFill>
                <a:srgbClr val="000000"/>
              </a:solidFill>
              <a:latin typeface="Arial - 20"/>
            </a:endParaRPr>
          </a:p>
          <a:p>
            <a:endParaRPr lang="en-US" sz="2800" dirty="0" smtClean="0">
              <a:solidFill>
                <a:srgbClr val="000000"/>
              </a:solidFill>
              <a:latin typeface="Arial - 20"/>
            </a:endParaRPr>
          </a:p>
          <a:p>
            <a:r>
              <a:rPr lang="en-US" sz="2800" dirty="0" smtClean="0">
                <a:solidFill>
                  <a:srgbClr val="000000"/>
                </a:solidFill>
                <a:latin typeface="Arial - 20"/>
              </a:rPr>
              <a:t>Sp</a:t>
            </a:r>
            <a:r>
              <a:rPr lang="en-US" sz="2800" dirty="0" smtClean="0">
                <a:solidFill>
                  <a:srgbClr val="000000"/>
                </a:solidFill>
                <a:latin typeface="Arial - 24"/>
              </a:rPr>
              <a:t>ecial </a:t>
            </a:r>
            <a:r>
              <a:rPr lang="en-US" sz="2800" dirty="0">
                <a:solidFill>
                  <a:srgbClr val="000000"/>
                </a:solidFill>
                <a:latin typeface="Arial - 24"/>
              </a:rPr>
              <a:t>Store Discounts</a:t>
            </a:r>
          </a:p>
          <a:p>
            <a:endParaRPr lang="en-US" dirty="0">
              <a:solidFill>
                <a:srgbClr val="000000"/>
              </a:solidFill>
              <a:latin typeface="Arial - 24"/>
            </a:endParaRPr>
          </a:p>
          <a:p>
            <a:r>
              <a:rPr lang="en-US" sz="2800" dirty="0">
                <a:solidFill>
                  <a:srgbClr val="000000"/>
                </a:solidFill>
                <a:latin typeface="Arial - 24"/>
              </a:rPr>
              <a:t>Cash Back	</a:t>
            </a:r>
          </a:p>
          <a:p>
            <a:endParaRPr lang="en-US" dirty="0">
              <a:solidFill>
                <a:srgbClr val="000000"/>
              </a:solidFill>
              <a:latin typeface="Arial - 24"/>
            </a:endParaRPr>
          </a:p>
          <a:p>
            <a:r>
              <a:rPr lang="en-US" sz="2800" dirty="0">
                <a:solidFill>
                  <a:srgbClr val="000000"/>
                </a:solidFill>
                <a:latin typeface="Arial - 24"/>
              </a:rPr>
              <a:t>Low Interest Rate</a:t>
            </a:r>
          </a:p>
          <a:p>
            <a:endParaRPr lang="en-US" dirty="0">
              <a:solidFill>
                <a:srgbClr val="000000"/>
              </a:solidFill>
              <a:latin typeface="Arial - 24"/>
            </a:endParaRPr>
          </a:p>
          <a:p>
            <a:r>
              <a:rPr lang="en-US" sz="2800" dirty="0">
                <a:solidFill>
                  <a:srgbClr val="000000"/>
                </a:solidFill>
                <a:latin typeface="Arial - 24"/>
              </a:rPr>
              <a:t>Reward Program	</a:t>
            </a:r>
            <a:r>
              <a:rPr lang="en-US" dirty="0">
                <a:solidFill>
                  <a:srgbClr val="000000"/>
                </a:solidFill>
                <a:latin typeface="Arial - 24"/>
              </a:rPr>
              <a:t>	</a:t>
            </a:r>
          </a:p>
        </p:txBody>
      </p:sp>
      <p:cxnSp>
        <p:nvCxnSpPr>
          <p:cNvPr id="17" name="Straight Connector 16"/>
          <p:cNvCxnSpPr/>
          <p:nvPr/>
        </p:nvCxnSpPr>
        <p:spPr>
          <a:xfrm>
            <a:off x="4705350" y="4470400"/>
            <a:ext cx="12192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705350" y="5156200"/>
            <a:ext cx="35814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05350" y="5842000"/>
            <a:ext cx="3810000"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705350" y="6527800"/>
            <a:ext cx="4495800"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000750" y="4165600"/>
            <a:ext cx="990600" cy="523875"/>
          </a:xfrm>
          <a:prstGeom prst="rect">
            <a:avLst/>
          </a:prstGeom>
          <a:noFill/>
          <a:ln w="9525">
            <a:noFill/>
            <a:miter lim="800000"/>
            <a:headEnd/>
            <a:tailEnd/>
          </a:ln>
        </p:spPr>
        <p:txBody>
          <a:bodyPr>
            <a:spAutoFit/>
          </a:bodyPr>
          <a:lstStyle/>
          <a:p>
            <a:r>
              <a:rPr lang="en-US" sz="2800" dirty="0">
                <a:latin typeface="Calibri" pitchFamily="34" charset="0"/>
              </a:rPr>
              <a:t>8%</a:t>
            </a:r>
          </a:p>
        </p:txBody>
      </p:sp>
      <p:sp>
        <p:nvSpPr>
          <p:cNvPr id="31" name="TextBox 30"/>
          <p:cNvSpPr txBox="1">
            <a:spLocks noChangeArrowheads="1"/>
          </p:cNvSpPr>
          <p:nvPr/>
        </p:nvSpPr>
        <p:spPr bwMode="auto">
          <a:xfrm>
            <a:off x="8362950" y="4851400"/>
            <a:ext cx="1219200" cy="523875"/>
          </a:xfrm>
          <a:prstGeom prst="rect">
            <a:avLst/>
          </a:prstGeom>
          <a:noFill/>
          <a:ln w="9525">
            <a:noFill/>
            <a:miter lim="800000"/>
            <a:headEnd/>
            <a:tailEnd/>
          </a:ln>
        </p:spPr>
        <p:txBody>
          <a:bodyPr>
            <a:spAutoFit/>
          </a:bodyPr>
          <a:lstStyle/>
          <a:p>
            <a:r>
              <a:rPr lang="en-US" sz="2800" dirty="0">
                <a:latin typeface="Calibri" pitchFamily="34" charset="0"/>
              </a:rPr>
              <a:t>22%</a:t>
            </a:r>
          </a:p>
        </p:txBody>
      </p:sp>
      <p:sp>
        <p:nvSpPr>
          <p:cNvPr id="32" name="TextBox 31"/>
          <p:cNvSpPr txBox="1">
            <a:spLocks noChangeArrowheads="1"/>
          </p:cNvSpPr>
          <p:nvPr/>
        </p:nvSpPr>
        <p:spPr bwMode="auto">
          <a:xfrm>
            <a:off x="8591550" y="5537200"/>
            <a:ext cx="1524000" cy="523875"/>
          </a:xfrm>
          <a:prstGeom prst="rect">
            <a:avLst/>
          </a:prstGeom>
          <a:noFill/>
          <a:ln w="9525">
            <a:noFill/>
            <a:miter lim="800000"/>
            <a:headEnd/>
            <a:tailEnd/>
          </a:ln>
        </p:spPr>
        <p:txBody>
          <a:bodyPr>
            <a:spAutoFit/>
          </a:bodyPr>
          <a:lstStyle/>
          <a:p>
            <a:r>
              <a:rPr lang="en-US" sz="2800" dirty="0">
                <a:latin typeface="Calibri" pitchFamily="34" charset="0"/>
              </a:rPr>
              <a:t>24%</a:t>
            </a:r>
          </a:p>
        </p:txBody>
      </p:sp>
      <p:sp>
        <p:nvSpPr>
          <p:cNvPr id="33" name="TextBox 32"/>
          <p:cNvSpPr txBox="1">
            <a:spLocks noChangeArrowheads="1"/>
          </p:cNvSpPr>
          <p:nvPr/>
        </p:nvSpPr>
        <p:spPr bwMode="auto">
          <a:xfrm>
            <a:off x="9353550" y="6223000"/>
            <a:ext cx="1295400" cy="523875"/>
          </a:xfrm>
          <a:prstGeom prst="rect">
            <a:avLst/>
          </a:prstGeom>
          <a:noFill/>
          <a:ln w="9525">
            <a:noFill/>
            <a:miter lim="800000"/>
            <a:headEnd/>
            <a:tailEnd/>
          </a:ln>
        </p:spPr>
        <p:txBody>
          <a:bodyPr>
            <a:spAutoFit/>
          </a:bodyPr>
          <a:lstStyle/>
          <a:p>
            <a:r>
              <a:rPr lang="en-US" sz="2800" dirty="0">
                <a:latin typeface="Calibri" pitchFamily="34" charset="0"/>
              </a:rPr>
              <a:t>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8" name="Picture 1" descr="clipboard(2).png"/>
          <p:cNvPicPr>
            <a:picLocks/>
          </p:cNvPicPr>
          <p:nvPr/>
        </p:nvPicPr>
        <p:blipFill>
          <a:blip r:embed="rId2" cstate="print"/>
          <a:srcRect/>
          <a:stretch>
            <a:fillRect/>
          </a:stretch>
        </p:blipFill>
        <p:spPr bwMode="auto">
          <a:xfrm>
            <a:off x="0" y="0"/>
            <a:ext cx="10477500" cy="2192338"/>
          </a:xfrm>
          <a:prstGeom prst="rect">
            <a:avLst/>
          </a:prstGeom>
          <a:solidFill>
            <a:srgbClr val="000000">
              <a:alpha val="0"/>
            </a:srgbClr>
          </a:solidFill>
          <a:ln w="9525">
            <a:noFill/>
            <a:miter lim="800000"/>
            <a:headEnd/>
            <a:tailEnd/>
          </a:ln>
        </p:spPr>
      </p:pic>
      <p:sp>
        <p:nvSpPr>
          <p:cNvPr id="3" name="Oval 2"/>
          <p:cNvSpPr/>
          <p:nvPr/>
        </p:nvSpPr>
        <p:spPr>
          <a:xfrm>
            <a:off x="763588" y="2622550"/>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Oval 3"/>
          <p:cNvSpPr/>
          <p:nvPr/>
        </p:nvSpPr>
        <p:spPr>
          <a:xfrm>
            <a:off x="763588" y="369411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Oval 4"/>
          <p:cNvSpPr/>
          <p:nvPr/>
        </p:nvSpPr>
        <p:spPr>
          <a:xfrm>
            <a:off x="763588" y="4740275"/>
            <a:ext cx="458787" cy="430213"/>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Oval 5"/>
          <p:cNvSpPr/>
          <p:nvPr/>
        </p:nvSpPr>
        <p:spPr>
          <a:xfrm>
            <a:off x="763588" y="5726113"/>
            <a:ext cx="458787" cy="430212"/>
          </a:xfrm>
          <a:prstGeom prst="ellipse">
            <a:avLst/>
          </a:prstGeom>
          <a:gradFill flip="none" rotWithShape="1">
            <a:gsLst>
              <a:gs pos="0">
                <a:srgbClr val="6D9AA0"/>
              </a:gs>
              <a:gs pos="100000">
                <a:srgbClr val="8DAFB3"/>
              </a:gs>
            </a:gsLst>
            <a:lin ang="0" scaled="1"/>
            <a:tileRect/>
          </a:gra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a:off x="1544638" y="2611438"/>
            <a:ext cx="8486775" cy="954087"/>
          </a:xfrm>
          <a:prstGeom prst="rect">
            <a:avLst/>
          </a:prstGeom>
          <a:noFill/>
          <a:ln w="9525">
            <a:noFill/>
            <a:miter lim="800000"/>
            <a:headEnd/>
            <a:tailEnd/>
          </a:ln>
        </p:spPr>
        <p:txBody>
          <a:bodyPr>
            <a:spAutoFit/>
          </a:bodyPr>
          <a:lstStyle/>
          <a:p>
            <a:r>
              <a:rPr lang="en-US" sz="2800">
                <a:solidFill>
                  <a:srgbClr val="000000"/>
                </a:solidFill>
                <a:latin typeface="Arial - 28"/>
              </a:rPr>
              <a:t>In 2006, 92 percent of graduate students had at least one credit card.</a:t>
            </a:r>
          </a:p>
        </p:txBody>
      </p:sp>
      <p:sp>
        <p:nvSpPr>
          <p:cNvPr id="8" name="TextBox 7"/>
          <p:cNvSpPr txBox="1">
            <a:spLocks noChangeArrowheads="1"/>
          </p:cNvSpPr>
          <p:nvPr/>
        </p:nvSpPr>
        <p:spPr bwMode="auto">
          <a:xfrm>
            <a:off x="1519238" y="3683000"/>
            <a:ext cx="8382000" cy="954088"/>
          </a:xfrm>
          <a:prstGeom prst="rect">
            <a:avLst/>
          </a:prstGeom>
          <a:noFill/>
          <a:ln w="9525">
            <a:noFill/>
            <a:miter lim="800000"/>
            <a:headEnd/>
            <a:tailEnd/>
          </a:ln>
        </p:spPr>
        <p:txBody>
          <a:bodyPr>
            <a:spAutoFit/>
          </a:bodyPr>
          <a:lstStyle/>
          <a:p>
            <a:r>
              <a:rPr lang="en-US" sz="2800">
                <a:solidFill>
                  <a:srgbClr val="000000"/>
                </a:solidFill>
                <a:latin typeface="Arial - 28"/>
              </a:rPr>
              <a:t>The average outstanding balance on graduate student credit cards was $8,612.</a:t>
            </a:r>
          </a:p>
        </p:txBody>
      </p:sp>
      <p:sp>
        <p:nvSpPr>
          <p:cNvPr id="9" name="TextBox 8"/>
          <p:cNvSpPr txBox="1">
            <a:spLocks noChangeArrowheads="1"/>
          </p:cNvSpPr>
          <p:nvPr/>
        </p:nvSpPr>
        <p:spPr bwMode="auto">
          <a:xfrm>
            <a:off x="1519238" y="4716463"/>
            <a:ext cx="8434387" cy="954087"/>
          </a:xfrm>
          <a:prstGeom prst="rect">
            <a:avLst/>
          </a:prstGeom>
          <a:noFill/>
          <a:ln w="9525">
            <a:noFill/>
            <a:miter lim="800000"/>
            <a:headEnd/>
            <a:tailEnd/>
          </a:ln>
        </p:spPr>
        <p:txBody>
          <a:bodyPr>
            <a:spAutoFit/>
          </a:bodyPr>
          <a:lstStyle/>
          <a:p>
            <a:r>
              <a:rPr lang="en-US" sz="2800">
                <a:solidFill>
                  <a:srgbClr val="000000"/>
                </a:solidFill>
                <a:latin typeface="Arial - 28"/>
              </a:rPr>
              <a:t>67 percent of graduate students obtained their first credit card as an undergraduate student.</a:t>
            </a:r>
          </a:p>
        </p:txBody>
      </p:sp>
      <p:sp>
        <p:nvSpPr>
          <p:cNvPr id="10" name="TextBox 9"/>
          <p:cNvSpPr txBox="1">
            <a:spLocks noChangeArrowheads="1"/>
          </p:cNvSpPr>
          <p:nvPr/>
        </p:nvSpPr>
        <p:spPr bwMode="auto">
          <a:xfrm>
            <a:off x="1506538" y="5715000"/>
            <a:ext cx="8277225" cy="954088"/>
          </a:xfrm>
          <a:prstGeom prst="rect">
            <a:avLst/>
          </a:prstGeom>
          <a:noFill/>
          <a:ln w="9525">
            <a:noFill/>
            <a:miter lim="800000"/>
            <a:headEnd/>
            <a:tailEnd/>
          </a:ln>
        </p:spPr>
        <p:txBody>
          <a:bodyPr>
            <a:spAutoFit/>
          </a:bodyPr>
          <a:lstStyle/>
          <a:p>
            <a:r>
              <a:rPr lang="en-US" sz="2800">
                <a:solidFill>
                  <a:srgbClr val="000000"/>
                </a:solidFill>
                <a:latin typeface="Arial - 28"/>
              </a:rPr>
              <a:t>In 2004, 76 percent of undergraduates began the school year with credit cards.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1498</Words>
  <Application>Microsoft Office PowerPoint</Application>
  <PresentationFormat>Custom</PresentationFormat>
  <Paragraphs>263</Paragraphs>
  <Slides>48</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48</vt:i4>
      </vt:variant>
    </vt:vector>
  </HeadingPairs>
  <TitlesOfParts>
    <vt:vector size="61" baseType="lpstr">
      <vt:lpstr>Arial</vt:lpstr>
      <vt:lpstr>Arial - 16</vt:lpstr>
      <vt:lpstr>Arial - 36</vt:lpstr>
      <vt:lpstr>Calibri</vt:lpstr>
      <vt:lpstr>Arial - 28</vt:lpstr>
      <vt:lpstr>Arial - 26</vt:lpstr>
      <vt:lpstr>Arial - 20</vt:lpstr>
      <vt:lpstr>Arial - 24</vt:lpstr>
      <vt:lpstr>Arial - 22</vt:lpstr>
      <vt:lpstr>Times New Roman - 16</vt:lpstr>
      <vt:lpstr>Arial - 72</vt:lpstr>
      <vt:lpstr>Arial - 48</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25</cp:revision>
  <dcterms:created xsi:type="dcterms:W3CDTF">2011-08-08T20:13:56Z</dcterms:created>
  <dcterms:modified xsi:type="dcterms:W3CDTF">2011-08-16T14:27:38Z</dcterms:modified>
</cp:coreProperties>
</file>