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0160000" cy="7620000"/>
  <p:notesSz cx="6858000" cy="9144000"/>
  <p:embeddedFontLst>
    <p:embeddedFont>
      <p:font typeface="Calibri" pitchFamily="34" charset="0"/>
      <p:regular r:id="rId24"/>
      <p:bold r:id="rId25"/>
      <p:italic r:id="rId26"/>
      <p:boldItalic r:id="rId27"/>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1068" y="-96"/>
      </p:cViewPr>
      <p:guideLst>
        <p:guide orient="horz" pos="2400"/>
        <p:guide pos="320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7141"/>
            <a:ext cx="8636000" cy="1633361"/>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3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CAC0C4F-8BF6-480A-940C-5927F5BC43AE}" type="datetimeFigureOut">
              <a:rPr lang="en-US"/>
              <a:pPr>
                <a:defRPr/>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A78B35-18CC-4153-8581-3823A8645A8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D763A36-4D47-42DE-8227-486F4B37183A}" type="datetimeFigureOut">
              <a:rPr lang="en-US"/>
              <a:pPr>
                <a:defRPr/>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4A60CA-A4C0-40BF-BD4D-BF30A5DE3A1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05155"/>
            <a:ext cx="2286000" cy="650169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1" y="305155"/>
            <a:ext cx="6688667" cy="6501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3A63F6-809C-418F-AB5C-10C08DB5F14F}" type="datetimeFigureOut">
              <a:rPr lang="en-US"/>
              <a:pPr>
                <a:defRPr/>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605488-F757-44A3-AEE3-E14C4F8EBE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15F800-5885-47D0-87A8-1B6B197B2964}" type="datetimeFigureOut">
              <a:rPr lang="en-US"/>
              <a:pPr>
                <a:defRPr/>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DD03AD-AF21-4F8E-A176-70439230E5A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4896557"/>
            <a:ext cx="8636000" cy="151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2570" y="3229682"/>
            <a:ext cx="8636000" cy="16668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9985D5D-64E9-4376-B2A2-84CDEB5C78A6}" type="datetimeFigureOut">
              <a:rPr lang="en-US"/>
              <a:pPr>
                <a:defRPr/>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00198C-BE5F-454B-8064-19524B9D0A8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425633-A149-46DA-97DE-6F78550F77E1}" type="datetimeFigureOut">
              <a:rPr lang="en-US"/>
              <a:pPr>
                <a:defRPr/>
              </a:pPr>
              <a:t>8/16/2011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C034D4-A1CC-4729-BDC5-93735ADE613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5681"/>
            <a:ext cx="4489098"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528"/>
            <a:ext cx="4489098"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1141" y="1705681"/>
            <a:ext cx="4490861"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2416528"/>
            <a:ext cx="4490861"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96DAC62-563C-4CAC-910C-E34CD26ABFC9}" type="datetimeFigureOut">
              <a:rPr lang="en-US"/>
              <a:pPr>
                <a:defRPr/>
              </a:pPr>
              <a:t>8/16/2011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65C6134-939C-4D1F-8006-8EC15B1A8C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E409A3C-77D9-4D57-9A46-99D6E4B6A743}" type="datetimeFigureOut">
              <a:rPr lang="en-US"/>
              <a:pPr>
                <a:defRPr/>
              </a:pPr>
              <a:t>8/16/2011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99CE92D-3D64-49A0-BD42-E8DA2B169D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80BC676-95EF-4F8A-9BFD-2E2147188C45}" type="datetimeFigureOut">
              <a:rPr lang="en-US"/>
              <a:pPr>
                <a:defRPr/>
              </a:pPr>
              <a:t>8/16/2011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183E91A-D882-49FA-9AFA-7B0E8F6D142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03389"/>
            <a:ext cx="3342570" cy="12911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2278" y="303391"/>
            <a:ext cx="5679722" cy="6503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1" y="1594557"/>
            <a:ext cx="3342570" cy="52122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6E1427-61C1-457A-8062-03381AFDC7BA}" type="datetimeFigureOut">
              <a:rPr lang="en-US"/>
              <a:pPr>
                <a:defRPr/>
              </a:pPr>
              <a:t>8/16/2011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32C2CA-DAC8-4BB3-9E82-07DD49DFFC4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5334000"/>
            <a:ext cx="6096000" cy="62970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1431" y="680861"/>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91431" y="5963709"/>
            <a:ext cx="6096000" cy="8942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150FD3-1138-43F1-9DD9-2CBB4BF5DFAD}" type="datetimeFigureOut">
              <a:rPr lang="en-US"/>
              <a:pPr>
                <a:defRPr/>
              </a:pPr>
              <a:t>8/16/2011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7AC4F2-03FC-4552-A764-0CCF9A8CBC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304800"/>
            <a:ext cx="9144000" cy="1270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8000" y="1778000"/>
            <a:ext cx="91440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FAEACFB-E211-400D-AD90-C581087E4E79}" type="datetimeFigureOut">
              <a:rPr lang="en-US"/>
              <a:pPr>
                <a:defRPr/>
              </a:pPr>
              <a:t>8/16/2011</a:t>
            </a:fld>
            <a:endParaRPr lang="en-US"/>
          </a:p>
        </p:txBody>
      </p:sp>
      <p:sp>
        <p:nvSpPr>
          <p:cNvPr id="5" name="Footer Placeholder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281863" y="7062788"/>
            <a:ext cx="2370137" cy="404812"/>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7B61E7E-C75C-41D5-A6EC-347705904B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tlouisfed.org/education_resources/assets/lesson_plans/cards_cars_currency/CCC_Lesson_1_2010.pdf"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tlouisfed.org/education_resources/assets/lesson_plans/cards_cars_currency/CCC_Lesson_1_2010.pdf"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2051" name="TextBox 2"/>
          <p:cNvSpPr txBox="1">
            <a:spLocks noChangeArrowheads="1"/>
          </p:cNvSpPr>
          <p:nvPr/>
        </p:nvSpPr>
        <p:spPr bwMode="auto">
          <a:xfrm>
            <a:off x="571500" y="2540000"/>
            <a:ext cx="8764588" cy="2677656"/>
          </a:xfrm>
          <a:prstGeom prst="rect">
            <a:avLst/>
          </a:prstGeom>
          <a:noFill/>
          <a:ln w="9525">
            <a:noFill/>
            <a:miter lim="800000"/>
            <a:headEnd/>
            <a:tailEnd/>
          </a:ln>
        </p:spPr>
        <p:txBody>
          <a:bodyPr>
            <a:spAutoFit/>
          </a:bodyPr>
          <a:lstStyle/>
          <a:p>
            <a:r>
              <a:rPr lang="en-US" dirty="0">
                <a:solidFill>
                  <a:srgbClr val="000000"/>
                </a:solidFill>
                <a:latin typeface="Arial - 16"/>
              </a:rPr>
              <a:t>Teacher instructions:</a:t>
            </a:r>
          </a:p>
          <a:p>
            <a:endParaRPr lang="en-US" dirty="0">
              <a:solidFill>
                <a:srgbClr val="000000"/>
              </a:solidFill>
              <a:latin typeface="Arial - 16"/>
            </a:endParaRPr>
          </a:p>
          <a:p>
            <a:r>
              <a:rPr lang="en-US" dirty="0">
                <a:solidFill>
                  <a:srgbClr val="000000"/>
                </a:solidFill>
                <a:latin typeface="Arial - 16"/>
              </a:rPr>
              <a:t>1.	Print lesson 1 from </a:t>
            </a:r>
          </a:p>
          <a:p>
            <a:endParaRPr lang="en-US" dirty="0">
              <a:solidFill>
                <a:srgbClr val="000000"/>
              </a:solidFill>
              <a:latin typeface="Arial - 16"/>
            </a:endParaRPr>
          </a:p>
          <a:p>
            <a:r>
              <a:rPr lang="en-US" dirty="0">
                <a:solidFill>
                  <a:srgbClr val="000000"/>
                </a:solidFill>
                <a:latin typeface="Arial - 16"/>
              </a:rPr>
              <a:t>2.	Display slide 2 with Procedure step 2 in the lesson.  </a:t>
            </a:r>
          </a:p>
          <a:p>
            <a:endParaRPr lang="en-US" dirty="0">
              <a:solidFill>
                <a:srgbClr val="000000"/>
              </a:solidFill>
              <a:latin typeface="Arial - 16"/>
            </a:endParaRPr>
          </a:p>
          <a:p>
            <a:r>
              <a:rPr lang="en-US" dirty="0">
                <a:solidFill>
                  <a:srgbClr val="000000"/>
                </a:solidFill>
                <a:latin typeface="Arial - 16"/>
              </a:rPr>
              <a:t>3.	Display slides 3 through 11 with Procedure 4.  Each </a:t>
            </a:r>
            <a:r>
              <a:rPr lang="en-US" dirty="0" smtClean="0">
                <a:solidFill>
                  <a:srgbClr val="000000"/>
                </a:solidFill>
                <a:latin typeface="Arial - 16"/>
              </a:rPr>
              <a:t>question </a:t>
            </a:r>
            <a:r>
              <a:rPr lang="en-US" dirty="0">
                <a:solidFill>
                  <a:srgbClr val="000000"/>
                </a:solidFill>
                <a:latin typeface="Arial - 16"/>
              </a:rPr>
              <a:t>and answer </a:t>
            </a:r>
            <a:r>
              <a:rPr lang="en-US" dirty="0" smtClean="0">
                <a:solidFill>
                  <a:srgbClr val="000000"/>
                </a:solidFill>
                <a:latin typeface="Arial - 16"/>
              </a:rPr>
              <a:t>	will </a:t>
            </a:r>
            <a:r>
              <a:rPr lang="en-US" dirty="0">
                <a:solidFill>
                  <a:srgbClr val="000000"/>
                </a:solidFill>
                <a:latin typeface="Arial - 16"/>
              </a:rPr>
              <a:t>fade in when you click on it.</a:t>
            </a:r>
          </a:p>
          <a:p>
            <a:endParaRPr lang="en-US" sz="1200" dirty="0">
              <a:solidFill>
                <a:srgbClr val="000000"/>
              </a:solidFill>
              <a:latin typeface="Arial - 16"/>
            </a:endParaRPr>
          </a:p>
          <a:p>
            <a:r>
              <a:rPr lang="en-US" sz="1200" dirty="0">
                <a:solidFill>
                  <a:srgbClr val="000000"/>
                </a:solidFill>
                <a:latin typeface="Arial - 16"/>
              </a:rPr>
              <a:t>	</a:t>
            </a:r>
          </a:p>
        </p:txBody>
      </p:sp>
      <p:sp>
        <p:nvSpPr>
          <p:cNvPr id="2052" name="TextBox 3">
            <a:hlinkClick r:id="rId3"/>
          </p:cNvPr>
          <p:cNvSpPr txBox="1">
            <a:spLocks noChangeArrowheads="1"/>
          </p:cNvSpPr>
          <p:nvPr/>
        </p:nvSpPr>
        <p:spPr bwMode="auto">
          <a:xfrm>
            <a:off x="3556000" y="3048000"/>
            <a:ext cx="4165600" cy="369332"/>
          </a:xfrm>
          <a:prstGeom prst="rect">
            <a:avLst/>
          </a:prstGeom>
          <a:noFill/>
          <a:ln w="9525">
            <a:noFill/>
            <a:miter lim="800000"/>
            <a:headEnd/>
            <a:tailEnd/>
          </a:ln>
        </p:spPr>
        <p:txBody>
          <a:bodyPr>
            <a:spAutoFit/>
          </a:bodyPr>
          <a:lstStyle/>
          <a:p>
            <a:r>
              <a:rPr lang="en-US" dirty="0">
                <a:solidFill>
                  <a:srgbClr val="0000FF"/>
                </a:solidFill>
                <a:latin typeface="Arial - 16"/>
                <a:hlinkClick r:id="rId4"/>
              </a:rPr>
              <a:t>Cards, Cars and Currency</a:t>
            </a:r>
            <a:r>
              <a:rPr lang="en-US" dirty="0">
                <a:solidFill>
                  <a:srgbClr val="000000"/>
                </a:solidFill>
                <a:latin typeface="Arial - 16"/>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266"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1267" name="TextBox 2"/>
          <p:cNvSpPr txBox="1">
            <a:spLocks noChangeArrowheads="1"/>
          </p:cNvSpPr>
          <p:nvPr/>
        </p:nvSpPr>
        <p:spPr bwMode="auto">
          <a:xfrm>
            <a:off x="469900" y="2654300"/>
            <a:ext cx="9271000" cy="954088"/>
          </a:xfrm>
          <a:prstGeom prst="rect">
            <a:avLst/>
          </a:prstGeom>
          <a:noFill/>
          <a:ln w="9525">
            <a:noFill/>
            <a:miter lim="800000"/>
            <a:headEnd/>
            <a:tailEnd/>
          </a:ln>
        </p:spPr>
        <p:txBody>
          <a:bodyPr>
            <a:spAutoFit/>
          </a:bodyPr>
          <a:lstStyle/>
          <a:p>
            <a:r>
              <a:rPr lang="en-US" sz="2800">
                <a:solidFill>
                  <a:srgbClr val="000000"/>
                </a:solidFill>
                <a:latin typeface="Arial - 36"/>
              </a:rPr>
              <a:t>8.	It is more advantageous to use a debit card than a 	credit card for purchases.</a:t>
            </a:r>
          </a:p>
        </p:txBody>
      </p:sp>
      <p:sp>
        <p:nvSpPr>
          <p:cNvPr id="4" name="TextBox 3"/>
          <p:cNvSpPr txBox="1">
            <a:spLocks noChangeArrowheads="1"/>
          </p:cNvSpPr>
          <p:nvPr/>
        </p:nvSpPr>
        <p:spPr bwMode="auto">
          <a:xfrm>
            <a:off x="1346200" y="3733800"/>
            <a:ext cx="7696200" cy="1384300"/>
          </a:xfrm>
          <a:prstGeom prst="rect">
            <a:avLst/>
          </a:prstGeom>
          <a:noFill/>
          <a:ln w="9525">
            <a:noFill/>
            <a:miter lim="800000"/>
            <a:headEnd/>
            <a:tailEnd/>
          </a:ln>
        </p:spPr>
        <p:txBody>
          <a:bodyPr>
            <a:spAutoFit/>
          </a:bodyPr>
          <a:lstStyle/>
          <a:p>
            <a:r>
              <a:rPr lang="en-US" sz="2800">
                <a:solidFill>
                  <a:srgbClr val="FF0000"/>
                </a:solidFill>
                <a:latin typeface="Arial - 36"/>
              </a:rPr>
              <a:t>False - Both debit cards and credit cards have advantages according to personal decisions and specific situations.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2291" name="TextBox 2"/>
          <p:cNvSpPr txBox="1">
            <a:spLocks noChangeArrowheads="1"/>
          </p:cNvSpPr>
          <p:nvPr/>
        </p:nvSpPr>
        <p:spPr bwMode="auto">
          <a:xfrm>
            <a:off x="469900" y="2654300"/>
            <a:ext cx="9271000" cy="1384300"/>
          </a:xfrm>
          <a:prstGeom prst="rect">
            <a:avLst/>
          </a:prstGeom>
          <a:noFill/>
          <a:ln w="9525">
            <a:noFill/>
            <a:miter lim="800000"/>
            <a:headEnd/>
            <a:tailEnd/>
          </a:ln>
        </p:spPr>
        <p:txBody>
          <a:bodyPr>
            <a:spAutoFit/>
          </a:bodyPr>
          <a:lstStyle/>
          <a:p>
            <a:r>
              <a:rPr lang="en-US" sz="2800">
                <a:solidFill>
                  <a:srgbClr val="000000"/>
                </a:solidFill>
                <a:latin typeface="Arial - 36"/>
              </a:rPr>
              <a:t>9.	By law, lenders who make car loans must charge 	all consumers the same fixed interest rate on 	contracts issued on the same day.</a:t>
            </a:r>
          </a:p>
        </p:txBody>
      </p:sp>
      <p:sp>
        <p:nvSpPr>
          <p:cNvPr id="4" name="TextBox 3"/>
          <p:cNvSpPr txBox="1">
            <a:spLocks noChangeArrowheads="1"/>
          </p:cNvSpPr>
          <p:nvPr/>
        </p:nvSpPr>
        <p:spPr bwMode="auto">
          <a:xfrm>
            <a:off x="1422400" y="4191000"/>
            <a:ext cx="8305800" cy="1384300"/>
          </a:xfrm>
          <a:prstGeom prst="rect">
            <a:avLst/>
          </a:prstGeom>
          <a:noFill/>
          <a:ln w="9525">
            <a:noFill/>
            <a:miter lim="800000"/>
            <a:headEnd/>
            <a:tailEnd/>
          </a:ln>
        </p:spPr>
        <p:txBody>
          <a:bodyPr>
            <a:spAutoFit/>
          </a:bodyPr>
          <a:lstStyle/>
          <a:p>
            <a:r>
              <a:rPr lang="en-US" sz="2800">
                <a:solidFill>
                  <a:srgbClr val="FF0000"/>
                </a:solidFill>
                <a:latin typeface="Arial - 36"/>
              </a:rPr>
              <a:t>False - Interest rates charged on car contracts will vary from one consumer to another, based on his or her credit report and credit history.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314"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3315" name="TextBox 2"/>
          <p:cNvSpPr txBox="1">
            <a:spLocks noChangeArrowheads="1"/>
          </p:cNvSpPr>
          <p:nvPr/>
        </p:nvSpPr>
        <p:spPr bwMode="auto">
          <a:xfrm>
            <a:off x="469900" y="2654300"/>
            <a:ext cx="9271000" cy="1816100"/>
          </a:xfrm>
          <a:prstGeom prst="rect">
            <a:avLst/>
          </a:prstGeom>
          <a:noFill/>
          <a:ln w="9525">
            <a:noFill/>
            <a:miter lim="800000"/>
            <a:headEnd/>
            <a:tailEnd/>
          </a:ln>
        </p:spPr>
        <p:txBody>
          <a:bodyPr>
            <a:spAutoFit/>
          </a:bodyPr>
          <a:lstStyle/>
          <a:p>
            <a:r>
              <a:rPr lang="en-US" sz="2800">
                <a:solidFill>
                  <a:srgbClr val="000000"/>
                </a:solidFill>
                <a:latin typeface="Arial - 36"/>
              </a:rPr>
              <a:t>10.	</a:t>
            </a:r>
            <a:r>
              <a:rPr lang="en-US" sz="2800">
                <a:solidFill>
                  <a:srgbClr val="000000"/>
                </a:solidFill>
                <a:latin typeface="Arial - 28"/>
              </a:rPr>
              <a:t>Most overdraft charges on bank accounts occur 	because people write checks when they don't have 	enough money in their accounts to cover the 	checks.</a:t>
            </a:r>
          </a:p>
        </p:txBody>
      </p:sp>
      <p:sp>
        <p:nvSpPr>
          <p:cNvPr id="4" name="TextBox 3"/>
          <p:cNvSpPr txBox="1">
            <a:spLocks noChangeArrowheads="1"/>
          </p:cNvSpPr>
          <p:nvPr/>
        </p:nvSpPr>
        <p:spPr bwMode="auto">
          <a:xfrm>
            <a:off x="1346200" y="4419600"/>
            <a:ext cx="8382000" cy="2678113"/>
          </a:xfrm>
          <a:prstGeom prst="rect">
            <a:avLst/>
          </a:prstGeom>
          <a:noFill/>
          <a:ln w="9525">
            <a:noFill/>
            <a:miter lim="800000"/>
            <a:headEnd/>
            <a:tailEnd/>
          </a:ln>
        </p:spPr>
        <p:txBody>
          <a:bodyPr>
            <a:spAutoFit/>
          </a:bodyPr>
          <a:lstStyle/>
          <a:p>
            <a:r>
              <a:rPr lang="en-US" sz="2800">
                <a:solidFill>
                  <a:srgbClr val="FF0000"/>
                </a:solidFill>
                <a:latin typeface="Arial - 28"/>
              </a:rPr>
              <a:t>False - According to the Center for Responsible Lending, more and more banks are changing the way bank account overdrafts are handled.  Most overdraft charges on bank accounts [46.3 percent] are caused from debit-card purchases and ATM withdrawals.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4338"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4339" name="TextBox 2"/>
          <p:cNvSpPr txBox="1">
            <a:spLocks noChangeArrowheads="1"/>
          </p:cNvSpPr>
          <p:nvPr/>
        </p:nvSpPr>
        <p:spPr bwMode="auto">
          <a:xfrm>
            <a:off x="469900" y="2654300"/>
            <a:ext cx="9271000" cy="1384300"/>
          </a:xfrm>
          <a:prstGeom prst="rect">
            <a:avLst/>
          </a:prstGeom>
          <a:noFill/>
          <a:ln w="9525">
            <a:noFill/>
            <a:miter lim="800000"/>
            <a:headEnd/>
            <a:tailEnd/>
          </a:ln>
        </p:spPr>
        <p:txBody>
          <a:bodyPr>
            <a:spAutoFit/>
          </a:bodyPr>
          <a:lstStyle/>
          <a:p>
            <a:r>
              <a:rPr lang="en-US" sz="2800">
                <a:solidFill>
                  <a:srgbClr val="000000"/>
                </a:solidFill>
                <a:latin typeface="Arial - 36"/>
              </a:rPr>
              <a:t>11.	A credit-card lender often requires collateral for a 	credit-card account because it is an unsecured loan 	and can be quite risky.</a:t>
            </a:r>
          </a:p>
        </p:txBody>
      </p:sp>
      <p:sp>
        <p:nvSpPr>
          <p:cNvPr id="4" name="TextBox 3"/>
          <p:cNvSpPr txBox="1">
            <a:spLocks noChangeArrowheads="1"/>
          </p:cNvSpPr>
          <p:nvPr/>
        </p:nvSpPr>
        <p:spPr bwMode="auto">
          <a:xfrm>
            <a:off x="1346200" y="4191000"/>
            <a:ext cx="8128000" cy="2246313"/>
          </a:xfrm>
          <a:prstGeom prst="rect">
            <a:avLst/>
          </a:prstGeom>
          <a:noFill/>
          <a:ln w="9525">
            <a:noFill/>
            <a:miter lim="800000"/>
            <a:headEnd/>
            <a:tailEnd/>
          </a:ln>
        </p:spPr>
        <p:txBody>
          <a:bodyPr>
            <a:spAutoFit/>
          </a:bodyPr>
          <a:lstStyle/>
          <a:p>
            <a:r>
              <a:rPr lang="en-US" sz="2800">
                <a:solidFill>
                  <a:srgbClr val="FF0000"/>
                </a:solidFill>
                <a:latin typeface="Arial - 36"/>
              </a:rPr>
              <a:t>False - An unsecured loan is not backed by collateral, and is quite risky for the lender.  The term "unsecured" means that there is nothing of value the creditor can take if the loan is not repaid.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5362"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5363" name="TextBox 2"/>
          <p:cNvSpPr txBox="1">
            <a:spLocks noChangeArrowheads="1"/>
          </p:cNvSpPr>
          <p:nvPr/>
        </p:nvSpPr>
        <p:spPr bwMode="auto">
          <a:xfrm>
            <a:off x="469900" y="2654300"/>
            <a:ext cx="9271000" cy="2246313"/>
          </a:xfrm>
          <a:prstGeom prst="rect">
            <a:avLst/>
          </a:prstGeom>
          <a:noFill/>
          <a:ln w="9525">
            <a:noFill/>
            <a:miter lim="800000"/>
            <a:headEnd/>
            <a:tailEnd/>
          </a:ln>
        </p:spPr>
        <p:txBody>
          <a:bodyPr>
            <a:spAutoFit/>
          </a:bodyPr>
          <a:lstStyle/>
          <a:p>
            <a:r>
              <a:rPr lang="en-US" sz="2800">
                <a:solidFill>
                  <a:srgbClr val="000000"/>
                </a:solidFill>
                <a:latin typeface="Arial - 28"/>
              </a:rPr>
              <a:t>12.	If you want an increase in the credit limit on your 	credit card and you are under age 21 and have a 	credit card with a cosigner, your increase will be 	approved if you have made your payments on time 	for at least 6 consecutive months.</a:t>
            </a:r>
          </a:p>
        </p:txBody>
      </p:sp>
      <p:sp>
        <p:nvSpPr>
          <p:cNvPr id="4" name="TextBox 3"/>
          <p:cNvSpPr txBox="1">
            <a:spLocks noChangeArrowheads="1"/>
          </p:cNvSpPr>
          <p:nvPr/>
        </p:nvSpPr>
        <p:spPr bwMode="auto">
          <a:xfrm>
            <a:off x="1346200" y="5029200"/>
            <a:ext cx="7721600" cy="1816100"/>
          </a:xfrm>
          <a:prstGeom prst="rect">
            <a:avLst/>
          </a:prstGeom>
          <a:noFill/>
          <a:ln w="9525">
            <a:noFill/>
            <a:miter lim="800000"/>
            <a:headEnd/>
            <a:tailEnd/>
          </a:ln>
        </p:spPr>
        <p:txBody>
          <a:bodyPr>
            <a:spAutoFit/>
          </a:bodyPr>
          <a:lstStyle/>
          <a:p>
            <a:r>
              <a:rPr lang="en-US" sz="2800">
                <a:solidFill>
                  <a:srgbClr val="FF0000"/>
                </a:solidFill>
                <a:latin typeface="Arial - 28"/>
              </a:rPr>
              <a:t>False - If you are under age 21 and have a card with a cosigner and want an increase in the credit limit, your cosigner must agree in writing to the increase.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6"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6387" name="TextBox 2"/>
          <p:cNvSpPr txBox="1">
            <a:spLocks noChangeArrowheads="1"/>
          </p:cNvSpPr>
          <p:nvPr/>
        </p:nvSpPr>
        <p:spPr bwMode="auto">
          <a:xfrm>
            <a:off x="469900" y="2654300"/>
            <a:ext cx="9271000" cy="1384300"/>
          </a:xfrm>
          <a:prstGeom prst="rect">
            <a:avLst/>
          </a:prstGeom>
          <a:noFill/>
          <a:ln w="9525">
            <a:noFill/>
            <a:miter lim="800000"/>
            <a:headEnd/>
            <a:tailEnd/>
          </a:ln>
        </p:spPr>
        <p:txBody>
          <a:bodyPr>
            <a:spAutoFit/>
          </a:bodyPr>
          <a:lstStyle/>
          <a:p>
            <a:r>
              <a:rPr lang="en-US" sz="2800">
                <a:solidFill>
                  <a:srgbClr val="000000"/>
                </a:solidFill>
                <a:latin typeface="Arial - 36"/>
              </a:rPr>
              <a:t>13.	Financial institutions are required to provide all 	customers standard overdraft services for debit 	cards and ATM transactions.</a:t>
            </a:r>
          </a:p>
        </p:txBody>
      </p:sp>
      <p:sp>
        <p:nvSpPr>
          <p:cNvPr id="4" name="TextBox 3"/>
          <p:cNvSpPr txBox="1">
            <a:spLocks noChangeArrowheads="1"/>
          </p:cNvSpPr>
          <p:nvPr/>
        </p:nvSpPr>
        <p:spPr bwMode="auto">
          <a:xfrm>
            <a:off x="1346200" y="4114800"/>
            <a:ext cx="8229600" cy="1384300"/>
          </a:xfrm>
          <a:prstGeom prst="rect">
            <a:avLst/>
          </a:prstGeom>
          <a:noFill/>
          <a:ln w="9525">
            <a:noFill/>
            <a:miter lim="800000"/>
            <a:headEnd/>
            <a:tailEnd/>
          </a:ln>
        </p:spPr>
        <p:txBody>
          <a:bodyPr>
            <a:spAutoFit/>
          </a:bodyPr>
          <a:lstStyle/>
          <a:p>
            <a:r>
              <a:rPr lang="en-US" sz="2800">
                <a:solidFill>
                  <a:srgbClr val="FF0000"/>
                </a:solidFill>
                <a:latin typeface="Arial - 36"/>
              </a:rPr>
              <a:t>False - Financial institutions must give consumers the choice as to whether overdraft service will apply to debit card and ATM transactions.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7410"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7411" name="TextBox 2"/>
          <p:cNvSpPr txBox="1">
            <a:spLocks noChangeArrowheads="1"/>
          </p:cNvSpPr>
          <p:nvPr/>
        </p:nvSpPr>
        <p:spPr bwMode="auto">
          <a:xfrm>
            <a:off x="469900" y="2654300"/>
            <a:ext cx="9271000" cy="1816100"/>
          </a:xfrm>
          <a:prstGeom prst="rect">
            <a:avLst/>
          </a:prstGeom>
          <a:noFill/>
          <a:ln w="9525">
            <a:noFill/>
            <a:miter lim="800000"/>
            <a:headEnd/>
            <a:tailEnd/>
          </a:ln>
        </p:spPr>
        <p:txBody>
          <a:bodyPr>
            <a:spAutoFit/>
          </a:bodyPr>
          <a:lstStyle/>
          <a:p>
            <a:r>
              <a:rPr lang="en-US" sz="2800">
                <a:solidFill>
                  <a:srgbClr val="000000"/>
                </a:solidFill>
                <a:latin typeface="Arial - 36"/>
              </a:rPr>
              <a:t>14.	Because of the easy access to credit cards, the 	number of credit card transactions exceeds the 	number of debit card transactions by more than 	one-third.</a:t>
            </a:r>
          </a:p>
        </p:txBody>
      </p:sp>
      <p:sp>
        <p:nvSpPr>
          <p:cNvPr id="4" name="TextBox 3"/>
          <p:cNvSpPr txBox="1">
            <a:spLocks noChangeArrowheads="1"/>
          </p:cNvSpPr>
          <p:nvPr/>
        </p:nvSpPr>
        <p:spPr bwMode="auto">
          <a:xfrm>
            <a:off x="1346200" y="4572000"/>
            <a:ext cx="8229600" cy="954088"/>
          </a:xfrm>
          <a:prstGeom prst="rect">
            <a:avLst/>
          </a:prstGeom>
          <a:noFill/>
          <a:ln w="9525">
            <a:noFill/>
            <a:miter lim="800000"/>
            <a:headEnd/>
            <a:tailEnd/>
          </a:ln>
        </p:spPr>
        <p:txBody>
          <a:bodyPr>
            <a:spAutoFit/>
          </a:bodyPr>
          <a:lstStyle/>
          <a:p>
            <a:r>
              <a:rPr lang="en-US" sz="2800">
                <a:solidFill>
                  <a:srgbClr val="FF0000"/>
                </a:solidFill>
                <a:latin typeface="Arial - 36"/>
              </a:rPr>
              <a:t>False - There are more debit card transactions than credit card transactions.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8434"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8435" name="TextBox 2"/>
          <p:cNvSpPr txBox="1">
            <a:spLocks noChangeArrowheads="1"/>
          </p:cNvSpPr>
          <p:nvPr/>
        </p:nvSpPr>
        <p:spPr bwMode="auto">
          <a:xfrm>
            <a:off x="469900" y="2654300"/>
            <a:ext cx="9271000" cy="954088"/>
          </a:xfrm>
          <a:prstGeom prst="rect">
            <a:avLst/>
          </a:prstGeom>
          <a:noFill/>
          <a:ln w="9525">
            <a:noFill/>
            <a:miter lim="800000"/>
            <a:headEnd/>
            <a:tailEnd/>
          </a:ln>
        </p:spPr>
        <p:txBody>
          <a:bodyPr>
            <a:spAutoFit/>
          </a:bodyPr>
          <a:lstStyle/>
          <a:p>
            <a:r>
              <a:rPr lang="en-US" sz="2800">
                <a:solidFill>
                  <a:srgbClr val="000000"/>
                </a:solidFill>
                <a:latin typeface="Arial - 36"/>
              </a:rPr>
              <a:t>15.	If a credit card is lost or stolen, the maximum 	amount a cardholder must pay is $50.</a:t>
            </a:r>
          </a:p>
        </p:txBody>
      </p:sp>
      <p:sp>
        <p:nvSpPr>
          <p:cNvPr id="4" name="TextBox 3"/>
          <p:cNvSpPr txBox="1">
            <a:spLocks noChangeArrowheads="1"/>
          </p:cNvSpPr>
          <p:nvPr/>
        </p:nvSpPr>
        <p:spPr bwMode="auto">
          <a:xfrm>
            <a:off x="1346200" y="3733800"/>
            <a:ext cx="8305800" cy="1816100"/>
          </a:xfrm>
          <a:prstGeom prst="rect">
            <a:avLst/>
          </a:prstGeom>
          <a:noFill/>
          <a:ln w="9525">
            <a:noFill/>
            <a:miter lim="800000"/>
            <a:headEnd/>
            <a:tailEnd/>
          </a:ln>
        </p:spPr>
        <p:txBody>
          <a:bodyPr>
            <a:spAutoFit/>
          </a:bodyPr>
          <a:lstStyle/>
          <a:p>
            <a:r>
              <a:rPr lang="en-US" sz="2800">
                <a:solidFill>
                  <a:srgbClr val="FF0000"/>
                </a:solidFill>
                <a:latin typeface="Arial - 36"/>
              </a:rPr>
              <a:t>True - The Truth in Lending Act is a federal law that protects cardholders against unauthorized use of their credit cards.  If a card is lost or stolen, the maximum amount a cardholder must pay is $50.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9458"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9459" name="TextBox 2"/>
          <p:cNvSpPr txBox="1">
            <a:spLocks noChangeArrowheads="1"/>
          </p:cNvSpPr>
          <p:nvPr/>
        </p:nvSpPr>
        <p:spPr bwMode="auto">
          <a:xfrm>
            <a:off x="469900" y="2654300"/>
            <a:ext cx="9271000" cy="523875"/>
          </a:xfrm>
          <a:prstGeom prst="rect">
            <a:avLst/>
          </a:prstGeom>
          <a:noFill/>
          <a:ln w="9525">
            <a:noFill/>
            <a:miter lim="800000"/>
            <a:headEnd/>
            <a:tailEnd/>
          </a:ln>
        </p:spPr>
        <p:txBody>
          <a:bodyPr>
            <a:spAutoFit/>
          </a:bodyPr>
          <a:lstStyle/>
          <a:p>
            <a:r>
              <a:rPr lang="en-US" sz="2800">
                <a:solidFill>
                  <a:srgbClr val="000000"/>
                </a:solidFill>
                <a:latin typeface="Arial - 36"/>
              </a:rPr>
              <a:t>16.	Debit cards are the same as ATM cards.</a:t>
            </a:r>
          </a:p>
        </p:txBody>
      </p:sp>
      <p:sp>
        <p:nvSpPr>
          <p:cNvPr id="4" name="TextBox 3"/>
          <p:cNvSpPr txBox="1">
            <a:spLocks noChangeArrowheads="1"/>
          </p:cNvSpPr>
          <p:nvPr/>
        </p:nvSpPr>
        <p:spPr bwMode="auto">
          <a:xfrm>
            <a:off x="1346200" y="3429000"/>
            <a:ext cx="8153400" cy="2678113"/>
          </a:xfrm>
          <a:prstGeom prst="rect">
            <a:avLst/>
          </a:prstGeom>
          <a:noFill/>
          <a:ln w="9525">
            <a:noFill/>
            <a:miter lim="800000"/>
            <a:headEnd/>
            <a:tailEnd/>
          </a:ln>
        </p:spPr>
        <p:txBody>
          <a:bodyPr>
            <a:spAutoFit/>
          </a:bodyPr>
          <a:lstStyle/>
          <a:p>
            <a:r>
              <a:rPr lang="en-US" sz="2800">
                <a:solidFill>
                  <a:srgbClr val="FF0000"/>
                </a:solidFill>
                <a:latin typeface="Arial - 36"/>
              </a:rPr>
              <a:t>False - Debit cards differ from ATM cards in that they can be used to make purchases.  Although an ATM card is a type of debit card, it is used to access a computer to get cash, make deposits or transfer money between accounts and is not used to make purchases.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82"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20483" name="TextBox 2"/>
          <p:cNvSpPr txBox="1">
            <a:spLocks noChangeArrowheads="1"/>
          </p:cNvSpPr>
          <p:nvPr/>
        </p:nvSpPr>
        <p:spPr bwMode="auto">
          <a:xfrm>
            <a:off x="469900" y="2654300"/>
            <a:ext cx="9105900" cy="1816100"/>
          </a:xfrm>
          <a:prstGeom prst="rect">
            <a:avLst/>
          </a:prstGeom>
          <a:noFill/>
          <a:ln w="9525">
            <a:noFill/>
            <a:miter lim="800000"/>
            <a:headEnd/>
            <a:tailEnd/>
          </a:ln>
        </p:spPr>
        <p:txBody>
          <a:bodyPr>
            <a:spAutoFit/>
          </a:bodyPr>
          <a:lstStyle/>
          <a:p>
            <a:r>
              <a:rPr lang="en-US" sz="2800">
                <a:solidFill>
                  <a:srgbClr val="000000"/>
                </a:solidFill>
                <a:latin typeface="Arial - 36"/>
              </a:rPr>
              <a:t>17.	If a consumer does not make payments on a loan 	for a vehicle, the vehicle is repossessed and sold 	by the creditor, this eliminating the consumer's 	debt.</a:t>
            </a:r>
          </a:p>
        </p:txBody>
      </p:sp>
      <p:sp>
        <p:nvSpPr>
          <p:cNvPr id="4" name="TextBox 3"/>
          <p:cNvSpPr txBox="1">
            <a:spLocks noChangeArrowheads="1"/>
          </p:cNvSpPr>
          <p:nvPr/>
        </p:nvSpPr>
        <p:spPr bwMode="auto">
          <a:xfrm>
            <a:off x="1320800" y="4495800"/>
            <a:ext cx="8331200" cy="2246313"/>
          </a:xfrm>
          <a:prstGeom prst="rect">
            <a:avLst/>
          </a:prstGeom>
          <a:noFill/>
          <a:ln w="9525">
            <a:noFill/>
            <a:miter lim="800000"/>
            <a:headEnd/>
            <a:tailEnd/>
          </a:ln>
        </p:spPr>
        <p:txBody>
          <a:bodyPr>
            <a:spAutoFit/>
          </a:bodyPr>
          <a:lstStyle/>
          <a:p>
            <a:r>
              <a:rPr lang="en-US" sz="2800">
                <a:solidFill>
                  <a:srgbClr val="FF0000"/>
                </a:solidFill>
                <a:latin typeface="Arial - 36"/>
              </a:rPr>
              <a:t>False - The debt is eliminated only if the vehicle sells for the amount of the loan.  If the vehicle is sold for less than what is owed, the consumer is responsible for the difference and still has a debt to pay.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3" name="TextBox 2"/>
          <p:cNvSpPr txBox="1">
            <a:spLocks noChangeArrowheads="1"/>
          </p:cNvSpPr>
          <p:nvPr/>
        </p:nvSpPr>
        <p:spPr bwMode="auto">
          <a:xfrm>
            <a:off x="1422400" y="2667000"/>
            <a:ext cx="6629400" cy="954088"/>
          </a:xfrm>
          <a:prstGeom prst="rect">
            <a:avLst/>
          </a:prstGeom>
          <a:noFill/>
          <a:ln w="9525">
            <a:noFill/>
            <a:miter lim="800000"/>
            <a:headEnd/>
            <a:tailEnd/>
          </a:ln>
        </p:spPr>
        <p:txBody>
          <a:bodyPr>
            <a:spAutoFit/>
          </a:bodyPr>
          <a:lstStyle/>
          <a:p>
            <a:r>
              <a:rPr lang="en-US" sz="2800">
                <a:solidFill>
                  <a:srgbClr val="000000"/>
                </a:solidFill>
                <a:latin typeface="Arial - 24"/>
              </a:rPr>
              <a:t>What is financial literacy?</a:t>
            </a:r>
          </a:p>
          <a:p>
            <a:endParaRPr lang="en-US" sz="2800">
              <a:solidFill>
                <a:srgbClr val="000000"/>
              </a:solidFill>
              <a:latin typeface="Arial - 24"/>
            </a:endParaRPr>
          </a:p>
        </p:txBody>
      </p:sp>
      <p:sp>
        <p:nvSpPr>
          <p:cNvPr id="4" name="Oval 3"/>
          <p:cNvSpPr/>
          <p:nvPr/>
        </p:nvSpPr>
        <p:spPr>
          <a:xfrm>
            <a:off x="857250" y="2663825"/>
            <a:ext cx="444500" cy="442913"/>
          </a:xfrm>
          <a:prstGeom prst="ellipse">
            <a:avLst/>
          </a:prstGeom>
          <a:gradFill flip="none" rotWithShape="1">
            <a:gsLst>
              <a:gs pos="0">
                <a:srgbClr val="8EB0B4"/>
              </a:gs>
              <a:gs pos="100000">
                <a:srgbClr val="6F9AA0"/>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Oval 4"/>
          <p:cNvSpPr/>
          <p:nvPr/>
        </p:nvSpPr>
        <p:spPr>
          <a:xfrm>
            <a:off x="857250" y="3413125"/>
            <a:ext cx="444500" cy="442913"/>
          </a:xfrm>
          <a:prstGeom prst="ellipse">
            <a:avLst/>
          </a:prstGeom>
          <a:gradFill flip="none" rotWithShape="1">
            <a:gsLst>
              <a:gs pos="0">
                <a:srgbClr val="8EB0B4"/>
              </a:gs>
              <a:gs pos="100000">
                <a:srgbClr val="6F9AA0"/>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857250" y="4429125"/>
            <a:ext cx="444500" cy="442913"/>
          </a:xfrm>
          <a:prstGeom prst="ellipse">
            <a:avLst/>
          </a:prstGeom>
          <a:gradFill flip="none" rotWithShape="1">
            <a:gsLst>
              <a:gs pos="0">
                <a:srgbClr val="8EB0B4"/>
              </a:gs>
              <a:gs pos="100000">
                <a:srgbClr val="6F9AA0"/>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857250" y="5445125"/>
            <a:ext cx="444500" cy="442913"/>
          </a:xfrm>
          <a:prstGeom prst="ellipse">
            <a:avLst/>
          </a:prstGeom>
          <a:gradFill flip="none" rotWithShape="1">
            <a:gsLst>
              <a:gs pos="0">
                <a:srgbClr val="8EB0B4"/>
              </a:gs>
              <a:gs pos="100000">
                <a:srgbClr val="6F9AA0"/>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extBox 7"/>
          <p:cNvSpPr txBox="1">
            <a:spLocks noChangeArrowheads="1"/>
          </p:cNvSpPr>
          <p:nvPr/>
        </p:nvSpPr>
        <p:spPr bwMode="auto">
          <a:xfrm>
            <a:off x="1422400" y="3352800"/>
            <a:ext cx="8178800" cy="954088"/>
          </a:xfrm>
          <a:prstGeom prst="rect">
            <a:avLst/>
          </a:prstGeom>
          <a:noFill/>
          <a:ln w="9525">
            <a:noFill/>
            <a:miter lim="800000"/>
            <a:headEnd/>
            <a:tailEnd/>
          </a:ln>
        </p:spPr>
        <p:txBody>
          <a:bodyPr>
            <a:spAutoFit/>
          </a:bodyPr>
          <a:lstStyle/>
          <a:p>
            <a:r>
              <a:rPr lang="en-US" sz="2800">
                <a:solidFill>
                  <a:srgbClr val="000000"/>
                </a:solidFill>
                <a:latin typeface="Arial - 24"/>
              </a:rPr>
              <a:t>Why do more than one half of 12th-grade students appear to be financially illiterate?</a:t>
            </a:r>
          </a:p>
        </p:txBody>
      </p:sp>
      <p:sp>
        <p:nvSpPr>
          <p:cNvPr id="9" name="TextBox 8"/>
          <p:cNvSpPr txBox="1">
            <a:spLocks noChangeArrowheads="1"/>
          </p:cNvSpPr>
          <p:nvPr/>
        </p:nvSpPr>
        <p:spPr bwMode="auto">
          <a:xfrm>
            <a:off x="1422400" y="4419600"/>
            <a:ext cx="7899400" cy="954088"/>
          </a:xfrm>
          <a:prstGeom prst="rect">
            <a:avLst/>
          </a:prstGeom>
          <a:noFill/>
          <a:ln w="9525">
            <a:noFill/>
            <a:miter lim="800000"/>
            <a:headEnd/>
            <a:tailEnd/>
          </a:ln>
        </p:spPr>
        <p:txBody>
          <a:bodyPr>
            <a:spAutoFit/>
          </a:bodyPr>
          <a:lstStyle/>
          <a:p>
            <a:r>
              <a:rPr lang="en-US" sz="2800">
                <a:solidFill>
                  <a:srgbClr val="000000"/>
                </a:solidFill>
                <a:latin typeface="Arial - 24"/>
              </a:rPr>
              <a:t>What type of behavior would someone who is financially illiterate exhibit?</a:t>
            </a:r>
          </a:p>
        </p:txBody>
      </p:sp>
      <p:sp>
        <p:nvSpPr>
          <p:cNvPr id="10" name="TextBox 9"/>
          <p:cNvSpPr txBox="1">
            <a:spLocks noChangeArrowheads="1"/>
          </p:cNvSpPr>
          <p:nvPr/>
        </p:nvSpPr>
        <p:spPr bwMode="auto">
          <a:xfrm>
            <a:off x="1422400" y="5410200"/>
            <a:ext cx="8610600" cy="954088"/>
          </a:xfrm>
          <a:prstGeom prst="rect">
            <a:avLst/>
          </a:prstGeom>
          <a:noFill/>
          <a:ln w="9525">
            <a:noFill/>
            <a:miter lim="800000"/>
            <a:headEnd/>
            <a:tailEnd/>
          </a:ln>
        </p:spPr>
        <p:txBody>
          <a:bodyPr>
            <a:spAutoFit/>
          </a:bodyPr>
          <a:lstStyle/>
          <a:p>
            <a:r>
              <a:rPr lang="en-US" sz="2800">
                <a:solidFill>
                  <a:srgbClr val="000000"/>
                </a:solidFill>
                <a:latin typeface="Arial - 24"/>
              </a:rPr>
              <a:t>What would you consider to be evidence of responsible financial behavior?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1506"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21507" name="TextBox 2"/>
          <p:cNvSpPr txBox="1">
            <a:spLocks noChangeArrowheads="1"/>
          </p:cNvSpPr>
          <p:nvPr/>
        </p:nvSpPr>
        <p:spPr bwMode="auto">
          <a:xfrm>
            <a:off x="469900" y="2654300"/>
            <a:ext cx="9194800" cy="2246313"/>
          </a:xfrm>
          <a:prstGeom prst="rect">
            <a:avLst/>
          </a:prstGeom>
          <a:noFill/>
          <a:ln w="9525">
            <a:noFill/>
            <a:miter lim="800000"/>
            <a:headEnd/>
            <a:tailEnd/>
          </a:ln>
        </p:spPr>
        <p:txBody>
          <a:bodyPr>
            <a:spAutoFit/>
          </a:bodyPr>
          <a:lstStyle/>
          <a:p>
            <a:r>
              <a:rPr lang="en-US" sz="2800">
                <a:solidFill>
                  <a:srgbClr val="000000"/>
                </a:solidFill>
                <a:latin typeface="Arial - 28"/>
              </a:rPr>
              <a:t>18.	When a car dealership has several promotional 	offers and incentive programs, the best deal for the 	buyer will be the one that offers a zero-percent 	interest rate because there will be no interest 	charges to pay.</a:t>
            </a:r>
          </a:p>
        </p:txBody>
      </p:sp>
      <p:sp>
        <p:nvSpPr>
          <p:cNvPr id="4" name="TextBox 3"/>
          <p:cNvSpPr txBox="1">
            <a:spLocks noChangeArrowheads="1"/>
          </p:cNvSpPr>
          <p:nvPr/>
        </p:nvSpPr>
        <p:spPr bwMode="auto">
          <a:xfrm>
            <a:off x="1346200" y="4953000"/>
            <a:ext cx="8153400" cy="2246313"/>
          </a:xfrm>
          <a:prstGeom prst="rect">
            <a:avLst/>
          </a:prstGeom>
          <a:noFill/>
          <a:ln w="9525">
            <a:noFill/>
            <a:miter lim="800000"/>
            <a:headEnd/>
            <a:tailEnd/>
          </a:ln>
        </p:spPr>
        <p:txBody>
          <a:bodyPr>
            <a:spAutoFit/>
          </a:bodyPr>
          <a:lstStyle/>
          <a:p>
            <a:r>
              <a:rPr lang="en-US" sz="2800">
                <a:solidFill>
                  <a:srgbClr val="FF0000"/>
                </a:solidFill>
                <a:latin typeface="Arial - 28"/>
              </a:rPr>
              <a:t>False - Promotional offers and incentive programs can be quite different, and each should be considered individually to determine which is best.  A loan with a zero-percent interest rate is not always the best deal.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22531" name="TextBox 2"/>
          <p:cNvSpPr txBox="1">
            <a:spLocks noChangeArrowheads="1"/>
          </p:cNvSpPr>
          <p:nvPr/>
        </p:nvSpPr>
        <p:spPr bwMode="auto">
          <a:xfrm>
            <a:off x="469900" y="2654300"/>
            <a:ext cx="9245600" cy="1384300"/>
          </a:xfrm>
          <a:prstGeom prst="rect">
            <a:avLst/>
          </a:prstGeom>
          <a:noFill/>
          <a:ln w="9525">
            <a:noFill/>
            <a:miter lim="800000"/>
            <a:headEnd/>
            <a:tailEnd/>
          </a:ln>
        </p:spPr>
        <p:txBody>
          <a:bodyPr>
            <a:spAutoFit/>
          </a:bodyPr>
          <a:lstStyle/>
          <a:p>
            <a:r>
              <a:rPr lang="en-US" sz="2800">
                <a:solidFill>
                  <a:srgbClr val="000000"/>
                </a:solidFill>
                <a:latin typeface="Arial - 36"/>
              </a:rPr>
              <a:t>19.	The interest rates on car loans are usually lower 	than on unsecured loans because there is less risk 	to the lender.</a:t>
            </a:r>
          </a:p>
        </p:txBody>
      </p:sp>
      <p:sp>
        <p:nvSpPr>
          <p:cNvPr id="4" name="TextBox 3"/>
          <p:cNvSpPr txBox="1">
            <a:spLocks noChangeArrowheads="1"/>
          </p:cNvSpPr>
          <p:nvPr/>
        </p:nvSpPr>
        <p:spPr bwMode="auto">
          <a:xfrm>
            <a:off x="1346200" y="4191000"/>
            <a:ext cx="8420100" cy="954088"/>
          </a:xfrm>
          <a:prstGeom prst="rect">
            <a:avLst/>
          </a:prstGeom>
          <a:noFill/>
          <a:ln w="9525">
            <a:noFill/>
            <a:miter lim="800000"/>
            <a:headEnd/>
            <a:tailEnd/>
          </a:ln>
        </p:spPr>
        <p:txBody>
          <a:bodyPr>
            <a:spAutoFit/>
          </a:bodyPr>
          <a:lstStyle/>
          <a:p>
            <a:r>
              <a:rPr lang="en-US" sz="2800">
                <a:solidFill>
                  <a:srgbClr val="FF0000"/>
                </a:solidFill>
                <a:latin typeface="Arial - 36"/>
              </a:rPr>
              <a:t>True - A car loan is secured by the car.  The car can be repossessed if terms of the contract are not kept.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3554"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23555" name="TextBox 2"/>
          <p:cNvSpPr txBox="1">
            <a:spLocks noChangeArrowheads="1"/>
          </p:cNvSpPr>
          <p:nvPr/>
        </p:nvSpPr>
        <p:spPr bwMode="auto">
          <a:xfrm>
            <a:off x="469900" y="2654300"/>
            <a:ext cx="9294813" cy="1384300"/>
          </a:xfrm>
          <a:prstGeom prst="rect">
            <a:avLst/>
          </a:prstGeom>
          <a:noFill/>
          <a:ln w="9525">
            <a:noFill/>
            <a:miter lim="800000"/>
            <a:headEnd/>
            <a:tailEnd/>
          </a:ln>
        </p:spPr>
        <p:txBody>
          <a:bodyPr>
            <a:spAutoFit/>
          </a:bodyPr>
          <a:lstStyle/>
          <a:p>
            <a:r>
              <a:rPr lang="en-US" sz="2800">
                <a:solidFill>
                  <a:srgbClr val="000000"/>
                </a:solidFill>
                <a:latin typeface="Arial - 36"/>
              </a:rPr>
              <a:t>20.	Consumers should record their transactions in a 	check register at the end of the month when they 	receive their bank statement.</a:t>
            </a:r>
          </a:p>
        </p:txBody>
      </p:sp>
      <p:sp>
        <p:nvSpPr>
          <p:cNvPr id="4" name="TextBox 3"/>
          <p:cNvSpPr txBox="1">
            <a:spLocks noChangeArrowheads="1"/>
          </p:cNvSpPr>
          <p:nvPr/>
        </p:nvSpPr>
        <p:spPr bwMode="auto">
          <a:xfrm>
            <a:off x="1346200" y="4191000"/>
            <a:ext cx="8547100" cy="954088"/>
          </a:xfrm>
          <a:prstGeom prst="rect">
            <a:avLst/>
          </a:prstGeom>
          <a:noFill/>
          <a:ln w="9525">
            <a:noFill/>
            <a:miter lim="800000"/>
            <a:headEnd/>
            <a:tailEnd/>
          </a:ln>
        </p:spPr>
        <p:txBody>
          <a:bodyPr>
            <a:spAutoFit/>
          </a:bodyPr>
          <a:lstStyle/>
          <a:p>
            <a:r>
              <a:rPr lang="en-US" sz="2800">
                <a:solidFill>
                  <a:srgbClr val="FF0000"/>
                </a:solidFill>
                <a:latin typeface="Arial - 36"/>
              </a:rPr>
              <a:t>False - Consumers should record transactions as they occur to prevent overdrafts on a bank account.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4099" name="TextBox 2"/>
          <p:cNvSpPr txBox="1">
            <a:spLocks noChangeArrowheads="1"/>
          </p:cNvSpPr>
          <p:nvPr/>
        </p:nvSpPr>
        <p:spPr bwMode="auto">
          <a:xfrm>
            <a:off x="457200" y="2679700"/>
            <a:ext cx="9118600" cy="954088"/>
          </a:xfrm>
          <a:prstGeom prst="rect">
            <a:avLst/>
          </a:prstGeom>
          <a:noFill/>
          <a:ln w="9525">
            <a:noFill/>
            <a:miter lim="800000"/>
            <a:headEnd/>
            <a:tailEnd/>
          </a:ln>
        </p:spPr>
        <p:txBody>
          <a:bodyPr>
            <a:spAutoFit/>
          </a:bodyPr>
          <a:lstStyle/>
          <a:p>
            <a:r>
              <a:rPr lang="en-US" sz="2800">
                <a:solidFill>
                  <a:srgbClr val="000000"/>
                </a:solidFill>
                <a:latin typeface="Arial - 36"/>
              </a:rPr>
              <a:t>1.	APR stands for "annual percentage rate“ and is 	the cost of credit on an annual basis.</a:t>
            </a:r>
          </a:p>
        </p:txBody>
      </p:sp>
      <p:sp>
        <p:nvSpPr>
          <p:cNvPr id="4" name="TextBox 3"/>
          <p:cNvSpPr txBox="1">
            <a:spLocks noChangeArrowheads="1"/>
          </p:cNvSpPr>
          <p:nvPr/>
        </p:nvSpPr>
        <p:spPr bwMode="auto">
          <a:xfrm>
            <a:off x="1346200" y="3886200"/>
            <a:ext cx="8534400" cy="954088"/>
          </a:xfrm>
          <a:prstGeom prst="rect">
            <a:avLst/>
          </a:prstGeom>
          <a:noFill/>
          <a:ln w="9525">
            <a:noFill/>
            <a:miter lim="800000"/>
            <a:headEnd/>
            <a:tailEnd/>
          </a:ln>
        </p:spPr>
        <p:txBody>
          <a:bodyPr>
            <a:spAutoFit/>
          </a:bodyPr>
          <a:lstStyle/>
          <a:p>
            <a:r>
              <a:rPr lang="en-US" sz="2800">
                <a:solidFill>
                  <a:srgbClr val="FF0000"/>
                </a:solidFill>
                <a:latin typeface="Arial - 36"/>
              </a:rPr>
              <a:t>True - APR describes the cost of credit on an annual basis.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122"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5123" name="TextBox 2"/>
          <p:cNvSpPr txBox="1">
            <a:spLocks noChangeArrowheads="1"/>
          </p:cNvSpPr>
          <p:nvPr/>
        </p:nvSpPr>
        <p:spPr bwMode="auto">
          <a:xfrm>
            <a:off x="495300" y="2654300"/>
            <a:ext cx="8382000" cy="523875"/>
          </a:xfrm>
          <a:prstGeom prst="rect">
            <a:avLst/>
          </a:prstGeom>
          <a:noFill/>
          <a:ln w="9525">
            <a:noFill/>
            <a:miter lim="800000"/>
            <a:headEnd/>
            <a:tailEnd/>
          </a:ln>
        </p:spPr>
        <p:txBody>
          <a:bodyPr>
            <a:spAutoFit/>
          </a:bodyPr>
          <a:lstStyle/>
          <a:p>
            <a:r>
              <a:rPr lang="en-US" sz="2800">
                <a:solidFill>
                  <a:srgbClr val="000000"/>
                </a:solidFill>
                <a:latin typeface="Arial - 36"/>
              </a:rPr>
              <a:t>2.	Any person can secure a debit card.</a:t>
            </a:r>
          </a:p>
        </p:txBody>
      </p:sp>
      <p:sp>
        <p:nvSpPr>
          <p:cNvPr id="4" name="TextBox 3"/>
          <p:cNvSpPr txBox="1">
            <a:spLocks noChangeArrowheads="1"/>
          </p:cNvSpPr>
          <p:nvPr/>
        </p:nvSpPr>
        <p:spPr bwMode="auto">
          <a:xfrm>
            <a:off x="1422400" y="3505200"/>
            <a:ext cx="8407400" cy="923925"/>
          </a:xfrm>
          <a:prstGeom prst="rect">
            <a:avLst/>
          </a:prstGeom>
          <a:noFill/>
          <a:ln w="9525">
            <a:noFill/>
            <a:miter lim="800000"/>
            <a:headEnd/>
            <a:tailEnd/>
          </a:ln>
        </p:spPr>
        <p:txBody>
          <a:bodyPr>
            <a:spAutoFit/>
          </a:bodyPr>
          <a:lstStyle/>
          <a:p>
            <a:r>
              <a:rPr lang="en-US" sz="2700">
                <a:solidFill>
                  <a:srgbClr val="FF0000"/>
                </a:solidFill>
                <a:latin typeface="Arial - 36"/>
              </a:rPr>
              <a:t>False - A person must have a checking or savings account to secure and use a debit card.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46"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6147" name="TextBox 3"/>
          <p:cNvSpPr txBox="1">
            <a:spLocks noChangeArrowheads="1"/>
          </p:cNvSpPr>
          <p:nvPr/>
        </p:nvSpPr>
        <p:spPr bwMode="auto">
          <a:xfrm>
            <a:off x="508000" y="2628900"/>
            <a:ext cx="9271000" cy="523875"/>
          </a:xfrm>
          <a:prstGeom prst="rect">
            <a:avLst/>
          </a:prstGeom>
          <a:noFill/>
          <a:ln w="9525">
            <a:noFill/>
            <a:miter lim="800000"/>
            <a:headEnd/>
            <a:tailEnd/>
          </a:ln>
        </p:spPr>
        <p:txBody>
          <a:bodyPr>
            <a:spAutoFit/>
          </a:bodyPr>
          <a:lstStyle/>
          <a:p>
            <a:r>
              <a:rPr lang="en-US" sz="2800">
                <a:solidFill>
                  <a:srgbClr val="000000"/>
                </a:solidFill>
                <a:latin typeface="Arial - 36"/>
              </a:rPr>
              <a:t>3.	A debit card does not have a revolving line of credit.</a:t>
            </a:r>
          </a:p>
        </p:txBody>
      </p:sp>
      <p:sp>
        <p:nvSpPr>
          <p:cNvPr id="5" name="TextBox 4"/>
          <p:cNvSpPr txBox="1">
            <a:spLocks noChangeArrowheads="1"/>
          </p:cNvSpPr>
          <p:nvPr/>
        </p:nvSpPr>
        <p:spPr bwMode="auto">
          <a:xfrm>
            <a:off x="1346200" y="3505200"/>
            <a:ext cx="8813800" cy="1384300"/>
          </a:xfrm>
          <a:prstGeom prst="rect">
            <a:avLst/>
          </a:prstGeom>
          <a:noFill/>
          <a:ln w="9525">
            <a:noFill/>
            <a:miter lim="800000"/>
            <a:headEnd/>
            <a:tailEnd/>
          </a:ln>
        </p:spPr>
        <p:txBody>
          <a:bodyPr>
            <a:spAutoFit/>
          </a:bodyPr>
          <a:lstStyle/>
          <a:p>
            <a:r>
              <a:rPr lang="en-US" sz="2800">
                <a:solidFill>
                  <a:srgbClr val="FF0000"/>
                </a:solidFill>
                <a:latin typeface="Arial - 36"/>
              </a:rPr>
              <a:t>True - A debit card is used for a transaction that is deducted electronically from a cardholder's bank account.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170"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7171" name="TextBox 2"/>
          <p:cNvSpPr txBox="1">
            <a:spLocks noChangeArrowheads="1"/>
          </p:cNvSpPr>
          <p:nvPr/>
        </p:nvSpPr>
        <p:spPr bwMode="auto">
          <a:xfrm>
            <a:off x="469900" y="2654300"/>
            <a:ext cx="9271000" cy="1384300"/>
          </a:xfrm>
          <a:prstGeom prst="rect">
            <a:avLst/>
          </a:prstGeom>
          <a:noFill/>
          <a:ln w="9525">
            <a:noFill/>
            <a:miter lim="800000"/>
            <a:headEnd/>
            <a:tailEnd/>
          </a:ln>
        </p:spPr>
        <p:txBody>
          <a:bodyPr>
            <a:spAutoFit/>
          </a:bodyPr>
          <a:lstStyle/>
          <a:p>
            <a:r>
              <a:rPr lang="en-US" sz="2800">
                <a:solidFill>
                  <a:srgbClr val="000000"/>
                </a:solidFill>
                <a:latin typeface="Arial - 36"/>
              </a:rPr>
              <a:t>4.	The incentive considered most attractive by college 	students when choosing a credit card is the special 	store discounts offered with each card.</a:t>
            </a:r>
          </a:p>
        </p:txBody>
      </p:sp>
      <p:sp>
        <p:nvSpPr>
          <p:cNvPr id="4" name="TextBox 3"/>
          <p:cNvSpPr txBox="1">
            <a:spLocks noChangeArrowheads="1"/>
          </p:cNvSpPr>
          <p:nvPr/>
        </p:nvSpPr>
        <p:spPr bwMode="auto">
          <a:xfrm>
            <a:off x="1346200" y="4114800"/>
            <a:ext cx="8305800" cy="1816100"/>
          </a:xfrm>
          <a:prstGeom prst="rect">
            <a:avLst/>
          </a:prstGeom>
          <a:noFill/>
          <a:ln w="9525">
            <a:noFill/>
            <a:miter lim="800000"/>
            <a:headEnd/>
            <a:tailEnd/>
          </a:ln>
        </p:spPr>
        <p:txBody>
          <a:bodyPr>
            <a:spAutoFit/>
          </a:bodyPr>
          <a:lstStyle/>
          <a:p>
            <a:r>
              <a:rPr lang="en-US" sz="2800">
                <a:solidFill>
                  <a:srgbClr val="FF0000"/>
                </a:solidFill>
                <a:latin typeface="Arial - 36"/>
              </a:rPr>
              <a:t>False - The top incentive for college students when choosing a credit card is the reward program the card offers.  (Special store discounts = 8 percent; rewards program = 28 percent)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194"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8195" name="TextBox 2"/>
          <p:cNvSpPr txBox="1">
            <a:spLocks noChangeArrowheads="1"/>
          </p:cNvSpPr>
          <p:nvPr/>
        </p:nvSpPr>
        <p:spPr bwMode="auto">
          <a:xfrm>
            <a:off x="469900" y="2654300"/>
            <a:ext cx="9271000" cy="1816100"/>
          </a:xfrm>
          <a:prstGeom prst="rect">
            <a:avLst/>
          </a:prstGeom>
          <a:noFill/>
          <a:ln w="9525">
            <a:noFill/>
            <a:miter lim="800000"/>
            <a:headEnd/>
            <a:tailEnd/>
          </a:ln>
        </p:spPr>
        <p:txBody>
          <a:bodyPr>
            <a:spAutoFit/>
          </a:bodyPr>
          <a:lstStyle/>
          <a:p>
            <a:r>
              <a:rPr lang="en-US" sz="2800">
                <a:solidFill>
                  <a:srgbClr val="000000"/>
                </a:solidFill>
                <a:latin typeface="Arial - 36"/>
              </a:rPr>
              <a:t>5.	If you have authorized the credit card company to 	allow transactions that will take you over your credit 	limit, the credit card company can impose only one 	fee per billing cycle.</a:t>
            </a:r>
          </a:p>
        </p:txBody>
      </p:sp>
      <p:sp>
        <p:nvSpPr>
          <p:cNvPr id="4" name="TextBox 3"/>
          <p:cNvSpPr txBox="1">
            <a:spLocks noChangeArrowheads="1"/>
          </p:cNvSpPr>
          <p:nvPr/>
        </p:nvSpPr>
        <p:spPr bwMode="auto">
          <a:xfrm>
            <a:off x="1346200" y="4572000"/>
            <a:ext cx="8394700" cy="1384300"/>
          </a:xfrm>
          <a:prstGeom prst="rect">
            <a:avLst/>
          </a:prstGeom>
          <a:noFill/>
          <a:ln w="9525">
            <a:noFill/>
            <a:miter lim="800000"/>
            <a:headEnd/>
            <a:tailEnd/>
          </a:ln>
        </p:spPr>
        <p:txBody>
          <a:bodyPr>
            <a:spAutoFit/>
          </a:bodyPr>
          <a:lstStyle/>
          <a:p>
            <a:r>
              <a:rPr lang="en-US" sz="2800">
                <a:solidFill>
                  <a:srgbClr val="FF0000"/>
                </a:solidFill>
                <a:latin typeface="Arial - 36"/>
              </a:rPr>
              <a:t>True - If you opt-in to allowing transactions that take you over your credit limit, your credit card company can impose only one fee per billing cycle.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218"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9219" name="TextBox 2"/>
          <p:cNvSpPr txBox="1">
            <a:spLocks noChangeArrowheads="1"/>
          </p:cNvSpPr>
          <p:nvPr/>
        </p:nvSpPr>
        <p:spPr bwMode="auto">
          <a:xfrm>
            <a:off x="469900" y="2654300"/>
            <a:ext cx="9271000" cy="954088"/>
          </a:xfrm>
          <a:prstGeom prst="rect">
            <a:avLst/>
          </a:prstGeom>
          <a:noFill/>
          <a:ln w="9525">
            <a:noFill/>
            <a:miter lim="800000"/>
            <a:headEnd/>
            <a:tailEnd/>
          </a:ln>
        </p:spPr>
        <p:txBody>
          <a:bodyPr>
            <a:spAutoFit/>
          </a:bodyPr>
          <a:lstStyle/>
          <a:p>
            <a:r>
              <a:rPr lang="en-US" sz="2800">
                <a:solidFill>
                  <a:srgbClr val="000000"/>
                </a:solidFill>
                <a:latin typeface="Arial - 36"/>
              </a:rPr>
              <a:t>6.	"Caveat emptor" is a Latin phrase that means the 	consumer is always right.</a:t>
            </a:r>
          </a:p>
        </p:txBody>
      </p:sp>
      <p:sp>
        <p:nvSpPr>
          <p:cNvPr id="4" name="TextBox 3"/>
          <p:cNvSpPr txBox="1">
            <a:spLocks noChangeArrowheads="1"/>
          </p:cNvSpPr>
          <p:nvPr/>
        </p:nvSpPr>
        <p:spPr bwMode="auto">
          <a:xfrm>
            <a:off x="1422400" y="3733800"/>
            <a:ext cx="7823200" cy="1384300"/>
          </a:xfrm>
          <a:prstGeom prst="rect">
            <a:avLst/>
          </a:prstGeom>
          <a:noFill/>
          <a:ln w="9525">
            <a:noFill/>
            <a:miter lim="800000"/>
            <a:headEnd/>
            <a:tailEnd/>
          </a:ln>
        </p:spPr>
        <p:txBody>
          <a:bodyPr>
            <a:spAutoFit/>
          </a:bodyPr>
          <a:lstStyle/>
          <a:p>
            <a:r>
              <a:rPr lang="en-US" sz="2800">
                <a:solidFill>
                  <a:srgbClr val="FF0000"/>
                </a:solidFill>
                <a:latin typeface="Arial - 36"/>
              </a:rPr>
              <a:t>False - This saying means "buyer beware" and is meant to serve as a warning to consumers to make careful purchasing decisions.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1" descr="clipboard.png"/>
          <p:cNvPicPr>
            <a:picLocks/>
          </p:cNvPicPr>
          <p:nvPr/>
        </p:nvPicPr>
        <p:blipFill>
          <a:blip r:embed="rId2" cstate="print"/>
          <a:srcRect/>
          <a:stretch>
            <a:fillRect/>
          </a:stretch>
        </p:blipFill>
        <p:spPr bwMode="auto">
          <a:xfrm>
            <a:off x="0" y="0"/>
            <a:ext cx="10160000" cy="2268538"/>
          </a:xfrm>
          <a:prstGeom prst="rect">
            <a:avLst/>
          </a:prstGeom>
          <a:solidFill>
            <a:srgbClr val="000000">
              <a:alpha val="0"/>
            </a:srgbClr>
          </a:solidFill>
          <a:ln w="9525">
            <a:noFill/>
            <a:miter lim="800000"/>
            <a:headEnd/>
            <a:tailEnd/>
          </a:ln>
        </p:spPr>
      </p:pic>
      <p:sp>
        <p:nvSpPr>
          <p:cNvPr id="10243" name="TextBox 2"/>
          <p:cNvSpPr txBox="1">
            <a:spLocks noChangeArrowheads="1"/>
          </p:cNvSpPr>
          <p:nvPr/>
        </p:nvSpPr>
        <p:spPr bwMode="auto">
          <a:xfrm>
            <a:off x="469900" y="2654300"/>
            <a:ext cx="9271000" cy="954088"/>
          </a:xfrm>
          <a:prstGeom prst="rect">
            <a:avLst/>
          </a:prstGeom>
          <a:noFill/>
          <a:ln w="9525">
            <a:noFill/>
            <a:miter lim="800000"/>
            <a:headEnd/>
            <a:tailEnd/>
          </a:ln>
        </p:spPr>
        <p:txBody>
          <a:bodyPr>
            <a:spAutoFit/>
          </a:bodyPr>
          <a:lstStyle/>
          <a:p>
            <a:r>
              <a:rPr lang="en-US" sz="2800">
                <a:solidFill>
                  <a:srgbClr val="000000"/>
                </a:solidFill>
                <a:latin typeface="Arial - 36"/>
              </a:rPr>
              <a:t>7.	The sum total of all payments paid on a car loan is 	equal to the purchase price of the car.</a:t>
            </a:r>
          </a:p>
        </p:txBody>
      </p:sp>
      <p:sp>
        <p:nvSpPr>
          <p:cNvPr id="4" name="TextBox 3"/>
          <p:cNvSpPr txBox="1">
            <a:spLocks noChangeArrowheads="1"/>
          </p:cNvSpPr>
          <p:nvPr/>
        </p:nvSpPr>
        <p:spPr bwMode="auto">
          <a:xfrm>
            <a:off x="1422400" y="3810000"/>
            <a:ext cx="8204200" cy="1384300"/>
          </a:xfrm>
          <a:prstGeom prst="rect">
            <a:avLst/>
          </a:prstGeom>
          <a:noFill/>
          <a:ln w="9525">
            <a:noFill/>
            <a:miter lim="800000"/>
            <a:headEnd/>
            <a:tailEnd/>
          </a:ln>
        </p:spPr>
        <p:txBody>
          <a:bodyPr>
            <a:spAutoFit/>
          </a:bodyPr>
          <a:lstStyle/>
          <a:p>
            <a:r>
              <a:rPr lang="en-US" sz="2800">
                <a:solidFill>
                  <a:srgbClr val="FF0000"/>
                </a:solidFill>
                <a:latin typeface="Arial - 36"/>
              </a:rPr>
              <a:t>False - The total amount of payments is the purchase price of the car plus interest and finance 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677</Words>
  <Application>Microsoft Office PowerPoint</Application>
  <PresentationFormat>Custom</PresentationFormat>
  <Paragraphs>54</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- 16</vt:lpstr>
      <vt:lpstr>Arial - 24</vt:lpstr>
      <vt:lpstr>Calibri</vt:lpstr>
      <vt:lpstr>Arial - 36</vt:lpstr>
      <vt:lpstr>Arial - 28</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8</cp:revision>
  <dcterms:created xsi:type="dcterms:W3CDTF">2011-08-05T12:57:45Z</dcterms:created>
  <dcterms:modified xsi:type="dcterms:W3CDTF">2011-08-16T14:25:52Z</dcterms:modified>
</cp:coreProperties>
</file>