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747775"/>
          </p15:clr>
        </p15:guide>
        <p15:guide id="2" pos="384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1559EA-F37C-4571-AB03-0D9CADF3AD73}">
  <a:tblStyle styleId="{951559EA-F37C-4571-AB03-0D9CADF3AD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2" d="100"/>
          <a:sy n="92" d="100"/>
        </p:scale>
        <p:origin x="37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sino.org/features/house-edg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801758cee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801758cee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01758cee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01758cee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801758cee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801758cee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01758cee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801758cee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01758cee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801758cee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01758cee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01758cee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801758cee2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801758cee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01758cee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801758cee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3"/>
              </a:rPr>
              <a:t>https://www.casino.org/features/house-edge/</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01758cee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801758cee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01758cee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01758cee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801758cee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801758cee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801758cee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801758cee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01758cee2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801758cee2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801758cee2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801758cee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01758cee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01758cee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01758cee2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801758cee2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801758cee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801758cee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801758cee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801758cee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801758cee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801758cee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01758cee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01758cee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01758cee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01758cee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01758cee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01758cee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801758cee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801758cee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8B52F-CF6E-4258-9CA7-B900F04C4B2E}"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346675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8B52F-CF6E-4258-9CA7-B900F04C4B2E}"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700737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8B52F-CF6E-4258-9CA7-B900F04C4B2E}"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571837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4586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878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8B52F-CF6E-4258-9CA7-B900F04C4B2E}"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322675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8B52F-CF6E-4258-9CA7-B900F04C4B2E}"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573968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8B52F-CF6E-4258-9CA7-B900F04C4B2E}"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69815418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8B52F-CF6E-4258-9CA7-B900F04C4B2E}"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3827695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8B52F-CF6E-4258-9CA7-B900F04C4B2E}"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998699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8B52F-CF6E-4258-9CA7-B900F04C4B2E}"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3789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8B52F-CF6E-4258-9CA7-B900F04C4B2E}"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881581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8B52F-CF6E-4258-9CA7-B900F04C4B2E}"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623505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18B52F-CF6E-4258-9CA7-B900F04C4B2E}" type="datetimeFigureOut">
              <a:rPr lang="en-US" smtClean="0"/>
              <a:t>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805795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sino.org/features/house-edg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problemgambling.nebraska.gov/storage/link_list_files/NPGAP-Gambler-Intake-Data---Helpline-Urgent-Calls---FY2023---draft-8-11-2023.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erdwallet.com/article/finance/money-personality"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statista.com/statistics/187926/gross-gaming-revenue-by-state-u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524000" y="1388177"/>
            <a:ext cx="9144000" cy="2387600"/>
          </a:xfrm>
          <a:prstGeom prst="rect">
            <a:avLst/>
          </a:prstGeom>
        </p:spPr>
        <p:txBody>
          <a:bodyPr spcFirstLastPara="1" vert="horz" wrap="square" lIns="121900" tIns="121900" rIns="121900" bIns="121900" rtlCol="0" anchor="b" anchorCtr="0">
            <a:normAutofit/>
          </a:bodyPr>
          <a:lstStyle/>
          <a:p>
            <a:pPr>
              <a:spcBef>
                <a:spcPts val="0"/>
              </a:spcBef>
            </a:pPr>
            <a:r>
              <a:rPr lang="en" sz="5400" dirty="0">
                <a:latin typeface="Arial" panose="020B0604020202020204" pitchFamily="34" charset="0"/>
                <a:cs typeface="Arial" panose="020B0604020202020204" pitchFamily="34" charset="0"/>
              </a:rPr>
              <a:t>Beyond the Bet: Weighing Gambling Risks</a:t>
            </a:r>
            <a:endParaRPr sz="5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00704E-7A55-6939-5212-7FA2C2E4F034}"/>
              </a:ext>
            </a:extLst>
          </p:cNvPr>
          <p:cNvSpPr txBox="1"/>
          <p:nvPr/>
        </p:nvSpPr>
        <p:spPr>
          <a:xfrm>
            <a:off x="1524000" y="5301672"/>
            <a:ext cx="9144000" cy="867930"/>
          </a:xfrm>
          <a:prstGeom prst="rect">
            <a:avLst/>
          </a:prstGeom>
          <a:noFill/>
        </p:spPr>
        <p:txBody>
          <a:bodyPr wrap="square">
            <a:spAutoFit/>
          </a:bodyPr>
          <a:lstStyle/>
          <a:p>
            <a:pPr algn="ctr">
              <a:lnSpc>
                <a:spcPct val="90000"/>
              </a:lnSpc>
              <a:spcBef>
                <a:spcPts val="1333"/>
              </a:spcBef>
              <a:defRPr/>
            </a:pPr>
            <a:r>
              <a:rPr lang="en-US" sz="1400" dirty="0">
                <a:solidFill>
                  <a:srgbClr val="221E1F"/>
                </a:solidFill>
                <a:latin typeface="Myriad Pro"/>
              </a:rPr>
              <a:t>©2025, Nebraska Council on Economic Education, with funding from the Nebraska Commission on Problem Gambling. Developed in partnership with the Federal Reserve Bank of St. Louis. Permission is granted to reprint or photocopy this lesson in its entirety for educational purposes, provided the user credits the Nebraska Council on Economic Education. </a:t>
            </a:r>
            <a:endParaRPr lang="en-US" sz="1400" dirty="0">
              <a:solidFill>
                <a:prstClr val="black"/>
              </a:solidFill>
              <a:latin typeface="Aptos" panose="021100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Hold ‘em house edge example</a:t>
            </a:r>
            <a:endParaRPr b="1" dirty="0">
              <a:latin typeface="Arial" panose="020B0604020202020204" pitchFamily="34" charset="0"/>
              <a:cs typeface="Arial" panose="020B0604020202020204" pitchFamily="34" charset="0"/>
            </a:endParaRPr>
          </a:p>
        </p:txBody>
      </p:sp>
      <p:sp>
        <p:nvSpPr>
          <p:cNvPr id="114" name="Google Shape;114;p22"/>
          <p:cNvSpPr txBox="1">
            <a:spLocks noGrp="1"/>
          </p:cNvSpPr>
          <p:nvPr>
            <p:ph type="body" idx="1"/>
          </p:nvPr>
        </p:nvSpPr>
        <p:spPr>
          <a:xfrm>
            <a:off x="415600" y="1547352"/>
            <a:ext cx="6946800" cy="4555200"/>
          </a:xfrm>
          <a:prstGeom prst="rect">
            <a:avLst/>
          </a:prstGeom>
        </p:spPr>
        <p:txBody>
          <a:bodyPr spcFirstLastPara="1" vert="horz" wrap="square" lIns="121900" tIns="121900" rIns="121900" bIns="121900" rtlCol="0" anchor="t" anchorCtr="0">
            <a:normAutofit/>
          </a:bodyPr>
          <a:lstStyle/>
          <a:p>
            <a:pPr>
              <a:lnSpc>
                <a:spcPct val="100000"/>
              </a:lnSpc>
              <a:spcBef>
                <a:spcPts val="1800"/>
              </a:spcBef>
            </a:pPr>
            <a:r>
              <a:rPr lang="en" sz="2400" dirty="0">
                <a:latin typeface="Arial" panose="020B0604020202020204" pitchFamily="34" charset="0"/>
                <a:cs typeface="Arial" panose="020B0604020202020204" pitchFamily="34" charset="0"/>
              </a:rPr>
              <a:t>Hold ‘em (aka Texas Hold ‘em) is a type of poker where players are dealt two cards face down and then combine them with five community cards dealt face up in the middle of the table to create the best five-card hand </a:t>
            </a:r>
            <a:endParaRPr sz="2400" dirty="0">
              <a:latin typeface="Arial" panose="020B0604020202020204" pitchFamily="34" charset="0"/>
              <a:cs typeface="Arial" panose="020B0604020202020204" pitchFamily="34" charset="0"/>
            </a:endParaRPr>
          </a:p>
          <a:p>
            <a:pPr>
              <a:lnSpc>
                <a:spcPct val="100000"/>
              </a:lnSpc>
              <a:spcBef>
                <a:spcPts val="1800"/>
              </a:spcBef>
            </a:pPr>
            <a:r>
              <a:rPr lang="en" sz="2400" dirty="0">
                <a:latin typeface="Arial" panose="020B0604020202020204" pitchFamily="34" charset="0"/>
                <a:cs typeface="Arial" panose="020B0604020202020204" pitchFamily="34" charset="0"/>
              </a:rPr>
              <a:t>The house edge is approximately 2.36% </a:t>
            </a:r>
            <a:endParaRPr sz="2400" dirty="0">
              <a:latin typeface="Arial" panose="020B0604020202020204" pitchFamily="34" charset="0"/>
              <a:cs typeface="Arial" panose="020B0604020202020204" pitchFamily="34" charset="0"/>
            </a:endParaRPr>
          </a:p>
          <a:p>
            <a:pPr>
              <a:lnSpc>
                <a:spcPct val="100000"/>
              </a:lnSpc>
              <a:spcBef>
                <a:spcPts val="1800"/>
              </a:spcBef>
            </a:pPr>
            <a:r>
              <a:rPr lang="en" sz="2400" dirty="0">
                <a:latin typeface="Arial" panose="020B0604020202020204" pitchFamily="34" charset="0"/>
                <a:cs typeface="Arial" panose="020B0604020202020204" pitchFamily="34" charset="0"/>
              </a:rPr>
              <a:t>For every $100 you spend on Hold ‘em you can expect to lose about 2.36%, or $2.36.</a:t>
            </a:r>
            <a:endParaRPr sz="2400" dirty="0">
              <a:latin typeface="Arial" panose="020B0604020202020204" pitchFamily="34" charset="0"/>
              <a:cs typeface="Arial" panose="020B0604020202020204" pitchFamily="34" charset="0"/>
            </a:endParaRPr>
          </a:p>
        </p:txBody>
      </p:sp>
      <p:pic>
        <p:nvPicPr>
          <p:cNvPr id="3" name="Picture 2" descr="A picture containing text, room, green, gambling house&#10;&#10;Description automatically generated">
            <a:extLst>
              <a:ext uri="{FF2B5EF4-FFF2-40B4-BE49-F238E27FC236}">
                <a16:creationId xmlns:a16="http://schemas.microsoft.com/office/drawing/2014/main" id="{FFCFF75F-C539-5358-9869-9FA8635FF573}"/>
              </a:ext>
            </a:extLst>
          </p:cNvPr>
          <p:cNvPicPr>
            <a:picLocks noChangeAspect="1"/>
          </p:cNvPicPr>
          <p:nvPr/>
        </p:nvPicPr>
        <p:blipFill>
          <a:blip r:embed="rId3"/>
          <a:stretch>
            <a:fillRect/>
          </a:stretch>
        </p:blipFill>
        <p:spPr>
          <a:xfrm>
            <a:off x="7810839" y="1547352"/>
            <a:ext cx="3965561" cy="27951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415600" y="593367"/>
            <a:ext cx="11360800" cy="1050082"/>
          </a:xfrm>
          <a:prstGeom prst="rect">
            <a:avLst/>
          </a:prstGeom>
        </p:spPr>
        <p:txBody>
          <a:bodyPr spcFirstLastPara="1" vert="horz" wrap="square" lIns="121900" tIns="121900" rIns="121900" bIns="121900" rtlCol="0" anchor="t" anchorCtr="0">
            <a:normAutofit fontScale="90000"/>
          </a:bodyPr>
          <a:lstStyle/>
          <a:p>
            <a:pPr algn="ctr">
              <a:lnSpc>
                <a:spcPct val="100000"/>
              </a:lnSpc>
              <a:buClr>
                <a:schemeClr val="dk1"/>
              </a:buClr>
              <a:buSzPts val="990"/>
            </a:pPr>
            <a:r>
              <a:rPr lang="en" sz="6000" b="1" dirty="0">
                <a:latin typeface="Arial" panose="020B0604020202020204" pitchFamily="34" charset="0"/>
                <a:cs typeface="Arial" panose="020B0604020202020204" pitchFamily="34" charset="0"/>
              </a:rPr>
              <a:t>American Roulette</a:t>
            </a:r>
            <a:endParaRPr sz="6000" b="1" dirty="0">
              <a:latin typeface="Arial" panose="020B0604020202020204" pitchFamily="34" charset="0"/>
              <a:cs typeface="Arial" panose="020B0604020202020204" pitchFamily="34" charset="0"/>
            </a:endParaRPr>
          </a:p>
          <a:p>
            <a:pPr>
              <a:spcBef>
                <a:spcPts val="1600"/>
              </a:spcBef>
            </a:pPr>
            <a:endParaRPr dirty="0"/>
          </a:p>
        </p:txBody>
      </p:sp>
      <p:sp>
        <p:nvSpPr>
          <p:cNvPr id="121" name="Google Shape;121;p23"/>
          <p:cNvSpPr txBox="1">
            <a:spLocks noGrp="1"/>
          </p:cNvSpPr>
          <p:nvPr>
            <p:ph type="body" idx="1"/>
          </p:nvPr>
        </p:nvSpPr>
        <p:spPr>
          <a:xfrm>
            <a:off x="415600" y="1643449"/>
            <a:ext cx="11360800" cy="4448484"/>
          </a:xfrm>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US" sz="2400" dirty="0">
                <a:solidFill>
                  <a:schemeClr val="dk1"/>
                </a:solidFill>
                <a:latin typeface="Arial" panose="020B0604020202020204" pitchFamily="34" charset="0"/>
                <a:cs typeface="Arial" panose="020B0604020202020204" pitchFamily="34" charset="0"/>
              </a:rPr>
              <a:t>A casino game of chance where players bet on where a small ball will land on a spinning wheel divided into numbered and colored slots.</a:t>
            </a:r>
            <a:endParaRPr lang="en-US" sz="2400" dirty="0">
              <a:latin typeface="Arial" panose="020B0604020202020204" pitchFamily="34" charset="0"/>
              <a:cs typeface="Arial" panose="020B0604020202020204" pitchFamily="34" charset="0"/>
            </a:endParaRPr>
          </a:p>
        </p:txBody>
      </p:sp>
      <p:sp>
        <p:nvSpPr>
          <p:cNvPr id="123" name="Google Shape;123;p23"/>
          <p:cNvSpPr txBox="1"/>
          <p:nvPr/>
        </p:nvSpPr>
        <p:spPr>
          <a:xfrm>
            <a:off x="1565700" y="3324151"/>
            <a:ext cx="41900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5.26%</a:t>
            </a:r>
            <a:endParaRPr sz="8000" dirty="0">
              <a:solidFill>
                <a:schemeClr val="dk2"/>
              </a:solidFill>
              <a:latin typeface="Arial" panose="020B0604020202020204" pitchFamily="34" charset="0"/>
              <a:cs typeface="Arial" panose="020B0604020202020204" pitchFamily="34" charset="0"/>
            </a:endParaRPr>
          </a:p>
        </p:txBody>
      </p:sp>
      <p:pic>
        <p:nvPicPr>
          <p:cNvPr id="3" name="Picture 2" descr="A close-up of a roulette wheel&#10;&#10;Description automatically generated with medium confidence">
            <a:extLst>
              <a:ext uri="{FF2B5EF4-FFF2-40B4-BE49-F238E27FC236}">
                <a16:creationId xmlns:a16="http://schemas.microsoft.com/office/drawing/2014/main" id="{FCE9AFA3-FC83-F9C5-BE38-CA64A4E53527}"/>
              </a:ext>
            </a:extLst>
          </p:cNvPr>
          <p:cNvPicPr>
            <a:picLocks noChangeAspect="1"/>
          </p:cNvPicPr>
          <p:nvPr/>
        </p:nvPicPr>
        <p:blipFill>
          <a:blip r:embed="rId3"/>
          <a:stretch>
            <a:fillRect/>
          </a:stretch>
        </p:blipFill>
        <p:spPr>
          <a:xfrm>
            <a:off x="7425900" y="3012466"/>
            <a:ext cx="3200400" cy="3079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415600" y="593367"/>
            <a:ext cx="11360800" cy="940624"/>
          </a:xfrm>
          <a:prstGeom prst="rect">
            <a:avLst/>
          </a:prstGeom>
        </p:spPr>
        <p:txBody>
          <a:bodyPr spcFirstLastPara="1" vert="horz" wrap="square" lIns="121900" tIns="121900" rIns="121900" bIns="121900" rtlCol="0" anchor="t" anchorCtr="0">
            <a:normAutofit fontScale="90000"/>
          </a:bodyPr>
          <a:lstStyle/>
          <a:p>
            <a:pPr algn="ctr">
              <a:lnSpc>
                <a:spcPct val="100000"/>
              </a:lnSpc>
              <a:buClr>
                <a:schemeClr val="dk1"/>
              </a:buClr>
              <a:buSzPts val="990"/>
            </a:pPr>
            <a:r>
              <a:rPr lang="en" sz="6000" b="1" dirty="0">
                <a:latin typeface="Arial" panose="020B0604020202020204" pitchFamily="34" charset="0"/>
                <a:cs typeface="Arial" panose="020B0604020202020204" pitchFamily="34" charset="0"/>
              </a:rPr>
              <a:t>Blackjack</a:t>
            </a:r>
            <a:endParaRPr sz="6000" b="1" dirty="0">
              <a:latin typeface="Arial" panose="020B0604020202020204" pitchFamily="34" charset="0"/>
              <a:cs typeface="Arial" panose="020B0604020202020204" pitchFamily="34" charset="0"/>
            </a:endParaRPr>
          </a:p>
          <a:p>
            <a:pPr>
              <a:spcBef>
                <a:spcPts val="1600"/>
              </a:spcBef>
            </a:pPr>
            <a:endParaRPr dirty="0"/>
          </a:p>
        </p:txBody>
      </p:sp>
      <p:sp>
        <p:nvSpPr>
          <p:cNvPr id="129" name="Google Shape;129;p24"/>
          <p:cNvSpPr txBox="1">
            <a:spLocks noGrp="1"/>
          </p:cNvSpPr>
          <p:nvPr>
            <p:ph type="body" idx="1"/>
          </p:nvPr>
        </p:nvSpPr>
        <p:spPr>
          <a:xfrm>
            <a:off x="415600" y="1671900"/>
            <a:ext cx="11360800" cy="4420000"/>
          </a:xfrm>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 sz="2400" dirty="0">
                <a:latin typeface="Arial" panose="020B0604020202020204" pitchFamily="34" charset="0"/>
                <a:cs typeface="Arial" panose="020B0604020202020204" pitchFamily="34" charset="0"/>
              </a:rPr>
              <a:t>A gambling game in which the object is to obtain from the dealer cards whose values add up to, or close to, 21 but do not exceed it.</a:t>
            </a:r>
            <a:endParaRPr sz="2400" dirty="0">
              <a:latin typeface="Arial" panose="020B0604020202020204" pitchFamily="34" charset="0"/>
              <a:cs typeface="Arial" panose="020B0604020202020204" pitchFamily="34" charset="0"/>
            </a:endParaRPr>
          </a:p>
        </p:txBody>
      </p:sp>
      <p:sp>
        <p:nvSpPr>
          <p:cNvPr id="131" name="Google Shape;131;p24"/>
          <p:cNvSpPr txBox="1"/>
          <p:nvPr/>
        </p:nvSpPr>
        <p:spPr>
          <a:xfrm>
            <a:off x="1825472" y="3295700"/>
            <a:ext cx="41900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0.5%</a:t>
            </a:r>
            <a:endParaRPr sz="8000" dirty="0">
              <a:solidFill>
                <a:schemeClr val="dk2"/>
              </a:solidFill>
              <a:latin typeface="Arial" panose="020B0604020202020204" pitchFamily="34" charset="0"/>
              <a:cs typeface="Arial" panose="020B0604020202020204" pitchFamily="34" charset="0"/>
            </a:endParaRPr>
          </a:p>
        </p:txBody>
      </p:sp>
      <p:pic>
        <p:nvPicPr>
          <p:cNvPr id="3" name="Picture 2" descr="A person playing a card game&#10;&#10;Description automatically generated with low confidence">
            <a:extLst>
              <a:ext uri="{FF2B5EF4-FFF2-40B4-BE49-F238E27FC236}">
                <a16:creationId xmlns:a16="http://schemas.microsoft.com/office/drawing/2014/main" id="{753450EC-0B02-B3E7-0E29-6245E0C7A3FE}"/>
              </a:ext>
            </a:extLst>
          </p:cNvPr>
          <p:cNvPicPr>
            <a:picLocks noChangeAspect="1"/>
          </p:cNvPicPr>
          <p:nvPr/>
        </p:nvPicPr>
        <p:blipFill>
          <a:blip r:embed="rId3"/>
          <a:stretch>
            <a:fillRect/>
          </a:stretch>
        </p:blipFill>
        <p:spPr>
          <a:xfrm>
            <a:off x="6701271" y="3106883"/>
            <a:ext cx="4270663" cy="2847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415600" y="500491"/>
            <a:ext cx="11360800" cy="882142"/>
          </a:xfrm>
          <a:prstGeom prst="rect">
            <a:avLst/>
          </a:prstGeom>
        </p:spPr>
        <p:txBody>
          <a:bodyPr spcFirstLastPara="1" vert="horz" wrap="square" lIns="121900" tIns="121900" rIns="121900" bIns="121900" rtlCol="0" anchor="t" anchorCtr="0">
            <a:normAutofit fontScale="90000"/>
          </a:bodyPr>
          <a:lstStyle/>
          <a:p>
            <a:pPr algn="ctr">
              <a:lnSpc>
                <a:spcPct val="100000"/>
              </a:lnSpc>
              <a:buClr>
                <a:schemeClr val="dk1"/>
              </a:buClr>
              <a:buSzPts val="990"/>
            </a:pPr>
            <a:r>
              <a:rPr lang="en" sz="6000" b="1" dirty="0">
                <a:latin typeface="Arial" panose="020B0604020202020204" pitchFamily="34" charset="0"/>
                <a:cs typeface="Arial" panose="020B0604020202020204" pitchFamily="34" charset="0"/>
              </a:rPr>
              <a:t>Craps</a:t>
            </a:r>
            <a:endParaRPr sz="6000" b="1" dirty="0">
              <a:latin typeface="Arial" panose="020B0604020202020204" pitchFamily="34" charset="0"/>
              <a:cs typeface="Arial" panose="020B0604020202020204" pitchFamily="34" charset="0"/>
            </a:endParaRPr>
          </a:p>
          <a:p>
            <a:pPr>
              <a:spcBef>
                <a:spcPts val="1600"/>
              </a:spcBef>
            </a:pPr>
            <a:endParaRPr dirty="0"/>
          </a:p>
        </p:txBody>
      </p:sp>
      <p:sp>
        <p:nvSpPr>
          <p:cNvPr id="137" name="Google Shape;137;p25"/>
          <p:cNvSpPr txBox="1">
            <a:spLocks noGrp="1"/>
          </p:cNvSpPr>
          <p:nvPr>
            <p:ph type="body" idx="1"/>
          </p:nvPr>
        </p:nvSpPr>
        <p:spPr>
          <a:xfrm>
            <a:off x="322100" y="1506682"/>
            <a:ext cx="11547800" cy="4585218"/>
          </a:xfrm>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 sz="2400" dirty="0">
                <a:latin typeface="Arial" panose="020B0604020202020204" pitchFamily="34" charset="0"/>
                <a:cs typeface="Arial" panose="020B0604020202020204" pitchFamily="34" charset="0"/>
              </a:rPr>
              <a:t>A dice game in which players bet on the outcomes of the roll of a pair of dice: Players can wager money against a bank in a casino. A player wins the bet if 7 or 11 is thrown first and loses if 2, 3, or 12 is thrown. Any other number that rolls becomes the “point,” and the point must roll again before a 7 to win.</a:t>
            </a:r>
            <a:endParaRPr sz="2400" dirty="0">
              <a:latin typeface="Arial" panose="020B0604020202020204" pitchFamily="34" charset="0"/>
              <a:cs typeface="Arial" panose="020B0604020202020204" pitchFamily="34" charset="0"/>
            </a:endParaRPr>
          </a:p>
        </p:txBody>
      </p:sp>
      <p:sp>
        <p:nvSpPr>
          <p:cNvPr id="139" name="Google Shape;139;p25"/>
          <p:cNvSpPr txBox="1"/>
          <p:nvPr/>
        </p:nvSpPr>
        <p:spPr>
          <a:xfrm>
            <a:off x="1142218" y="3912233"/>
            <a:ext cx="55448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0-16.67%</a:t>
            </a:r>
            <a:endParaRPr sz="8000" dirty="0">
              <a:solidFill>
                <a:schemeClr val="dk2"/>
              </a:solidFill>
              <a:latin typeface="Arial" panose="020B0604020202020204" pitchFamily="34" charset="0"/>
              <a:cs typeface="Arial" panose="020B0604020202020204" pitchFamily="34" charset="0"/>
            </a:endParaRPr>
          </a:p>
        </p:txBody>
      </p:sp>
      <p:pic>
        <p:nvPicPr>
          <p:cNvPr id="3" name="Picture 2" descr="A close-up of a game board&#10;&#10;Description automatically generated with low confidence">
            <a:extLst>
              <a:ext uri="{FF2B5EF4-FFF2-40B4-BE49-F238E27FC236}">
                <a16:creationId xmlns:a16="http://schemas.microsoft.com/office/drawing/2014/main" id="{3FD39708-FF7D-D12F-E42F-3E27AC0CEEB5}"/>
              </a:ext>
            </a:extLst>
          </p:cNvPr>
          <p:cNvPicPr>
            <a:picLocks noChangeAspect="1"/>
          </p:cNvPicPr>
          <p:nvPr/>
        </p:nvPicPr>
        <p:blipFill>
          <a:blip r:embed="rId3"/>
          <a:stretch>
            <a:fillRect/>
          </a:stretch>
        </p:blipFill>
        <p:spPr>
          <a:xfrm>
            <a:off x="7787363" y="3415929"/>
            <a:ext cx="2982191" cy="2800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415600" y="593366"/>
            <a:ext cx="11360800" cy="850969"/>
          </a:xfrm>
          <a:prstGeom prst="rect">
            <a:avLst/>
          </a:prstGeom>
        </p:spPr>
        <p:txBody>
          <a:bodyPr spcFirstLastPara="1" vert="horz" wrap="square" lIns="121900" tIns="121900" rIns="121900" bIns="121900" rtlCol="0" anchor="t" anchorCtr="0">
            <a:normAutofit fontScale="90000"/>
          </a:bodyPr>
          <a:lstStyle/>
          <a:p>
            <a:pPr algn="ctr">
              <a:lnSpc>
                <a:spcPct val="100000"/>
              </a:lnSpc>
              <a:buClr>
                <a:schemeClr val="dk1"/>
              </a:buClr>
              <a:buSzPts val="990"/>
            </a:pPr>
            <a:r>
              <a:rPr lang="en" sz="6000" b="1" dirty="0">
                <a:latin typeface="Arial" panose="020B0604020202020204" pitchFamily="34" charset="0"/>
                <a:cs typeface="Arial" panose="020B0604020202020204" pitchFamily="34" charset="0"/>
              </a:rPr>
              <a:t>Keno</a:t>
            </a:r>
            <a:endParaRPr sz="6000" b="1" dirty="0">
              <a:latin typeface="Arial" panose="020B0604020202020204" pitchFamily="34" charset="0"/>
              <a:cs typeface="Arial" panose="020B0604020202020204" pitchFamily="34" charset="0"/>
            </a:endParaRPr>
          </a:p>
          <a:p>
            <a:pPr>
              <a:spcBef>
                <a:spcPts val="1600"/>
              </a:spcBef>
            </a:pPr>
            <a:endParaRPr dirty="0"/>
          </a:p>
        </p:txBody>
      </p:sp>
      <p:sp>
        <p:nvSpPr>
          <p:cNvPr id="145" name="Google Shape;145;p2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 sz="2400" dirty="0">
                <a:latin typeface="Arial" panose="020B0604020202020204" pitchFamily="34" charset="0"/>
                <a:cs typeface="Arial" panose="020B0604020202020204" pitchFamily="34" charset="0"/>
              </a:rPr>
              <a:t>A gambling game played using cards or tickets with numbers usually from 1-80: Player marks as many of these numbers as they want, up to a permitted maximum. Then the player turns in the card to register it. They win based on how many of the numbers they selected were randomly drawn by a computer.</a:t>
            </a:r>
            <a:endParaRPr sz="2400" dirty="0">
              <a:latin typeface="Arial" panose="020B0604020202020204" pitchFamily="34" charset="0"/>
              <a:cs typeface="Arial" panose="020B0604020202020204" pitchFamily="34" charset="0"/>
            </a:endParaRPr>
          </a:p>
        </p:txBody>
      </p:sp>
      <p:sp>
        <p:nvSpPr>
          <p:cNvPr id="147" name="Google Shape;147;p26"/>
          <p:cNvSpPr txBox="1"/>
          <p:nvPr/>
        </p:nvSpPr>
        <p:spPr>
          <a:xfrm>
            <a:off x="1597200" y="3723184"/>
            <a:ext cx="41900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20-40%</a:t>
            </a:r>
            <a:endParaRPr sz="8000" dirty="0">
              <a:solidFill>
                <a:schemeClr val="dk2"/>
              </a:solidFill>
              <a:latin typeface="Arial" panose="020B0604020202020204" pitchFamily="34" charset="0"/>
              <a:cs typeface="Arial" panose="020B0604020202020204" pitchFamily="34" charset="0"/>
            </a:endParaRPr>
          </a:p>
        </p:txBody>
      </p:sp>
      <p:pic>
        <p:nvPicPr>
          <p:cNvPr id="3" name="Picture 2" descr="A picture containing table&#10;&#10;Description automatically generated">
            <a:extLst>
              <a:ext uri="{FF2B5EF4-FFF2-40B4-BE49-F238E27FC236}">
                <a16:creationId xmlns:a16="http://schemas.microsoft.com/office/drawing/2014/main" id="{3696A6F0-17AF-5D6F-B717-4BE32355BEB1}"/>
              </a:ext>
            </a:extLst>
          </p:cNvPr>
          <p:cNvPicPr>
            <a:picLocks noChangeAspect="1"/>
          </p:cNvPicPr>
          <p:nvPr/>
        </p:nvPicPr>
        <p:blipFill>
          <a:blip r:embed="rId3"/>
          <a:stretch>
            <a:fillRect/>
          </a:stretch>
        </p:blipFill>
        <p:spPr>
          <a:xfrm>
            <a:off x="7127161" y="3511043"/>
            <a:ext cx="4130387" cy="2753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415600" y="593367"/>
            <a:ext cx="11360800" cy="943266"/>
          </a:xfrm>
          <a:prstGeom prst="rect">
            <a:avLst/>
          </a:prstGeom>
        </p:spPr>
        <p:txBody>
          <a:bodyPr spcFirstLastPara="1" vert="horz" wrap="square" lIns="121900" tIns="121900" rIns="121900" bIns="121900" rtlCol="0" anchor="t" anchorCtr="0">
            <a:noAutofit/>
          </a:bodyPr>
          <a:lstStyle/>
          <a:p>
            <a:pPr algn="ctr">
              <a:lnSpc>
                <a:spcPct val="100000"/>
              </a:lnSpc>
            </a:pPr>
            <a:r>
              <a:rPr lang="en" sz="5400" b="1" dirty="0">
                <a:latin typeface="Arial" panose="020B0604020202020204" pitchFamily="34" charset="0"/>
                <a:cs typeface="Arial" panose="020B0604020202020204" pitchFamily="34" charset="0"/>
              </a:rPr>
              <a:t>Slots</a:t>
            </a:r>
            <a:endParaRPr sz="5400" b="1" dirty="0">
              <a:latin typeface="Arial" panose="020B0604020202020204" pitchFamily="34" charset="0"/>
              <a:cs typeface="Arial" panose="020B0604020202020204" pitchFamily="34" charset="0"/>
            </a:endParaRPr>
          </a:p>
        </p:txBody>
      </p:sp>
      <p:sp>
        <p:nvSpPr>
          <p:cNvPr id="153" name="Google Shape;153;p27"/>
          <p:cNvSpPr txBox="1">
            <a:spLocks noGrp="1"/>
          </p:cNvSpPr>
          <p:nvPr>
            <p:ph type="body" idx="1"/>
          </p:nvPr>
        </p:nvSpPr>
        <p:spPr>
          <a:xfrm>
            <a:off x="696192" y="1536633"/>
            <a:ext cx="10983190" cy="4555200"/>
          </a:xfrm>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 sz="2400" dirty="0">
                <a:latin typeface="Arial" panose="020B0604020202020204" pitchFamily="34" charset="0"/>
                <a:cs typeface="Arial" panose="020B0604020202020204" pitchFamily="34" charset="0"/>
              </a:rPr>
              <a:t>Also known as a slot machine or gaming machine: It is a gambling device featuring spinning reels adorned with various symbols. The goal is to line up pre-determined symbols across the paylines to win prizes.</a:t>
            </a:r>
            <a:endParaRPr sz="2400" dirty="0">
              <a:latin typeface="Arial" panose="020B0604020202020204" pitchFamily="34" charset="0"/>
              <a:cs typeface="Arial" panose="020B0604020202020204" pitchFamily="34" charset="0"/>
            </a:endParaRPr>
          </a:p>
        </p:txBody>
      </p:sp>
      <p:sp>
        <p:nvSpPr>
          <p:cNvPr id="155" name="Google Shape;155;p27"/>
          <p:cNvSpPr txBox="1"/>
          <p:nvPr/>
        </p:nvSpPr>
        <p:spPr>
          <a:xfrm>
            <a:off x="1523700" y="3724533"/>
            <a:ext cx="41900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2-15%</a:t>
            </a:r>
            <a:endParaRPr sz="8000" dirty="0">
              <a:solidFill>
                <a:schemeClr val="dk2"/>
              </a:solidFill>
              <a:latin typeface="Arial" panose="020B0604020202020204" pitchFamily="34" charset="0"/>
              <a:cs typeface="Arial" panose="020B0604020202020204" pitchFamily="34" charset="0"/>
            </a:endParaRPr>
          </a:p>
        </p:txBody>
      </p:sp>
      <p:pic>
        <p:nvPicPr>
          <p:cNvPr id="3" name="Picture 2" descr="A picture containing text, slot machine&#10;&#10;Description automatically generated">
            <a:extLst>
              <a:ext uri="{FF2B5EF4-FFF2-40B4-BE49-F238E27FC236}">
                <a16:creationId xmlns:a16="http://schemas.microsoft.com/office/drawing/2014/main" id="{EEB46AE1-A6C2-2FEE-3EA5-E36DE1EDD1FE}"/>
              </a:ext>
            </a:extLst>
          </p:cNvPr>
          <p:cNvPicPr>
            <a:picLocks noChangeAspect="1"/>
          </p:cNvPicPr>
          <p:nvPr/>
        </p:nvPicPr>
        <p:blipFill>
          <a:blip r:embed="rId3"/>
          <a:stretch>
            <a:fillRect/>
          </a:stretch>
        </p:blipFill>
        <p:spPr>
          <a:xfrm>
            <a:off x="6541208" y="3321670"/>
            <a:ext cx="4556284" cy="2770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415600" y="593367"/>
            <a:ext cx="11360800" cy="943266"/>
          </a:xfrm>
          <a:prstGeom prst="rect">
            <a:avLst/>
          </a:prstGeom>
        </p:spPr>
        <p:txBody>
          <a:bodyPr spcFirstLastPara="1" vert="horz" wrap="square" lIns="121900" tIns="121900" rIns="121900" bIns="121900" rtlCol="0" anchor="t" anchorCtr="0">
            <a:normAutofit fontScale="90000"/>
          </a:bodyPr>
          <a:lstStyle/>
          <a:p>
            <a:pPr algn="ctr">
              <a:lnSpc>
                <a:spcPct val="100000"/>
              </a:lnSpc>
              <a:buClr>
                <a:schemeClr val="dk1"/>
              </a:buClr>
              <a:buSzPts val="990"/>
            </a:pPr>
            <a:r>
              <a:rPr lang="en" sz="6000" b="1" dirty="0">
                <a:latin typeface="Arial" panose="020B0604020202020204" pitchFamily="34" charset="0"/>
                <a:cs typeface="Arial" panose="020B0604020202020204" pitchFamily="34" charset="0"/>
              </a:rPr>
              <a:t>Video Poker</a:t>
            </a:r>
            <a:endParaRPr sz="6000" b="1" dirty="0">
              <a:latin typeface="Arial" panose="020B0604020202020204" pitchFamily="34" charset="0"/>
              <a:cs typeface="Arial" panose="020B0604020202020204" pitchFamily="34" charset="0"/>
            </a:endParaRPr>
          </a:p>
          <a:p>
            <a:pPr>
              <a:spcBef>
                <a:spcPts val="1600"/>
              </a:spcBef>
            </a:pPr>
            <a:endParaRPr dirty="0"/>
          </a:p>
        </p:txBody>
      </p:sp>
      <p:sp>
        <p:nvSpPr>
          <p:cNvPr id="161" name="Google Shape;161;p28"/>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lgn="ctr">
              <a:lnSpc>
                <a:spcPct val="100000"/>
              </a:lnSpc>
              <a:buNone/>
            </a:pPr>
            <a:r>
              <a:rPr lang="en" sz="2400" dirty="0">
                <a:latin typeface="Arial" panose="020B0604020202020204" pitchFamily="34" charset="0"/>
                <a:cs typeface="Arial" panose="020B0604020202020204" pitchFamily="34" charset="0"/>
              </a:rPr>
              <a:t>An electronic card game type based on five-card draw poker that is played on a console liminal similar to a slot machine.</a:t>
            </a:r>
            <a:endParaRPr sz="2400" dirty="0">
              <a:latin typeface="Arial" panose="020B0604020202020204" pitchFamily="34" charset="0"/>
              <a:cs typeface="Arial" panose="020B0604020202020204" pitchFamily="34" charset="0"/>
            </a:endParaRPr>
          </a:p>
        </p:txBody>
      </p:sp>
      <p:sp>
        <p:nvSpPr>
          <p:cNvPr id="163" name="Google Shape;163;p28"/>
          <p:cNvSpPr txBox="1"/>
          <p:nvPr/>
        </p:nvSpPr>
        <p:spPr>
          <a:xfrm>
            <a:off x="9651700" y="2217967"/>
            <a:ext cx="2561200" cy="615513"/>
          </a:xfrm>
          <a:prstGeom prst="rect">
            <a:avLst/>
          </a:prstGeom>
          <a:noFill/>
          <a:ln>
            <a:noFill/>
          </a:ln>
        </p:spPr>
        <p:txBody>
          <a:bodyPr spcFirstLastPara="1" wrap="square" lIns="121900" tIns="121900" rIns="121900" bIns="121900" anchor="t" anchorCtr="0">
            <a:spAutoFit/>
          </a:bodyPr>
          <a:lstStyle/>
          <a:p>
            <a:endParaRPr>
              <a:solidFill>
                <a:schemeClr val="dk2"/>
              </a:solidFill>
            </a:endParaRPr>
          </a:p>
        </p:txBody>
      </p:sp>
      <p:sp>
        <p:nvSpPr>
          <p:cNvPr id="164" name="Google Shape;164;p28"/>
          <p:cNvSpPr txBox="1"/>
          <p:nvPr/>
        </p:nvSpPr>
        <p:spPr>
          <a:xfrm>
            <a:off x="1906000" y="3418763"/>
            <a:ext cx="4190000" cy="1890400"/>
          </a:xfrm>
          <a:prstGeom prst="rect">
            <a:avLst/>
          </a:prstGeom>
          <a:noFill/>
          <a:ln>
            <a:noFill/>
          </a:ln>
        </p:spPr>
        <p:txBody>
          <a:bodyPr spcFirstLastPara="1" wrap="square" lIns="121900" tIns="121900" rIns="121900" bIns="121900" anchor="t" anchorCtr="0">
            <a:noAutofit/>
          </a:bodyPr>
          <a:lstStyle/>
          <a:p>
            <a:r>
              <a:rPr lang="en" sz="8000" dirty="0">
                <a:solidFill>
                  <a:schemeClr val="dk2"/>
                </a:solidFill>
                <a:latin typeface="Arial" panose="020B0604020202020204" pitchFamily="34" charset="0"/>
                <a:cs typeface="Arial" panose="020B0604020202020204" pitchFamily="34" charset="0"/>
              </a:rPr>
              <a:t>0.46%</a:t>
            </a:r>
            <a:endParaRPr sz="8000" dirty="0">
              <a:solidFill>
                <a:schemeClr val="dk2"/>
              </a:solidFill>
              <a:latin typeface="Arial" panose="020B0604020202020204" pitchFamily="34" charset="0"/>
              <a:cs typeface="Arial" panose="020B0604020202020204" pitchFamily="34" charset="0"/>
            </a:endParaRPr>
          </a:p>
        </p:txBody>
      </p:sp>
      <p:pic>
        <p:nvPicPr>
          <p:cNvPr id="5" name="Picture 4" descr="A picture containing person, slot machine&#10;&#10;Description automatically generated">
            <a:extLst>
              <a:ext uri="{FF2B5EF4-FFF2-40B4-BE49-F238E27FC236}">
                <a16:creationId xmlns:a16="http://schemas.microsoft.com/office/drawing/2014/main" id="{B4291479-F5CC-F8E6-8193-9E0FC5102BC4}"/>
              </a:ext>
            </a:extLst>
          </p:cNvPr>
          <p:cNvPicPr>
            <a:picLocks noChangeAspect="1"/>
          </p:cNvPicPr>
          <p:nvPr/>
        </p:nvPicPr>
        <p:blipFill>
          <a:blip r:embed="rId3"/>
          <a:stretch>
            <a:fillRect/>
          </a:stretch>
        </p:blipFill>
        <p:spPr>
          <a:xfrm>
            <a:off x="6841200" y="3017071"/>
            <a:ext cx="4190000" cy="27664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29"/>
          <p:cNvSpPr txBox="1">
            <a:spLocks noGrp="1"/>
          </p:cNvSpPr>
          <p:nvPr>
            <p:ph type="title"/>
          </p:nvPr>
        </p:nvSpPr>
        <p:spPr>
          <a:xfrm>
            <a:off x="629557" y="511334"/>
            <a:ext cx="10546541" cy="953784"/>
          </a:xfrm>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House edge for different casino games</a:t>
            </a:r>
            <a:endParaRPr b="1" dirty="0">
              <a:latin typeface="Arial" panose="020B0604020202020204" pitchFamily="34" charset="0"/>
              <a:cs typeface="Arial" panose="020B0604020202020204" pitchFamily="34" charset="0"/>
            </a:endParaRPr>
          </a:p>
        </p:txBody>
      </p:sp>
      <p:sp>
        <p:nvSpPr>
          <p:cNvPr id="171" name="Google Shape;171;p29"/>
          <p:cNvSpPr txBox="1"/>
          <p:nvPr/>
        </p:nvSpPr>
        <p:spPr>
          <a:xfrm>
            <a:off x="758952" y="1549144"/>
            <a:ext cx="5337048" cy="2485120"/>
          </a:xfrm>
          <a:prstGeom prst="rect">
            <a:avLst/>
          </a:prstGeom>
          <a:noFill/>
          <a:ln>
            <a:noFill/>
          </a:ln>
        </p:spPr>
        <p:txBody>
          <a:bodyPr spcFirstLastPara="1" wrap="square" lIns="121900" tIns="121900" rIns="121900" bIns="121900" anchor="t" anchorCtr="0">
            <a:noAutofit/>
          </a:bodyPr>
          <a:lstStyle/>
          <a:p>
            <a:r>
              <a:rPr lang="en" sz="2000" dirty="0">
                <a:solidFill>
                  <a:schemeClr val="dk2"/>
                </a:solidFill>
                <a:latin typeface="Arial" panose="020B0604020202020204" pitchFamily="34" charset="0"/>
                <a:cs typeface="Arial" panose="020B0604020202020204" pitchFamily="34" charset="0"/>
              </a:rPr>
              <a:t>If there is always a house edge, then how do some people win?</a:t>
            </a:r>
          </a:p>
          <a:p>
            <a:endParaRPr lang="en" sz="2000" dirty="0">
              <a:solidFill>
                <a:schemeClr val="dk2"/>
              </a:solidFill>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Optional: </a:t>
            </a:r>
            <a:r>
              <a:rPr lang="en-US" sz="2000" dirty="0">
                <a:latin typeface="Arial" panose="020B0604020202020204" pitchFamily="34" charset="0"/>
                <a:cs typeface="Arial" panose="020B0604020202020204" pitchFamily="34" charset="0"/>
              </a:rPr>
              <a:t>Go to the following website on your devices and read more about the house edge: </a:t>
            </a:r>
          </a:p>
          <a:p>
            <a:endParaRPr dirty="0">
              <a:solidFill>
                <a:schemeClr val="dk2"/>
              </a:solidFill>
            </a:endParaRPr>
          </a:p>
        </p:txBody>
      </p:sp>
      <p:graphicFrame>
        <p:nvGraphicFramePr>
          <p:cNvPr id="2" name="Table 1">
            <a:extLst>
              <a:ext uri="{FF2B5EF4-FFF2-40B4-BE49-F238E27FC236}">
                <a16:creationId xmlns:a16="http://schemas.microsoft.com/office/drawing/2014/main" id="{E1ACC687-E0D4-43A1-E769-4AE104DE5EA3}"/>
              </a:ext>
            </a:extLst>
          </p:cNvPr>
          <p:cNvGraphicFramePr>
            <a:graphicFrameLocks noGrp="1"/>
          </p:cNvGraphicFramePr>
          <p:nvPr>
            <p:extLst>
              <p:ext uri="{D42A27DB-BD31-4B8C-83A1-F6EECF244321}">
                <p14:modId xmlns:p14="http://schemas.microsoft.com/office/powerpoint/2010/main" val="344523727"/>
              </p:ext>
            </p:extLst>
          </p:nvPr>
        </p:nvGraphicFramePr>
        <p:xfrm>
          <a:off x="6338455" y="1735123"/>
          <a:ext cx="5337048" cy="4383380"/>
        </p:xfrm>
        <a:graphic>
          <a:graphicData uri="http://schemas.openxmlformats.org/drawingml/2006/table">
            <a:tbl>
              <a:tblPr firstRow="1" bandRow="1">
                <a:tableStyleId>{951559EA-F37C-4571-AB03-0D9CADF3AD73}</a:tableStyleId>
              </a:tblPr>
              <a:tblGrid>
                <a:gridCol w="3141651">
                  <a:extLst>
                    <a:ext uri="{9D8B030D-6E8A-4147-A177-3AD203B41FA5}">
                      <a16:colId xmlns:a16="http://schemas.microsoft.com/office/drawing/2014/main" val="2932136867"/>
                    </a:ext>
                  </a:extLst>
                </a:gridCol>
                <a:gridCol w="2195397">
                  <a:extLst>
                    <a:ext uri="{9D8B030D-6E8A-4147-A177-3AD203B41FA5}">
                      <a16:colId xmlns:a16="http://schemas.microsoft.com/office/drawing/2014/main" val="900329715"/>
                    </a:ext>
                  </a:extLst>
                </a:gridCol>
              </a:tblGrid>
              <a:tr h="494453">
                <a:tc>
                  <a:txBody>
                    <a:bodyPr/>
                    <a:lstStyle/>
                    <a:p>
                      <a:pPr marL="0" lvl="0" indent="0" algn="l" rtl="0">
                        <a:lnSpc>
                          <a:spcPct val="115000"/>
                        </a:lnSpc>
                        <a:spcBef>
                          <a:spcPts val="1200"/>
                        </a:spcBef>
                        <a:spcAft>
                          <a:spcPts val="1200"/>
                        </a:spcAft>
                        <a:buNone/>
                      </a:pPr>
                      <a:r>
                        <a:rPr lang="en" sz="2000" b="1" dirty="0"/>
                        <a:t>Casino games</a:t>
                      </a:r>
                      <a:endParaRPr sz="2000" b="1" dirty="0"/>
                    </a:p>
                  </a:txBody>
                  <a:tcPr marL="203200" marR="203200" marT="85333" marB="85333">
                    <a:solidFill>
                      <a:schemeClr val="bg2"/>
                    </a:solidFill>
                  </a:tcPr>
                </a:tc>
                <a:tc>
                  <a:txBody>
                    <a:bodyPr/>
                    <a:lstStyle/>
                    <a:p>
                      <a:pPr marL="0" lvl="0" indent="0" algn="l" rtl="0">
                        <a:lnSpc>
                          <a:spcPct val="115000"/>
                        </a:lnSpc>
                        <a:spcBef>
                          <a:spcPts val="1200"/>
                        </a:spcBef>
                        <a:spcAft>
                          <a:spcPts val="1200"/>
                        </a:spcAft>
                        <a:buNone/>
                      </a:pPr>
                      <a:r>
                        <a:rPr lang="en" sz="2000" b="1" dirty="0"/>
                        <a:t>House edge</a:t>
                      </a:r>
                      <a:endParaRPr sz="2000" b="1" dirty="0"/>
                    </a:p>
                  </a:txBody>
                  <a:tcPr marL="203200" marR="203200" marT="85333" marB="85333">
                    <a:solidFill>
                      <a:schemeClr val="bg2"/>
                    </a:solidFill>
                  </a:tcPr>
                </a:tc>
                <a:extLst>
                  <a:ext uri="{0D108BD9-81ED-4DB2-BD59-A6C34878D82A}">
                    <a16:rowId xmlns:a16="http://schemas.microsoft.com/office/drawing/2014/main" val="2573475546"/>
                  </a:ext>
                </a:extLst>
              </a:tr>
              <a:tr h="555561">
                <a:tc>
                  <a:txBody>
                    <a:bodyPr/>
                    <a:lstStyle/>
                    <a:p>
                      <a:pPr marL="0" lvl="0" indent="0" algn="l" rtl="0">
                        <a:lnSpc>
                          <a:spcPct val="115000"/>
                        </a:lnSpc>
                        <a:spcBef>
                          <a:spcPts val="1200"/>
                        </a:spcBef>
                        <a:spcAft>
                          <a:spcPts val="1200"/>
                        </a:spcAft>
                        <a:buNone/>
                      </a:pPr>
                      <a:r>
                        <a:rPr lang="en" sz="2400" dirty="0"/>
                        <a:t>American Roulette</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5.26%</a:t>
                      </a:r>
                      <a:endParaRPr sz="2400" dirty="0"/>
                    </a:p>
                  </a:txBody>
                  <a:tcPr marL="203200" marR="203200" marT="85333" marB="85333"/>
                </a:tc>
                <a:extLst>
                  <a:ext uri="{0D108BD9-81ED-4DB2-BD59-A6C34878D82A}">
                    <a16:rowId xmlns:a16="http://schemas.microsoft.com/office/drawing/2014/main" val="3433888012"/>
                  </a:ext>
                </a:extLst>
              </a:tr>
              <a:tr h="555561">
                <a:tc>
                  <a:txBody>
                    <a:bodyPr/>
                    <a:lstStyle/>
                    <a:p>
                      <a:pPr marL="0" lvl="0" indent="0" algn="l" rtl="0">
                        <a:lnSpc>
                          <a:spcPct val="115000"/>
                        </a:lnSpc>
                        <a:spcBef>
                          <a:spcPts val="1200"/>
                        </a:spcBef>
                        <a:spcAft>
                          <a:spcPts val="1200"/>
                        </a:spcAft>
                        <a:buNone/>
                      </a:pPr>
                      <a:r>
                        <a:rPr lang="en" sz="2400" dirty="0"/>
                        <a:t>Blackjack</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a:t>0.5%</a:t>
                      </a:r>
                      <a:endParaRPr sz="2400"/>
                    </a:p>
                  </a:txBody>
                  <a:tcPr marL="203200" marR="203200" marT="85333" marB="85333"/>
                </a:tc>
                <a:extLst>
                  <a:ext uri="{0D108BD9-81ED-4DB2-BD59-A6C34878D82A}">
                    <a16:rowId xmlns:a16="http://schemas.microsoft.com/office/drawing/2014/main" val="3946481976"/>
                  </a:ext>
                </a:extLst>
              </a:tr>
              <a:tr h="555561">
                <a:tc>
                  <a:txBody>
                    <a:bodyPr/>
                    <a:lstStyle/>
                    <a:p>
                      <a:pPr marL="0" lvl="0" indent="0" algn="l" rtl="0">
                        <a:lnSpc>
                          <a:spcPct val="115000"/>
                        </a:lnSpc>
                        <a:spcBef>
                          <a:spcPts val="1200"/>
                        </a:spcBef>
                        <a:spcAft>
                          <a:spcPts val="1200"/>
                        </a:spcAft>
                        <a:buNone/>
                      </a:pPr>
                      <a:r>
                        <a:rPr lang="en" sz="2400" dirty="0"/>
                        <a:t>Craps</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0-16.67%</a:t>
                      </a:r>
                      <a:endParaRPr sz="2400" dirty="0"/>
                    </a:p>
                  </a:txBody>
                  <a:tcPr marL="203200" marR="203200" marT="85333" marB="85333"/>
                </a:tc>
                <a:extLst>
                  <a:ext uri="{0D108BD9-81ED-4DB2-BD59-A6C34878D82A}">
                    <a16:rowId xmlns:a16="http://schemas.microsoft.com/office/drawing/2014/main" val="57282567"/>
                  </a:ext>
                </a:extLst>
              </a:tr>
              <a:tr h="555561">
                <a:tc>
                  <a:txBody>
                    <a:bodyPr/>
                    <a:lstStyle/>
                    <a:p>
                      <a:pPr marL="0" lvl="0" indent="0" algn="l" rtl="0">
                        <a:lnSpc>
                          <a:spcPct val="115000"/>
                        </a:lnSpc>
                        <a:spcBef>
                          <a:spcPts val="1200"/>
                        </a:spcBef>
                        <a:spcAft>
                          <a:spcPts val="1200"/>
                        </a:spcAft>
                        <a:buNone/>
                      </a:pPr>
                      <a:r>
                        <a:rPr lang="en" sz="2400" dirty="0"/>
                        <a:t>Keno</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20-40%</a:t>
                      </a:r>
                      <a:endParaRPr sz="2400" dirty="0"/>
                    </a:p>
                  </a:txBody>
                  <a:tcPr marL="203200" marR="203200" marT="85333" marB="85333"/>
                </a:tc>
                <a:extLst>
                  <a:ext uri="{0D108BD9-81ED-4DB2-BD59-A6C34878D82A}">
                    <a16:rowId xmlns:a16="http://schemas.microsoft.com/office/drawing/2014/main" val="4205830080"/>
                  </a:ext>
                </a:extLst>
              </a:tr>
              <a:tr h="555561">
                <a:tc>
                  <a:txBody>
                    <a:bodyPr/>
                    <a:lstStyle/>
                    <a:p>
                      <a:pPr marL="0" lvl="0" indent="0" algn="l" rtl="0">
                        <a:lnSpc>
                          <a:spcPct val="115000"/>
                        </a:lnSpc>
                        <a:spcBef>
                          <a:spcPts val="1200"/>
                        </a:spcBef>
                        <a:spcAft>
                          <a:spcPts val="1200"/>
                        </a:spcAft>
                        <a:buNone/>
                      </a:pPr>
                      <a:r>
                        <a:rPr lang="en" sz="2400" dirty="0"/>
                        <a:t>Slots</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2-15%</a:t>
                      </a:r>
                      <a:endParaRPr sz="2400" dirty="0"/>
                    </a:p>
                  </a:txBody>
                  <a:tcPr marL="203200" marR="203200" marT="85333" marB="85333"/>
                </a:tc>
                <a:extLst>
                  <a:ext uri="{0D108BD9-81ED-4DB2-BD59-A6C34878D82A}">
                    <a16:rowId xmlns:a16="http://schemas.microsoft.com/office/drawing/2014/main" val="17876763"/>
                  </a:ext>
                </a:extLst>
              </a:tr>
              <a:tr h="555561">
                <a:tc>
                  <a:txBody>
                    <a:bodyPr/>
                    <a:lstStyle/>
                    <a:p>
                      <a:pPr marL="0" lvl="0" indent="0" algn="l" rtl="0">
                        <a:lnSpc>
                          <a:spcPct val="115000"/>
                        </a:lnSpc>
                        <a:spcBef>
                          <a:spcPts val="1200"/>
                        </a:spcBef>
                        <a:spcAft>
                          <a:spcPts val="1200"/>
                        </a:spcAft>
                        <a:buNone/>
                      </a:pPr>
                      <a:r>
                        <a:rPr lang="en" sz="2400" dirty="0"/>
                        <a:t>Video Poker</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0.46%</a:t>
                      </a:r>
                      <a:endParaRPr sz="2400" dirty="0"/>
                    </a:p>
                  </a:txBody>
                  <a:tcPr marL="203200" marR="203200" marT="85333" marB="85333"/>
                </a:tc>
                <a:extLst>
                  <a:ext uri="{0D108BD9-81ED-4DB2-BD59-A6C34878D82A}">
                    <a16:rowId xmlns:a16="http://schemas.microsoft.com/office/drawing/2014/main" val="491495272"/>
                  </a:ext>
                </a:extLst>
              </a:tr>
              <a:tr h="555561">
                <a:tc>
                  <a:txBody>
                    <a:bodyPr/>
                    <a:lstStyle/>
                    <a:p>
                      <a:pPr marL="0" lvl="0" indent="0" algn="l" rtl="0">
                        <a:lnSpc>
                          <a:spcPct val="115000"/>
                        </a:lnSpc>
                        <a:spcBef>
                          <a:spcPts val="1200"/>
                        </a:spcBef>
                        <a:spcAft>
                          <a:spcPts val="1200"/>
                        </a:spcAft>
                        <a:buNone/>
                      </a:pPr>
                      <a:r>
                        <a:rPr lang="en" sz="2400" dirty="0"/>
                        <a:t>Hold 'em</a:t>
                      </a:r>
                      <a:endParaRPr sz="2400" dirty="0"/>
                    </a:p>
                  </a:txBody>
                  <a:tcPr marL="203200" marR="203200" marT="85333" marB="85333"/>
                </a:tc>
                <a:tc>
                  <a:txBody>
                    <a:bodyPr/>
                    <a:lstStyle/>
                    <a:p>
                      <a:pPr marL="0" lvl="0" indent="0" algn="l" rtl="0">
                        <a:lnSpc>
                          <a:spcPct val="115000"/>
                        </a:lnSpc>
                        <a:spcBef>
                          <a:spcPts val="1200"/>
                        </a:spcBef>
                        <a:spcAft>
                          <a:spcPts val="1200"/>
                        </a:spcAft>
                        <a:buNone/>
                      </a:pPr>
                      <a:r>
                        <a:rPr lang="en" sz="2400" dirty="0"/>
                        <a:t>2.36%</a:t>
                      </a:r>
                      <a:endParaRPr sz="2400" dirty="0"/>
                    </a:p>
                  </a:txBody>
                  <a:tcPr marL="203200" marR="203200" marT="85333" marB="85333"/>
                </a:tc>
                <a:extLst>
                  <a:ext uri="{0D108BD9-81ED-4DB2-BD59-A6C34878D82A}">
                    <a16:rowId xmlns:a16="http://schemas.microsoft.com/office/drawing/2014/main" val="242188236"/>
                  </a:ext>
                </a:extLst>
              </a:tr>
            </a:tbl>
          </a:graphicData>
        </a:graphic>
      </p:graphicFrame>
      <p:sp>
        <p:nvSpPr>
          <p:cNvPr id="5" name="Google Shape;179;p30"/>
          <p:cNvSpPr txBox="1"/>
          <p:nvPr/>
        </p:nvSpPr>
        <p:spPr>
          <a:xfrm>
            <a:off x="1062338" y="5740073"/>
            <a:ext cx="4000000" cy="471948"/>
          </a:xfrm>
          <a:prstGeom prst="rect">
            <a:avLst/>
          </a:prstGeom>
          <a:noFill/>
          <a:ln>
            <a:noFill/>
          </a:ln>
        </p:spPr>
        <p:txBody>
          <a:bodyPr spcFirstLastPara="1" wrap="square" lIns="121900" tIns="121900" rIns="121900" bIns="121900" anchor="t" anchorCtr="0">
            <a:spAutoFit/>
          </a:bodyPr>
          <a:lstStyle/>
          <a:p>
            <a:pPr algn="ctr"/>
            <a:r>
              <a:rPr lang="en" sz="1400" u="sng" dirty="0">
                <a:solidFill>
                  <a:schemeClr val="hlink"/>
                </a:solidFill>
                <a:latin typeface="Arial" panose="020B0604020202020204" pitchFamily="34" charset="0"/>
                <a:cs typeface="Arial" panose="020B0604020202020204" pitchFamily="34" charset="0"/>
                <a:hlinkClick r:id="rId3"/>
              </a:rPr>
              <a:t>https://www.casino.org/features/house-edge/</a:t>
            </a:r>
            <a:endParaRPr sz="1400" dirty="0">
              <a:latin typeface="Arial" panose="020B0604020202020204" pitchFamily="34" charset="0"/>
              <a:cs typeface="Arial" panose="020B0604020202020204" pitchFamily="34" charset="0"/>
            </a:endParaRPr>
          </a:p>
        </p:txBody>
      </p:sp>
      <p:pic>
        <p:nvPicPr>
          <p:cNvPr id="6" name="Google Shape;178;p30"/>
          <p:cNvPicPr preferRelativeResize="0"/>
          <p:nvPr/>
        </p:nvPicPr>
        <p:blipFill>
          <a:blip r:embed="rId4">
            <a:alphaModFix/>
          </a:blip>
          <a:stretch>
            <a:fillRect/>
          </a:stretch>
        </p:blipFill>
        <p:spPr>
          <a:xfrm>
            <a:off x="1907448" y="3726901"/>
            <a:ext cx="2309780" cy="20928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168433" y="279670"/>
            <a:ext cx="11607967" cy="763600"/>
          </a:xfrm>
          <a:prstGeom prst="rect">
            <a:avLst/>
          </a:prstGeom>
        </p:spPr>
        <p:txBody>
          <a:bodyPr spcFirstLastPara="1" vert="horz" wrap="square" lIns="121900" tIns="121900" rIns="121900" bIns="121900" rtlCol="0" anchor="t" anchorCtr="0">
            <a:normAutofit fontScale="90000"/>
          </a:bodyPr>
          <a:lstStyle/>
          <a:p>
            <a:pPr algn="ctr"/>
            <a:r>
              <a:rPr lang="en" sz="3600" b="1" dirty="0">
                <a:latin typeface="Arial" panose="020B0604020202020204" pitchFamily="34" charset="0"/>
                <a:cs typeface="Arial" panose="020B0604020202020204" pitchFamily="34" charset="0"/>
              </a:rPr>
              <a:t>Calculating the expected value or house edge of our game</a:t>
            </a:r>
            <a:endParaRPr sz="3600" b="1" dirty="0">
              <a:latin typeface="Arial" panose="020B0604020202020204" pitchFamily="34" charset="0"/>
              <a:cs typeface="Arial" panose="020B0604020202020204" pitchFamily="34" charset="0"/>
            </a:endParaRPr>
          </a:p>
        </p:txBody>
      </p:sp>
      <p:sp>
        <p:nvSpPr>
          <p:cNvPr id="185" name="Google Shape;185;p31"/>
          <p:cNvSpPr txBox="1">
            <a:spLocks noGrp="1"/>
          </p:cNvSpPr>
          <p:nvPr>
            <p:ph type="body" idx="1"/>
          </p:nvPr>
        </p:nvSpPr>
        <p:spPr>
          <a:xfrm>
            <a:off x="168433" y="5814730"/>
            <a:ext cx="11804400" cy="634000"/>
          </a:xfrm>
          <a:prstGeom prst="rect">
            <a:avLst/>
          </a:prstGeom>
        </p:spPr>
        <p:txBody>
          <a:bodyPr spcFirstLastPara="1" vert="horz" wrap="square" lIns="121900" tIns="121900" rIns="121900" bIns="121900" rtlCol="0" anchor="t" anchorCtr="0">
            <a:noAutofit/>
          </a:bodyPr>
          <a:lstStyle/>
          <a:p>
            <a:pPr marL="0" indent="0">
              <a:spcAft>
                <a:spcPts val="1600"/>
              </a:spcAft>
              <a:buNone/>
            </a:pPr>
            <a:r>
              <a:rPr lang="en" sz="1800" dirty="0">
                <a:latin typeface="Arial" panose="020B0604020202020204" pitchFamily="34" charset="0"/>
                <a:cs typeface="Arial" panose="020B0604020202020204" pitchFamily="34" charset="0"/>
              </a:rPr>
              <a:t>E(x) = ($0 x 0.17) + ($20 x 0.17) + (</a:t>
            </a:r>
            <a:r>
              <a:rPr lang="en" sz="1800" dirty="0">
                <a:latin typeface="Arial" panose="020B0604020202020204" pitchFamily="34" charset="0"/>
                <a:cs typeface="Arial" panose="020B0604020202020204" pitchFamily="34" charset="0"/>
                <a:sym typeface="Symbol" panose="05050102010706020507" pitchFamily="18" charset="2"/>
              </a:rPr>
              <a:t></a:t>
            </a:r>
            <a:r>
              <a:rPr lang="en" sz="1800" dirty="0">
                <a:latin typeface="Arial" panose="020B0604020202020204" pitchFamily="34" charset="0"/>
                <a:cs typeface="Arial" panose="020B0604020202020204" pitchFamily="34" charset="0"/>
              </a:rPr>
              <a:t>$10 x 0.17) + ($100 x 0.17) + (</a:t>
            </a:r>
            <a:r>
              <a:rPr lang="en" sz="1800" dirty="0">
                <a:latin typeface="Arial" panose="020B0604020202020204" pitchFamily="34" charset="0"/>
                <a:cs typeface="Arial" panose="020B0604020202020204" pitchFamily="34" charset="0"/>
                <a:sym typeface="Symbol" panose="05050102010706020507" pitchFamily="18" charset="2"/>
              </a:rPr>
              <a:t></a:t>
            </a:r>
            <a:r>
              <a:rPr lang="en" sz="1800" dirty="0">
                <a:latin typeface="Arial" panose="020B0604020202020204" pitchFamily="34" charset="0"/>
                <a:cs typeface="Arial" panose="020B0604020202020204" pitchFamily="34" charset="0"/>
              </a:rPr>
              <a:t>$40 x 0.17) + (</a:t>
            </a:r>
            <a:r>
              <a:rPr lang="en" sz="1800" dirty="0">
                <a:latin typeface="Arial" panose="020B0604020202020204" pitchFamily="34" charset="0"/>
                <a:cs typeface="Arial" panose="020B0604020202020204" pitchFamily="34" charset="0"/>
                <a:sym typeface="Symbol" panose="05050102010706020507" pitchFamily="18" charset="2"/>
              </a:rPr>
              <a:t></a:t>
            </a:r>
            <a:r>
              <a:rPr lang="en" sz="1800" dirty="0">
                <a:latin typeface="Arial" panose="020B0604020202020204" pitchFamily="34" charset="0"/>
                <a:cs typeface="Arial" panose="020B0604020202020204" pitchFamily="34" charset="0"/>
              </a:rPr>
              <a:t>$60 x 0.17) = </a:t>
            </a:r>
            <a:r>
              <a:rPr lang="en" sz="1800" dirty="0">
                <a:latin typeface="Arial" panose="020B0604020202020204" pitchFamily="34" charset="0"/>
                <a:cs typeface="Arial" panose="020B0604020202020204" pitchFamily="34" charset="0"/>
                <a:sym typeface="Symbol" panose="05050102010706020507" pitchFamily="18" charset="2"/>
              </a:rPr>
              <a:t></a:t>
            </a:r>
            <a:r>
              <a:rPr lang="en" sz="1800" dirty="0">
                <a:latin typeface="Arial" panose="020B0604020202020204" pitchFamily="34" charset="0"/>
                <a:cs typeface="Arial" panose="020B0604020202020204" pitchFamily="34" charset="0"/>
              </a:rPr>
              <a:t>$3.33</a:t>
            </a:r>
            <a:endParaRPr sz="1800" dirty="0">
              <a:latin typeface="Arial" panose="020B0604020202020204" pitchFamily="34" charset="0"/>
              <a:cs typeface="Arial" panose="020B0604020202020204" pitchFamily="34" charset="0"/>
            </a:endParaRPr>
          </a:p>
        </p:txBody>
      </p:sp>
      <p:graphicFrame>
        <p:nvGraphicFramePr>
          <p:cNvPr id="186" name="Google Shape;186;p31"/>
          <p:cNvGraphicFramePr/>
          <p:nvPr>
            <p:extLst>
              <p:ext uri="{D42A27DB-BD31-4B8C-83A1-F6EECF244321}">
                <p14:modId xmlns:p14="http://schemas.microsoft.com/office/powerpoint/2010/main" val="1349411136"/>
              </p:ext>
            </p:extLst>
          </p:nvPr>
        </p:nvGraphicFramePr>
        <p:xfrm>
          <a:off x="2917488" y="1284872"/>
          <a:ext cx="6109856" cy="4288256"/>
        </p:xfrm>
        <a:graphic>
          <a:graphicData uri="http://schemas.openxmlformats.org/drawingml/2006/table">
            <a:tbl>
              <a:tblPr>
                <a:noFill/>
                <a:tableStyleId>{951559EA-F37C-4571-AB03-0D9CADF3AD73}</a:tableStyleId>
              </a:tblPr>
              <a:tblGrid>
                <a:gridCol w="2568212">
                  <a:extLst>
                    <a:ext uri="{9D8B030D-6E8A-4147-A177-3AD203B41FA5}">
                      <a16:colId xmlns:a16="http://schemas.microsoft.com/office/drawing/2014/main" val="20000"/>
                    </a:ext>
                  </a:extLst>
                </a:gridCol>
                <a:gridCol w="1770822">
                  <a:extLst>
                    <a:ext uri="{9D8B030D-6E8A-4147-A177-3AD203B41FA5}">
                      <a16:colId xmlns:a16="http://schemas.microsoft.com/office/drawing/2014/main" val="20001"/>
                    </a:ext>
                  </a:extLst>
                </a:gridCol>
                <a:gridCol w="1770822">
                  <a:extLst>
                    <a:ext uri="{9D8B030D-6E8A-4147-A177-3AD203B41FA5}">
                      <a16:colId xmlns:a16="http://schemas.microsoft.com/office/drawing/2014/main" val="20002"/>
                    </a:ext>
                  </a:extLst>
                </a:gridCol>
              </a:tblGrid>
              <a:tr h="607275">
                <a:tc>
                  <a:txBody>
                    <a:bodyPr/>
                    <a:lstStyle/>
                    <a:p>
                      <a:pPr marL="0" lvl="0" indent="0" algn="l" rtl="0">
                        <a:lnSpc>
                          <a:spcPct val="115000"/>
                        </a:lnSpc>
                        <a:spcBef>
                          <a:spcPts val="1200"/>
                        </a:spcBef>
                        <a:spcAft>
                          <a:spcPts val="1200"/>
                        </a:spcAft>
                        <a:buNone/>
                      </a:pPr>
                      <a:r>
                        <a:rPr lang="en" sz="2300" b="1" dirty="0"/>
                        <a:t>Candy colors</a:t>
                      </a:r>
                      <a:endParaRPr sz="2300" b="1"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bg2"/>
                    </a:solidFill>
                  </a:tcPr>
                </a:tc>
                <a:tc>
                  <a:txBody>
                    <a:bodyPr/>
                    <a:lstStyle/>
                    <a:p>
                      <a:pPr marL="0" lvl="0" indent="0" algn="l" rtl="0">
                        <a:lnSpc>
                          <a:spcPct val="115000"/>
                        </a:lnSpc>
                        <a:spcBef>
                          <a:spcPts val="1200"/>
                        </a:spcBef>
                        <a:spcAft>
                          <a:spcPts val="1200"/>
                        </a:spcAft>
                        <a:buNone/>
                      </a:pPr>
                      <a:r>
                        <a:rPr lang="en" sz="2300" b="1" dirty="0"/>
                        <a:t>Payout</a:t>
                      </a:r>
                      <a:endParaRPr sz="2300" b="1"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bg2"/>
                    </a:solidFill>
                  </a:tcPr>
                </a:tc>
                <a:tc>
                  <a:txBody>
                    <a:bodyPr/>
                    <a:lstStyle/>
                    <a:p>
                      <a:pPr marL="0" lvl="0" indent="0" algn="l" rtl="0">
                        <a:lnSpc>
                          <a:spcPct val="115000"/>
                        </a:lnSpc>
                        <a:spcBef>
                          <a:spcPts val="1200"/>
                        </a:spcBef>
                        <a:spcAft>
                          <a:spcPts val="1200"/>
                        </a:spcAft>
                        <a:buNone/>
                      </a:pPr>
                      <a:r>
                        <a:rPr lang="en" sz="2300" b="1" dirty="0"/>
                        <a:t>Probability</a:t>
                      </a:r>
                      <a:endParaRPr sz="2300" b="1"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607275">
                <a:tc>
                  <a:txBody>
                    <a:bodyPr/>
                    <a:lstStyle/>
                    <a:p>
                      <a:pPr marL="0" lvl="0" indent="0" algn="l" rtl="0">
                        <a:lnSpc>
                          <a:spcPct val="115000"/>
                        </a:lnSpc>
                        <a:spcBef>
                          <a:spcPts val="1200"/>
                        </a:spcBef>
                        <a:spcAft>
                          <a:spcPts val="1200"/>
                        </a:spcAft>
                        <a:buNone/>
                      </a:pPr>
                      <a:r>
                        <a:rPr lang="en" sz="2300" dirty="0"/>
                        <a:t>Brown</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t>+$0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7275">
                <a:tc>
                  <a:txBody>
                    <a:bodyPr/>
                    <a:lstStyle/>
                    <a:p>
                      <a:pPr marL="0" lvl="0" indent="0" algn="l" rtl="0">
                        <a:lnSpc>
                          <a:spcPct val="115000"/>
                        </a:lnSpc>
                        <a:spcBef>
                          <a:spcPts val="1200"/>
                        </a:spcBef>
                        <a:spcAft>
                          <a:spcPts val="1200"/>
                        </a:spcAft>
                        <a:buNone/>
                      </a:pPr>
                      <a:r>
                        <a:rPr lang="en" sz="2300"/>
                        <a:t>Blue</a:t>
                      </a:r>
                      <a:endParaRPr sz="23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t>+$20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sz="2300" dirty="0">
                          <a:solidFill>
                            <a:schemeClr val="dk1"/>
                          </a:solidFill>
                        </a:rPr>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7275">
                <a:tc>
                  <a:txBody>
                    <a:bodyPr/>
                    <a:lstStyle/>
                    <a:p>
                      <a:pPr marL="0" lvl="0" indent="0" algn="l" rtl="0">
                        <a:lnSpc>
                          <a:spcPct val="115000"/>
                        </a:lnSpc>
                        <a:spcBef>
                          <a:spcPts val="1200"/>
                        </a:spcBef>
                        <a:spcAft>
                          <a:spcPts val="1200"/>
                        </a:spcAft>
                        <a:buNone/>
                      </a:pPr>
                      <a:r>
                        <a:rPr lang="en" sz="2300"/>
                        <a:t>Orange</a:t>
                      </a:r>
                      <a:endParaRPr sz="23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sym typeface="Symbol" panose="05050102010706020507" pitchFamily="18" charset="2"/>
                        </a:rPr>
                        <a:t></a:t>
                      </a:r>
                      <a:r>
                        <a:rPr lang="en" sz="2300" dirty="0"/>
                        <a:t>$10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sz="2300" dirty="0">
                          <a:solidFill>
                            <a:schemeClr val="dk1"/>
                          </a:solidFill>
                        </a:rPr>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07275">
                <a:tc>
                  <a:txBody>
                    <a:bodyPr/>
                    <a:lstStyle/>
                    <a:p>
                      <a:pPr marL="0" lvl="0" indent="0" algn="l" rtl="0">
                        <a:lnSpc>
                          <a:spcPct val="115000"/>
                        </a:lnSpc>
                        <a:spcBef>
                          <a:spcPts val="1200"/>
                        </a:spcBef>
                        <a:spcAft>
                          <a:spcPts val="1200"/>
                        </a:spcAft>
                        <a:buNone/>
                      </a:pPr>
                      <a:r>
                        <a:rPr lang="en" sz="2300"/>
                        <a:t>Yellow</a:t>
                      </a:r>
                      <a:endParaRPr sz="23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t>+$100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sz="2300" dirty="0">
                          <a:solidFill>
                            <a:schemeClr val="dk1"/>
                          </a:solidFill>
                        </a:rPr>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07275">
                <a:tc>
                  <a:txBody>
                    <a:bodyPr/>
                    <a:lstStyle/>
                    <a:p>
                      <a:pPr marL="0" lvl="0" indent="0" algn="l" rtl="0">
                        <a:lnSpc>
                          <a:spcPct val="115000"/>
                        </a:lnSpc>
                        <a:spcBef>
                          <a:spcPts val="1200"/>
                        </a:spcBef>
                        <a:spcAft>
                          <a:spcPts val="1200"/>
                        </a:spcAft>
                        <a:buNone/>
                      </a:pPr>
                      <a:r>
                        <a:rPr lang="en" sz="2300"/>
                        <a:t>Green</a:t>
                      </a:r>
                      <a:endParaRPr sz="23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sym typeface="Symbol" panose="05050102010706020507" pitchFamily="18" charset="2"/>
                        </a:rPr>
                        <a:t></a:t>
                      </a:r>
                      <a:r>
                        <a:rPr lang="en" sz="2300" dirty="0"/>
                        <a:t>$40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sz="2300" dirty="0">
                          <a:solidFill>
                            <a:schemeClr val="dk1"/>
                          </a:solidFill>
                        </a:rPr>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07275">
                <a:tc>
                  <a:txBody>
                    <a:bodyPr/>
                    <a:lstStyle/>
                    <a:p>
                      <a:pPr marL="0" lvl="0" indent="0" algn="l" rtl="0">
                        <a:lnSpc>
                          <a:spcPct val="115000"/>
                        </a:lnSpc>
                        <a:spcBef>
                          <a:spcPts val="1200"/>
                        </a:spcBef>
                        <a:spcAft>
                          <a:spcPts val="1200"/>
                        </a:spcAft>
                        <a:buNone/>
                      </a:pPr>
                      <a:r>
                        <a:rPr lang="en" sz="2300"/>
                        <a:t>Red</a:t>
                      </a:r>
                      <a:endParaRPr sz="23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300" dirty="0">
                          <a:sym typeface="Symbol" panose="05050102010706020507" pitchFamily="18" charset="2"/>
                        </a:rPr>
                        <a:t></a:t>
                      </a:r>
                      <a:r>
                        <a:rPr lang="en" sz="2300" dirty="0"/>
                        <a:t>$60</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sz="2300" dirty="0">
                          <a:solidFill>
                            <a:schemeClr val="dk1"/>
                          </a:solidFill>
                        </a:rPr>
                        <a:t>0.17</a:t>
                      </a:r>
                      <a:endParaRPr sz="23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Questions about the house edge</a:t>
            </a:r>
            <a:endParaRPr b="1" dirty="0">
              <a:latin typeface="Arial" panose="020B0604020202020204" pitchFamily="34" charset="0"/>
              <a:cs typeface="Arial" panose="020B0604020202020204" pitchFamily="34" charset="0"/>
            </a:endParaRPr>
          </a:p>
        </p:txBody>
      </p:sp>
      <p:sp>
        <p:nvSpPr>
          <p:cNvPr id="192" name="Google Shape;192;p32"/>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a:lnSpc>
                <a:spcPct val="100000"/>
              </a:lnSpc>
              <a:spcBef>
                <a:spcPts val="1800"/>
              </a:spcBef>
              <a:buSzPct val="69000"/>
            </a:pPr>
            <a:r>
              <a:rPr lang="en" dirty="0">
                <a:latin typeface="Arial" panose="020B0604020202020204" pitchFamily="34" charset="0"/>
                <a:cs typeface="Arial" panose="020B0604020202020204" pitchFamily="34" charset="0"/>
              </a:rPr>
              <a:t>What is your reaction to learning about the house edge? </a:t>
            </a:r>
            <a:endParaRPr dirty="0">
              <a:latin typeface="Arial" panose="020B0604020202020204" pitchFamily="34" charset="0"/>
              <a:cs typeface="Arial" panose="020B0604020202020204" pitchFamily="34" charset="0"/>
            </a:endParaRPr>
          </a:p>
          <a:p>
            <a:pPr>
              <a:lnSpc>
                <a:spcPct val="100000"/>
              </a:lnSpc>
              <a:spcBef>
                <a:spcPts val="1800"/>
              </a:spcBef>
              <a:buSzPct val="69000"/>
            </a:pPr>
            <a:r>
              <a:rPr lang="en" dirty="0">
                <a:latin typeface="Arial" panose="020B0604020202020204" pitchFamily="34" charset="0"/>
                <a:cs typeface="Arial" panose="020B0604020202020204" pitchFamily="34" charset="0"/>
              </a:rPr>
              <a:t>Does knowing the house edge change your decisionmaking? </a:t>
            </a:r>
            <a:endParaRPr dirty="0">
              <a:latin typeface="Arial" panose="020B0604020202020204" pitchFamily="34" charset="0"/>
              <a:cs typeface="Arial" panose="020B0604020202020204" pitchFamily="34" charset="0"/>
            </a:endParaRPr>
          </a:p>
          <a:p>
            <a:pPr>
              <a:lnSpc>
                <a:spcPct val="100000"/>
              </a:lnSpc>
              <a:spcBef>
                <a:spcPts val="1800"/>
              </a:spcBef>
              <a:buSzPct val="69000"/>
            </a:pPr>
            <a:r>
              <a:rPr lang="en" dirty="0">
                <a:latin typeface="Arial" panose="020B0604020202020204" pitchFamily="34" charset="0"/>
                <a:cs typeface="Arial" panose="020B0604020202020204" pitchFamily="34" charset="0"/>
              </a:rPr>
              <a:t>If we know about the house edge and that you are more likely to lose money when you gamble, why do you think so many people gamble in Las Vegas and other casinos?</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Let’s play a game!</a:t>
            </a:r>
            <a:endParaRPr b="1" dirty="0">
              <a:latin typeface="Arial" panose="020B0604020202020204" pitchFamily="34" charset="0"/>
              <a:cs typeface="Arial" panose="020B0604020202020204" pitchFamily="34" charset="0"/>
            </a:endParaRPr>
          </a:p>
        </p:txBody>
      </p:sp>
      <p:sp>
        <p:nvSpPr>
          <p:cNvPr id="60" name="Google Shape;60;p14"/>
          <p:cNvSpPr txBox="1">
            <a:spLocks noGrp="1"/>
          </p:cNvSpPr>
          <p:nvPr>
            <p:ph type="body" idx="1"/>
          </p:nvPr>
        </p:nvSpPr>
        <p:spPr>
          <a:xfrm>
            <a:off x="364012" y="1454727"/>
            <a:ext cx="6201200" cy="5215906"/>
          </a:xfrm>
          <a:prstGeom prst="rect">
            <a:avLst/>
          </a:prstGeom>
        </p:spPr>
        <p:txBody>
          <a:bodyPr spcFirstLastPara="1" vert="horz" wrap="square" lIns="121900" tIns="121900" rIns="121900" bIns="121900" rtlCol="0" anchor="t" anchorCtr="0">
            <a:noAutofit/>
          </a:bodyPr>
          <a:lstStyle/>
          <a:p>
            <a:pPr>
              <a:lnSpc>
                <a:spcPct val="100000"/>
              </a:lnSpc>
              <a:spcBef>
                <a:spcPts val="1200"/>
              </a:spcBef>
            </a:pPr>
            <a:r>
              <a:rPr lang="en" sz="1800" dirty="0">
                <a:latin typeface="Arial" panose="020B0604020202020204" pitchFamily="34" charset="0"/>
                <a:cs typeface="Arial" panose="020B0604020202020204" pitchFamily="34" charset="0"/>
              </a:rPr>
              <a:t>You are going to play in your groups of 3-4.</a:t>
            </a:r>
            <a:endParaRPr sz="1800" dirty="0">
              <a:latin typeface="Arial" panose="020B0604020202020204" pitchFamily="34" charset="0"/>
              <a:cs typeface="Arial" panose="020B0604020202020204" pitchFamily="34" charset="0"/>
            </a:endParaRPr>
          </a:p>
          <a:p>
            <a:pPr>
              <a:lnSpc>
                <a:spcPct val="100000"/>
              </a:lnSpc>
              <a:spcBef>
                <a:spcPts val="1200"/>
              </a:spcBef>
            </a:pPr>
            <a:r>
              <a:rPr lang="en" sz="1800" dirty="0">
                <a:latin typeface="Arial" panose="020B0604020202020204" pitchFamily="34" charset="0"/>
                <a:cs typeface="Arial" panose="020B0604020202020204" pitchFamily="34" charset="0"/>
              </a:rPr>
              <a:t>You will take turns pulling one piece of candy from your bag for the peer to your left (working clockwise). </a:t>
            </a:r>
            <a:endParaRPr sz="1800" dirty="0">
              <a:latin typeface="Arial" panose="020B0604020202020204" pitchFamily="34" charset="0"/>
              <a:cs typeface="Arial" panose="020B0604020202020204" pitchFamily="34" charset="0"/>
            </a:endParaRPr>
          </a:p>
          <a:p>
            <a:pPr lvl="1">
              <a:lnSpc>
                <a:spcPct val="100000"/>
              </a:lnSpc>
              <a:spcBef>
                <a:spcPts val="1200"/>
              </a:spcBef>
            </a:pPr>
            <a:r>
              <a:rPr lang="en" sz="1800" dirty="0">
                <a:latin typeface="Arial" panose="020B0604020202020204" pitchFamily="34" charset="0"/>
                <a:cs typeface="Arial" panose="020B0604020202020204" pitchFamily="34" charset="0"/>
              </a:rPr>
              <a:t>Pull the candy without looking. </a:t>
            </a:r>
            <a:endParaRPr sz="1800" dirty="0">
              <a:latin typeface="Arial" panose="020B0604020202020204" pitchFamily="34" charset="0"/>
              <a:cs typeface="Arial" panose="020B0604020202020204" pitchFamily="34" charset="0"/>
            </a:endParaRPr>
          </a:p>
          <a:p>
            <a:pPr lvl="1">
              <a:lnSpc>
                <a:spcPct val="100000"/>
              </a:lnSpc>
              <a:spcBef>
                <a:spcPts val="1200"/>
              </a:spcBef>
            </a:pPr>
            <a:r>
              <a:rPr lang="en" sz="1800" dirty="0">
                <a:latin typeface="Arial" panose="020B0604020202020204" pitchFamily="34" charset="0"/>
                <a:cs typeface="Arial" panose="020B0604020202020204" pitchFamily="34" charset="0"/>
              </a:rPr>
              <a:t>The selected candy is going to represent money that the peer will win or lose. </a:t>
            </a:r>
            <a:endParaRPr sz="1800" dirty="0">
              <a:latin typeface="Arial" panose="020B0604020202020204" pitchFamily="34" charset="0"/>
              <a:cs typeface="Arial" panose="020B0604020202020204" pitchFamily="34" charset="0"/>
            </a:endParaRPr>
          </a:p>
          <a:p>
            <a:pPr>
              <a:lnSpc>
                <a:spcPct val="100000"/>
              </a:lnSpc>
              <a:spcBef>
                <a:spcPts val="1200"/>
              </a:spcBef>
            </a:pPr>
            <a:r>
              <a:rPr lang="en" sz="1800" dirty="0">
                <a:latin typeface="Arial" panose="020B0604020202020204" pitchFamily="34" charset="0"/>
                <a:cs typeface="Arial" panose="020B0604020202020204" pitchFamily="34" charset="0"/>
              </a:rPr>
              <a:t>Fill out </a:t>
            </a:r>
            <a:r>
              <a:rPr lang="en" sz="1800" i="1" dirty="0">
                <a:latin typeface="Arial" panose="020B0604020202020204" pitchFamily="34" charset="0"/>
                <a:cs typeface="Arial" panose="020B0604020202020204" pitchFamily="34" charset="0"/>
              </a:rPr>
              <a:t>Handout 2: Money Ledger </a:t>
            </a:r>
            <a:r>
              <a:rPr lang="en" sz="1800" dirty="0">
                <a:latin typeface="Arial" panose="020B0604020202020204" pitchFamily="34" charset="0"/>
                <a:cs typeface="Arial" panose="020B0604020202020204" pitchFamily="34" charset="0"/>
              </a:rPr>
              <a:t>based on the color of the candy that was drawn for you and collect or put back the amount shown. </a:t>
            </a:r>
            <a:endParaRPr sz="1800" dirty="0">
              <a:latin typeface="Arial" panose="020B0604020202020204" pitchFamily="34" charset="0"/>
              <a:cs typeface="Arial" panose="020B0604020202020204" pitchFamily="34" charset="0"/>
            </a:endParaRPr>
          </a:p>
          <a:p>
            <a:pPr lvl="1">
              <a:lnSpc>
                <a:spcPct val="100000"/>
              </a:lnSpc>
              <a:spcBef>
                <a:spcPts val="1200"/>
              </a:spcBef>
            </a:pPr>
            <a:r>
              <a:rPr lang="en" sz="1800" dirty="0">
                <a:latin typeface="Arial" panose="020B0604020202020204" pitchFamily="34" charset="0"/>
                <a:cs typeface="Arial" panose="020B0604020202020204" pitchFamily="34" charset="0"/>
              </a:rPr>
              <a:t>If you go negative, just keep track of the negative amount on your handout. </a:t>
            </a:r>
            <a:endParaRPr sz="1800" dirty="0">
              <a:latin typeface="Arial" panose="020B0604020202020204" pitchFamily="34" charset="0"/>
              <a:cs typeface="Arial" panose="020B0604020202020204" pitchFamily="34" charset="0"/>
            </a:endParaRPr>
          </a:p>
          <a:p>
            <a:pPr lvl="1">
              <a:lnSpc>
                <a:spcPct val="100000"/>
              </a:lnSpc>
              <a:spcBef>
                <a:spcPts val="1200"/>
              </a:spcBef>
            </a:pPr>
            <a:r>
              <a:rPr lang="en" sz="1800" dirty="0">
                <a:latin typeface="Arial" panose="020B0604020202020204" pitchFamily="34" charset="0"/>
                <a:cs typeface="Arial" panose="020B0604020202020204" pitchFamily="34" charset="0"/>
              </a:rPr>
              <a:t>Only pull money when you reach positive numbers.</a:t>
            </a:r>
            <a:endParaRPr sz="1800" dirty="0">
              <a:latin typeface="Arial" panose="020B0604020202020204" pitchFamily="34" charset="0"/>
              <a:cs typeface="Arial" panose="020B0604020202020204" pitchFamily="34" charset="0"/>
            </a:endParaRPr>
          </a:p>
        </p:txBody>
      </p:sp>
      <p:pic>
        <p:nvPicPr>
          <p:cNvPr id="3" name="Picture 2" descr="Table&#10;&#10;Description automatically generated">
            <a:extLst>
              <a:ext uri="{FF2B5EF4-FFF2-40B4-BE49-F238E27FC236}">
                <a16:creationId xmlns:a16="http://schemas.microsoft.com/office/drawing/2014/main" id="{9FDCDE9A-F3DE-A6FD-F517-314DDEB8BDF3}"/>
              </a:ext>
            </a:extLst>
          </p:cNvPr>
          <p:cNvPicPr>
            <a:picLocks noChangeAspect="1"/>
          </p:cNvPicPr>
          <p:nvPr/>
        </p:nvPicPr>
        <p:blipFill>
          <a:blip r:embed="rId3"/>
          <a:stretch>
            <a:fillRect/>
          </a:stretch>
        </p:blipFill>
        <p:spPr>
          <a:xfrm>
            <a:off x="6565212" y="775148"/>
            <a:ext cx="5626788" cy="5307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Problem gambling</a:t>
            </a:r>
            <a:endParaRPr b="1" dirty="0">
              <a:latin typeface="Arial" panose="020B0604020202020204" pitchFamily="34" charset="0"/>
              <a:cs typeface="Arial" panose="020B0604020202020204" pitchFamily="34" charset="0"/>
            </a:endParaRPr>
          </a:p>
        </p:txBody>
      </p:sp>
      <p:sp>
        <p:nvSpPr>
          <p:cNvPr id="198" name="Google Shape;198;p33"/>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a:lnSpc>
                <a:spcPct val="100000"/>
              </a:lnSpc>
              <a:spcBef>
                <a:spcPts val="1200"/>
              </a:spcBef>
            </a:pPr>
            <a:r>
              <a:rPr lang="en" sz="2400" b="1" dirty="0">
                <a:latin typeface="Arial" panose="020B0604020202020204" pitchFamily="34" charset="0"/>
                <a:cs typeface="Arial" panose="020B0604020202020204" pitchFamily="34" charset="0"/>
              </a:rPr>
              <a:t>Problem gambling </a:t>
            </a:r>
            <a:r>
              <a:rPr lang="en" sz="2400" dirty="0">
                <a:latin typeface="Arial" panose="020B0604020202020204" pitchFamily="34" charset="0"/>
                <a:cs typeface="Arial" panose="020B0604020202020204" pitchFamily="34" charset="0"/>
              </a:rPr>
              <a:t>is when gambling interferes with everyday life; that is, gambling more than you have; experiencing feelings of remorse, compulsivity, or being out of control; or when others question your gambling.</a:t>
            </a:r>
            <a:endParaRPr sz="2400" dirty="0">
              <a:latin typeface="Arial" panose="020B0604020202020204" pitchFamily="34" charset="0"/>
              <a:cs typeface="Arial" panose="020B0604020202020204" pitchFamily="34" charset="0"/>
            </a:endParaRPr>
          </a:p>
          <a:p>
            <a:pPr>
              <a:lnSpc>
                <a:spcPct val="100000"/>
              </a:lnSpc>
              <a:spcBef>
                <a:spcPts val="1200"/>
              </a:spcBef>
            </a:pPr>
            <a:r>
              <a:rPr lang="en" sz="2400" dirty="0">
                <a:latin typeface="Arial" panose="020B0604020202020204" pitchFamily="34" charset="0"/>
                <a:cs typeface="Arial" panose="020B0604020202020204" pitchFamily="34" charset="0"/>
              </a:rPr>
              <a:t>Gambling can be a source of entertainment but can also become problematic, which can cause major financial and personal issues. </a:t>
            </a:r>
            <a:endParaRPr sz="2400" dirty="0">
              <a:latin typeface="Arial" panose="020B0604020202020204" pitchFamily="34" charset="0"/>
              <a:cs typeface="Arial" panose="020B0604020202020204" pitchFamily="34" charset="0"/>
            </a:endParaRPr>
          </a:p>
          <a:p>
            <a:pPr>
              <a:lnSpc>
                <a:spcPct val="100000"/>
              </a:lnSpc>
              <a:spcBef>
                <a:spcPts val="1200"/>
              </a:spcBef>
            </a:pPr>
            <a:r>
              <a:rPr lang="en" sz="2400" dirty="0">
                <a:latin typeface="Arial" panose="020B0604020202020204" pitchFamily="34" charset="0"/>
                <a:cs typeface="Arial" panose="020B0604020202020204" pitchFamily="34" charset="0"/>
              </a:rPr>
              <a:t>Throughout the country there are organizations that assist people who feel like their gambling has become a problem. </a:t>
            </a:r>
            <a:endParaRPr sz="2400" dirty="0">
              <a:latin typeface="Arial" panose="020B0604020202020204" pitchFamily="34" charset="0"/>
              <a:cs typeface="Arial" panose="020B0604020202020204" pitchFamily="34" charset="0"/>
            </a:endParaRPr>
          </a:p>
          <a:p>
            <a:pPr>
              <a:lnSpc>
                <a:spcPct val="100000"/>
              </a:lnSpc>
              <a:spcBef>
                <a:spcPts val="1200"/>
              </a:spcBef>
            </a:pPr>
            <a:r>
              <a:rPr lang="en" sz="2400" dirty="0">
                <a:latin typeface="Arial" panose="020B0604020202020204" pitchFamily="34" charset="0"/>
                <a:cs typeface="Arial" panose="020B0604020202020204" pitchFamily="34" charset="0"/>
              </a:rPr>
              <a:t>Gambling can become addictive (much like drugs or alcohol), and these organizations use various treatment and prevention services to help people who suffer from a gambling addiction.</a:t>
            </a:r>
            <a:endParaRP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487300" y="199099"/>
            <a:ext cx="11360800" cy="1224455"/>
          </a:xfrm>
          <a:prstGeom prst="rect">
            <a:avLst/>
          </a:prstGeom>
        </p:spPr>
        <p:txBody>
          <a:bodyPr spcFirstLastPara="1" vert="horz" wrap="square" lIns="121900" tIns="121900" rIns="121900" bIns="121900" rtlCol="0" anchor="t" anchorCtr="0">
            <a:noAutofit/>
          </a:bodyPr>
          <a:lstStyle/>
          <a:p>
            <a:pPr>
              <a:lnSpc>
                <a:spcPct val="100000"/>
              </a:lnSpc>
            </a:pPr>
            <a:r>
              <a:rPr lang="en" sz="3200" b="1" dirty="0">
                <a:latin typeface="Arial" panose="020B0604020202020204" pitchFamily="34" charset="0"/>
                <a:cs typeface="Arial" panose="020B0604020202020204" pitchFamily="34" charset="0"/>
              </a:rPr>
              <a:t>Nebraska Problem Gamblers Assistance Program’s </a:t>
            </a:r>
            <a:br>
              <a:rPr lang="en" sz="3200" b="1" dirty="0">
                <a:latin typeface="Arial" panose="020B0604020202020204" pitchFamily="34" charset="0"/>
                <a:cs typeface="Arial" panose="020B0604020202020204" pitchFamily="34" charset="0"/>
              </a:rPr>
            </a:br>
            <a:r>
              <a:rPr lang="en" sz="3200" b="1" dirty="0">
                <a:latin typeface="Arial" panose="020B0604020202020204" pitchFamily="34" charset="0"/>
                <a:cs typeface="Arial" panose="020B0604020202020204" pitchFamily="34" charset="0"/>
              </a:rPr>
              <a:t>2022-23 New Client Data annual report</a:t>
            </a:r>
            <a:endParaRPr sz="3200" b="1" dirty="0">
              <a:latin typeface="Arial" panose="020B0604020202020204" pitchFamily="34" charset="0"/>
              <a:cs typeface="Arial" panose="020B0604020202020204" pitchFamily="34" charset="0"/>
            </a:endParaRPr>
          </a:p>
        </p:txBody>
      </p:sp>
      <p:sp>
        <p:nvSpPr>
          <p:cNvPr id="204" name="Google Shape;204;p34"/>
          <p:cNvSpPr txBox="1">
            <a:spLocks noGrp="1"/>
          </p:cNvSpPr>
          <p:nvPr>
            <p:ph type="body" idx="1"/>
          </p:nvPr>
        </p:nvSpPr>
        <p:spPr>
          <a:xfrm>
            <a:off x="415600" y="1536633"/>
            <a:ext cx="11360800" cy="4749867"/>
          </a:xfrm>
          <a:prstGeom prst="rect">
            <a:avLst/>
          </a:prstGeom>
        </p:spPr>
        <p:txBody>
          <a:bodyPr spcFirstLastPara="1" vert="horz" wrap="square" lIns="121900" tIns="121900" rIns="121900" bIns="121900" rtlCol="0" anchor="t" anchorCtr="0">
            <a:noAutofit/>
          </a:bodyPr>
          <a:lstStyle/>
          <a:p>
            <a:pPr>
              <a:lnSpc>
                <a:spcPct val="100000"/>
              </a:lnSpc>
              <a:spcBef>
                <a:spcPts val="600"/>
              </a:spcBef>
            </a:pPr>
            <a:r>
              <a:rPr lang="en-US" sz="2200" dirty="0">
                <a:latin typeface="Arial" panose="020B0604020202020204" pitchFamily="34" charset="0"/>
                <a:cs typeface="Arial" panose="020B0604020202020204" pitchFamily="34" charset="0"/>
              </a:rPr>
              <a:t>Total gambling debt: $4.1 million ($36K average per client)</a:t>
            </a:r>
          </a:p>
          <a:p>
            <a:pPr>
              <a:lnSpc>
                <a:spcPct val="100000"/>
              </a:lnSpc>
              <a:spcBef>
                <a:spcPts val="600"/>
              </a:spcBef>
            </a:pPr>
            <a:r>
              <a:rPr lang="en-US" sz="2200" dirty="0">
                <a:latin typeface="Arial" panose="020B0604020202020204" pitchFamily="34" charset="0"/>
                <a:cs typeface="Arial" panose="020B0604020202020204" pitchFamily="34" charset="0"/>
              </a:rPr>
              <a:t>40.3: Average age of all problem gamblers at time of admission</a:t>
            </a:r>
          </a:p>
          <a:p>
            <a:pPr>
              <a:lnSpc>
                <a:spcPct val="100000"/>
              </a:lnSpc>
              <a:spcBef>
                <a:spcPts val="600"/>
              </a:spcBef>
            </a:pPr>
            <a:r>
              <a:rPr lang="en-US" sz="2200" dirty="0">
                <a:latin typeface="Arial" panose="020B0604020202020204" pitchFamily="34" charset="0"/>
                <a:cs typeface="Arial" panose="020B0604020202020204" pitchFamily="34" charset="0"/>
              </a:rPr>
              <a:t>9% of those admitted for assistance from the Nebraska Problem Gamblers Association are between the ages of 18 and 25. </a:t>
            </a:r>
          </a:p>
          <a:p>
            <a:pPr>
              <a:lnSpc>
                <a:spcPct val="100000"/>
              </a:lnSpc>
              <a:spcBef>
                <a:spcPts val="600"/>
              </a:spcBef>
            </a:pPr>
            <a:r>
              <a:rPr lang="en-US" sz="2200" dirty="0">
                <a:latin typeface="Arial" panose="020B0604020202020204" pitchFamily="34" charset="0"/>
                <a:cs typeface="Arial" panose="020B0604020202020204" pitchFamily="34" charset="0"/>
              </a:rPr>
              <a:t>35% of those seeking help with problem gambling report financial problems as their primary motivation. </a:t>
            </a:r>
          </a:p>
          <a:p>
            <a:pPr>
              <a:lnSpc>
                <a:spcPct val="100000"/>
              </a:lnSpc>
              <a:spcBef>
                <a:spcPts val="600"/>
              </a:spcBef>
            </a:pPr>
            <a:r>
              <a:rPr lang="en-US" sz="2200" dirty="0">
                <a:latin typeface="Arial" panose="020B0604020202020204" pitchFamily="34" charset="0"/>
                <a:cs typeface="Arial" panose="020B0604020202020204" pitchFamily="34" charset="0"/>
              </a:rPr>
              <a:t>68% of problem gamblers report gambling debt. </a:t>
            </a:r>
          </a:p>
          <a:p>
            <a:pPr>
              <a:lnSpc>
                <a:spcPct val="100000"/>
              </a:lnSpc>
              <a:spcBef>
                <a:spcPts val="600"/>
              </a:spcBef>
            </a:pPr>
            <a:r>
              <a:rPr lang="en-US" sz="2200" dirty="0">
                <a:latin typeface="Arial" panose="020B0604020202020204" pitchFamily="34" charset="0"/>
                <a:cs typeface="Arial" panose="020B0604020202020204" pitchFamily="34" charset="0"/>
              </a:rPr>
              <a:t>9% of problem gamblers report gambling debt in excess of $100K. </a:t>
            </a:r>
          </a:p>
          <a:p>
            <a:pPr>
              <a:lnSpc>
                <a:spcPct val="100000"/>
              </a:lnSpc>
              <a:spcBef>
                <a:spcPts val="600"/>
              </a:spcBef>
            </a:pPr>
            <a:r>
              <a:rPr lang="en-US" sz="2200" dirty="0">
                <a:latin typeface="Arial" panose="020B0604020202020204" pitchFamily="34" charset="0"/>
                <a:cs typeface="Arial" panose="020B0604020202020204" pitchFamily="34" charset="0"/>
              </a:rPr>
              <a:t>37.6% of problem gamblers report thoughts of suicide before seeking treatment for gambling addiction.</a:t>
            </a:r>
          </a:p>
          <a:p>
            <a:pPr marL="152396" indent="0">
              <a:lnSpc>
                <a:spcPct val="100000"/>
              </a:lnSpc>
              <a:spcBef>
                <a:spcPts val="600"/>
              </a:spcBef>
              <a:buNone/>
            </a:pPr>
            <a:r>
              <a:rPr lang="en" sz="1800" dirty="0">
                <a:latin typeface="Arial" panose="020B0604020202020204" pitchFamily="34" charset="0"/>
                <a:cs typeface="Arial" panose="020B0604020202020204" pitchFamily="34" charset="0"/>
              </a:rPr>
              <a:t>*NOTE* This information is only from people seeking help; there are likely many people who gamble (either recreationally or with an addiction) who are not accounted for in this information.</a:t>
            </a:r>
            <a:endParaRPr lang="en-US"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BAE9E31-B60E-2B28-6A10-1AC9587C41FD}"/>
              </a:ext>
            </a:extLst>
          </p:cNvPr>
          <p:cNvSpPr txBox="1"/>
          <p:nvPr/>
        </p:nvSpPr>
        <p:spPr>
          <a:xfrm>
            <a:off x="487300" y="6399579"/>
            <a:ext cx="1136080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3"/>
              </a:rPr>
              <a:t>https://problemgambling.nebraska.gov/storage/link_list_files/NPGAP-Gambler-Intake-Data---Helpline-Urgent-Calls---FY2023---draft-8-11-2023.pdf</a:t>
            </a:r>
            <a:r>
              <a:rPr lang="en-US" sz="12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Help with gambling addiction</a:t>
            </a:r>
            <a:endParaRPr b="1" dirty="0">
              <a:latin typeface="Arial" panose="020B0604020202020204" pitchFamily="34" charset="0"/>
              <a:cs typeface="Arial" panose="020B0604020202020204" pitchFamily="34" charset="0"/>
            </a:endParaRPr>
          </a:p>
        </p:txBody>
      </p:sp>
      <p:sp>
        <p:nvSpPr>
          <p:cNvPr id="210" name="Google Shape;210;p35"/>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lnSpc>
                <a:spcPct val="100000"/>
              </a:lnSpc>
              <a:spcBef>
                <a:spcPts val="1800"/>
              </a:spcBef>
              <a:spcAft>
                <a:spcPts val="1800"/>
              </a:spcAft>
              <a:buNone/>
            </a:pPr>
            <a:r>
              <a:rPr lang="en" sz="2600" dirty="0">
                <a:latin typeface="Arial" panose="020B0604020202020204" pitchFamily="34" charset="0"/>
                <a:cs typeface="Arial" panose="020B0604020202020204" pitchFamily="34" charset="0"/>
              </a:rPr>
              <a:t>Positive outcome of the Nebraska Problem Gamblers Assistance Program:</a:t>
            </a:r>
            <a:endParaRPr sz="2600" dirty="0">
              <a:latin typeface="Arial" panose="020B0604020202020204" pitchFamily="34" charset="0"/>
              <a:cs typeface="Arial" panose="020B0604020202020204" pitchFamily="34" charset="0"/>
            </a:endParaRPr>
          </a:p>
          <a:p>
            <a:pPr marL="0" indent="0">
              <a:lnSpc>
                <a:spcPct val="100000"/>
              </a:lnSpc>
              <a:spcBef>
                <a:spcPts val="1800"/>
              </a:spcBef>
              <a:spcAft>
                <a:spcPts val="1800"/>
              </a:spcAft>
              <a:buNone/>
            </a:pPr>
            <a:r>
              <a:rPr lang="en" sz="2600" dirty="0">
                <a:latin typeface="Arial" panose="020B0604020202020204" pitchFamily="34" charset="0"/>
                <a:cs typeface="Arial" panose="020B0604020202020204" pitchFamily="34" charset="0"/>
              </a:rPr>
              <a:t>85% of clients report decreasing their problem gambling behavior after counseling commenced</a:t>
            </a:r>
            <a:endParaRPr sz="26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Closure</a:t>
            </a:r>
            <a:endParaRPr b="1" dirty="0">
              <a:latin typeface="Arial" panose="020B0604020202020204" pitchFamily="34" charset="0"/>
              <a:cs typeface="Arial" panose="020B0604020202020204" pitchFamily="34" charset="0"/>
            </a:endParaRPr>
          </a:p>
        </p:txBody>
      </p:sp>
      <p:sp>
        <p:nvSpPr>
          <p:cNvPr id="216" name="Google Shape;216;p36"/>
          <p:cNvSpPr txBox="1">
            <a:spLocks noGrp="1"/>
          </p:cNvSpPr>
          <p:nvPr>
            <p:ph type="body" idx="1"/>
          </p:nvPr>
        </p:nvSpPr>
        <p:spPr>
          <a:xfrm>
            <a:off x="415600" y="1356967"/>
            <a:ext cx="11360800" cy="4555200"/>
          </a:xfrm>
          <a:prstGeom prst="rect">
            <a:avLst/>
          </a:prstGeom>
        </p:spPr>
        <p:txBody>
          <a:bodyPr spcFirstLastPara="1" vert="horz" wrap="square" lIns="121900" tIns="121900" rIns="121900" bIns="121900" rtlCol="0" anchor="t" anchorCtr="0">
            <a:normAutofit/>
          </a:bodyPr>
          <a:lstStyle/>
          <a:p>
            <a:pPr>
              <a:lnSpc>
                <a:spcPct val="100000"/>
              </a:lnSpc>
              <a:spcBef>
                <a:spcPts val="2400"/>
              </a:spcBef>
            </a:pPr>
            <a:r>
              <a:rPr lang="en" dirty="0">
                <a:latin typeface="Arial" panose="020B0604020202020204" pitchFamily="34" charset="0"/>
                <a:cs typeface="Arial" panose="020B0604020202020204" pitchFamily="34" charset="0"/>
              </a:rPr>
              <a:t>What does it mean to have a house edge? </a:t>
            </a:r>
            <a:endParaRPr dirty="0">
              <a:latin typeface="Arial" panose="020B0604020202020204" pitchFamily="34" charset="0"/>
              <a:cs typeface="Arial" panose="020B0604020202020204" pitchFamily="34" charset="0"/>
            </a:endParaRPr>
          </a:p>
          <a:p>
            <a:pPr>
              <a:lnSpc>
                <a:spcPct val="100000"/>
              </a:lnSpc>
              <a:spcBef>
                <a:spcPts val="2400"/>
              </a:spcBef>
            </a:pPr>
            <a:r>
              <a:rPr lang="en" dirty="0">
                <a:latin typeface="Arial" panose="020B0604020202020204" pitchFamily="34" charset="0"/>
                <a:cs typeface="Arial" panose="020B0604020202020204" pitchFamily="34" charset="0"/>
              </a:rPr>
              <a:t>Does this mean everyone loses? </a:t>
            </a:r>
            <a:endParaRPr dirty="0">
              <a:latin typeface="Arial" panose="020B0604020202020204" pitchFamily="34" charset="0"/>
              <a:cs typeface="Arial" panose="020B0604020202020204" pitchFamily="34" charset="0"/>
            </a:endParaRPr>
          </a:p>
          <a:p>
            <a:pPr>
              <a:lnSpc>
                <a:spcPct val="100000"/>
              </a:lnSpc>
              <a:spcBef>
                <a:spcPts val="2400"/>
              </a:spcBef>
            </a:pPr>
            <a:r>
              <a:rPr lang="en" dirty="0">
                <a:latin typeface="Arial" panose="020B0604020202020204" pitchFamily="34" charset="0"/>
                <a:cs typeface="Arial" panose="020B0604020202020204" pitchFamily="34" charset="0"/>
              </a:rPr>
              <a:t>Does the house edge mean that gambling is bad? </a:t>
            </a:r>
            <a:endParaRPr dirty="0">
              <a:latin typeface="Arial" panose="020B0604020202020204" pitchFamily="34" charset="0"/>
              <a:cs typeface="Arial" panose="020B0604020202020204" pitchFamily="34" charset="0"/>
            </a:endParaRPr>
          </a:p>
          <a:p>
            <a:pPr>
              <a:lnSpc>
                <a:spcPct val="100000"/>
              </a:lnSpc>
              <a:spcBef>
                <a:spcPts val="2400"/>
              </a:spcBef>
            </a:pPr>
            <a:r>
              <a:rPr lang="en" dirty="0">
                <a:latin typeface="Arial" panose="020B0604020202020204" pitchFamily="34" charset="0"/>
                <a:cs typeface="Arial" panose="020B0604020202020204" pitchFamily="34" charset="0"/>
              </a:rPr>
              <a:t>Why do people gamble even if they know they can (and likely will) lose money? </a:t>
            </a:r>
            <a:endParaRPr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270163" y="187166"/>
            <a:ext cx="9195955" cy="1218533"/>
          </a:xfrm>
          <a:prstGeom prst="rect">
            <a:avLst/>
          </a:prstGeom>
        </p:spPr>
        <p:txBody>
          <a:bodyPr spcFirstLastPara="1" vert="horz" wrap="square" lIns="121900" tIns="121900" rIns="121900" bIns="121900" rtlCol="0" anchor="t" anchorCtr="0">
            <a:noAutofit/>
          </a:bodyPr>
          <a:lstStyle/>
          <a:p>
            <a:pPr>
              <a:lnSpc>
                <a:spcPct val="100000"/>
              </a:lnSpc>
            </a:pPr>
            <a:r>
              <a:rPr lang="en" sz="3200" b="1" dirty="0">
                <a:latin typeface="Arial" panose="020B0604020202020204" pitchFamily="34" charset="0"/>
                <a:cs typeface="Arial" panose="020B0604020202020204" pitchFamily="34" charset="0"/>
              </a:rPr>
              <a:t>Assessment: How does “money personality” affect gambling?</a:t>
            </a:r>
            <a:endParaRPr sz="3200" b="1" dirty="0">
              <a:latin typeface="Arial" panose="020B0604020202020204" pitchFamily="34" charset="0"/>
              <a:cs typeface="Arial" panose="020B0604020202020204" pitchFamily="34" charset="0"/>
            </a:endParaRPr>
          </a:p>
        </p:txBody>
      </p:sp>
      <p:sp>
        <p:nvSpPr>
          <p:cNvPr id="222" name="Google Shape;222;p37"/>
          <p:cNvSpPr txBox="1">
            <a:spLocks noGrp="1"/>
          </p:cNvSpPr>
          <p:nvPr>
            <p:ph type="body" idx="1"/>
          </p:nvPr>
        </p:nvSpPr>
        <p:spPr>
          <a:xfrm>
            <a:off x="415600" y="1536633"/>
            <a:ext cx="8872800" cy="1620000"/>
          </a:xfrm>
          <a:prstGeom prst="rect">
            <a:avLst/>
          </a:prstGeom>
        </p:spPr>
        <p:txBody>
          <a:bodyPr spcFirstLastPara="1" vert="horz" wrap="square" lIns="121900" tIns="121900" rIns="121900" bIns="121900" rtlCol="0" anchor="t" anchorCtr="0">
            <a:normAutofit fontScale="92500"/>
          </a:bodyPr>
          <a:lstStyle/>
          <a:p>
            <a:pPr indent="-445758">
              <a:lnSpc>
                <a:spcPct val="100000"/>
              </a:lnSpc>
              <a:spcBef>
                <a:spcPts val="1200"/>
              </a:spcBef>
              <a:buSzPct val="100000"/>
              <a:buAutoNum type="arabicPeriod"/>
            </a:pPr>
            <a:r>
              <a:rPr lang="en" sz="2400" dirty="0">
                <a:latin typeface="Arial" panose="020B0604020202020204" pitchFamily="34" charset="0"/>
                <a:cs typeface="Arial" panose="020B0604020202020204" pitchFamily="34" charset="0"/>
              </a:rPr>
              <a:t>Navigate to the following website: Nerdwallet’s “What’s Your Money Personality? Take Our Quiz to Find Out” </a:t>
            </a:r>
            <a:r>
              <a:rPr lang="en" sz="2400" u="sng" dirty="0">
                <a:solidFill>
                  <a:schemeClr val="hlink"/>
                </a:solidFill>
                <a:latin typeface="Arial" panose="020B0604020202020204" pitchFamily="34" charset="0"/>
                <a:cs typeface="Arial" panose="020B0604020202020204" pitchFamily="34" charset="0"/>
                <a:hlinkClick r:id="rId3"/>
              </a:rPr>
              <a:t>https://www.nerdwallet.com/article/finance/money-personality</a:t>
            </a:r>
            <a:r>
              <a:rPr lang="en" sz="2400" dirty="0">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p:sp>
        <p:nvSpPr>
          <p:cNvPr id="224" name="Google Shape;224;p37"/>
          <p:cNvSpPr txBox="1">
            <a:spLocks noGrp="1"/>
          </p:cNvSpPr>
          <p:nvPr>
            <p:ph type="body" idx="4294967295"/>
          </p:nvPr>
        </p:nvSpPr>
        <p:spPr>
          <a:xfrm>
            <a:off x="415600" y="3155950"/>
            <a:ext cx="11409362" cy="3309938"/>
          </a:xfrm>
          <a:prstGeom prst="rect">
            <a:avLst/>
          </a:prstGeom>
        </p:spPr>
        <p:txBody>
          <a:bodyPr spcFirstLastPara="1" vert="horz" wrap="square" lIns="121900" tIns="121900" rIns="121900" bIns="121900" rtlCol="0" anchor="t" anchorCtr="0">
            <a:normAutofit fontScale="92500" lnSpcReduction="10000"/>
          </a:bodyPr>
          <a:lstStyle/>
          <a:p>
            <a:pPr marL="609585" indent="-445758">
              <a:lnSpc>
                <a:spcPct val="110000"/>
              </a:lnSpc>
              <a:spcBef>
                <a:spcPts val="1200"/>
              </a:spcBef>
              <a:buSzPct val="100000"/>
              <a:buAutoNum type="arabicPeriod" startAt="2"/>
            </a:pPr>
            <a:r>
              <a:rPr lang="en" sz="2400" dirty="0">
                <a:latin typeface="Arial" panose="020B0604020202020204" pitchFamily="34" charset="0"/>
                <a:cs typeface="Arial" panose="020B0604020202020204" pitchFamily="34" charset="0"/>
              </a:rPr>
              <a:t>What breakdown did you have of each of the four common attitudes toward money?</a:t>
            </a:r>
            <a:endParaRPr sz="2400" dirty="0">
              <a:latin typeface="Arial" panose="020B0604020202020204" pitchFamily="34" charset="0"/>
              <a:cs typeface="Arial" panose="020B0604020202020204" pitchFamily="34" charset="0"/>
            </a:endParaRPr>
          </a:p>
          <a:p>
            <a:pPr marL="609585" indent="-445758">
              <a:lnSpc>
                <a:spcPct val="110000"/>
              </a:lnSpc>
              <a:spcBef>
                <a:spcPts val="1200"/>
              </a:spcBef>
              <a:buSzPct val="100000"/>
              <a:buAutoNum type="arabicPeriod" startAt="2"/>
            </a:pPr>
            <a:r>
              <a:rPr lang="en" sz="2400" dirty="0">
                <a:latin typeface="Arial" panose="020B0604020202020204" pitchFamily="34" charset="0"/>
                <a:cs typeface="Arial" panose="020B0604020202020204" pitchFamily="34" charset="0"/>
              </a:rPr>
              <a:t>How did your money personality impact the way you played the candy game? Can you think of another example in your life where your money personality influences your choices?</a:t>
            </a:r>
            <a:endParaRPr sz="2400" dirty="0">
              <a:latin typeface="Arial" panose="020B0604020202020204" pitchFamily="34" charset="0"/>
              <a:cs typeface="Arial" panose="020B0604020202020204" pitchFamily="34" charset="0"/>
            </a:endParaRPr>
          </a:p>
          <a:p>
            <a:pPr marL="609585" indent="-445758">
              <a:lnSpc>
                <a:spcPct val="110000"/>
              </a:lnSpc>
              <a:spcBef>
                <a:spcPts val="1200"/>
              </a:spcBef>
              <a:buSzPct val="100000"/>
              <a:buAutoNum type="arabicPeriod" startAt="2"/>
            </a:pPr>
            <a:r>
              <a:rPr lang="en" sz="2400" dirty="0">
                <a:latin typeface="Arial" panose="020B0604020202020204" pitchFamily="34" charset="0"/>
                <a:cs typeface="Arial" panose="020B0604020202020204" pitchFamily="34" charset="0"/>
              </a:rPr>
              <a:t>Do you think people who gamble tend to have a certain type of money personality? What about people who may be problem gamblers? Explain.</a:t>
            </a:r>
            <a:endParaRPr sz="2400" dirty="0">
              <a:latin typeface="Arial" panose="020B0604020202020204" pitchFamily="34" charset="0"/>
              <a:cs typeface="Arial" panose="020B0604020202020204" pitchFamily="34" charset="0"/>
            </a:endParaRPr>
          </a:p>
          <a:p>
            <a:pPr marL="609585" indent="-445758">
              <a:lnSpc>
                <a:spcPct val="110000"/>
              </a:lnSpc>
              <a:spcBef>
                <a:spcPts val="1200"/>
              </a:spcBef>
              <a:buSzPct val="100000"/>
              <a:buAutoNum type="arabicPeriod" startAt="2"/>
            </a:pPr>
            <a:r>
              <a:rPr lang="en" sz="2400" dirty="0">
                <a:latin typeface="Arial" panose="020B0604020202020204" pitchFamily="34" charset="0"/>
                <a:cs typeface="Arial" panose="020B0604020202020204" pitchFamily="34" charset="0"/>
              </a:rPr>
              <a:t>In what ways has this lesson affected your personal views on gambling and why?</a:t>
            </a:r>
            <a:endParaRPr sz="2400" dirty="0">
              <a:latin typeface="Arial" panose="020B0604020202020204" pitchFamily="34" charset="0"/>
              <a:cs typeface="Arial" panose="020B0604020202020204" pitchFamily="34" charset="0"/>
            </a:endParaRPr>
          </a:p>
        </p:txBody>
      </p:sp>
      <p:pic>
        <p:nvPicPr>
          <p:cNvPr id="223" name="Google Shape;223;p37"/>
          <p:cNvPicPr preferRelativeResize="0"/>
          <p:nvPr/>
        </p:nvPicPr>
        <p:blipFill>
          <a:blip r:embed="rId4">
            <a:alphaModFix/>
          </a:blip>
          <a:stretch>
            <a:fillRect/>
          </a:stretch>
        </p:blipFill>
        <p:spPr>
          <a:xfrm>
            <a:off x="9466118" y="819150"/>
            <a:ext cx="2336800" cy="233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Payouts by candy color</a:t>
            </a:r>
            <a:endParaRPr b="1" dirty="0">
              <a:latin typeface="Arial" panose="020B0604020202020204" pitchFamily="34" charset="0"/>
              <a:cs typeface="Arial" panose="020B0604020202020204" pitchFamily="34" charset="0"/>
            </a:endParaRPr>
          </a:p>
        </p:txBody>
      </p:sp>
      <p:graphicFrame>
        <p:nvGraphicFramePr>
          <p:cNvPr id="68" name="Google Shape;68;p15"/>
          <p:cNvGraphicFramePr/>
          <p:nvPr>
            <p:extLst>
              <p:ext uri="{D42A27DB-BD31-4B8C-83A1-F6EECF244321}">
                <p14:modId xmlns:p14="http://schemas.microsoft.com/office/powerpoint/2010/main" val="2844867458"/>
              </p:ext>
            </p:extLst>
          </p:nvPr>
        </p:nvGraphicFramePr>
        <p:xfrm>
          <a:off x="7068804" y="1134751"/>
          <a:ext cx="4278067" cy="4849663"/>
        </p:xfrm>
        <a:graphic>
          <a:graphicData uri="http://schemas.openxmlformats.org/drawingml/2006/table">
            <a:tbl>
              <a:tblPr>
                <a:noFill/>
                <a:tableStyleId>{951559EA-F37C-4571-AB03-0D9CADF3AD73}</a:tableStyleId>
              </a:tblPr>
              <a:tblGrid>
                <a:gridCol w="2532142">
                  <a:extLst>
                    <a:ext uri="{9D8B030D-6E8A-4147-A177-3AD203B41FA5}">
                      <a16:colId xmlns:a16="http://schemas.microsoft.com/office/drawing/2014/main" val="20000"/>
                    </a:ext>
                  </a:extLst>
                </a:gridCol>
                <a:gridCol w="1745925">
                  <a:extLst>
                    <a:ext uri="{9D8B030D-6E8A-4147-A177-3AD203B41FA5}">
                      <a16:colId xmlns:a16="http://schemas.microsoft.com/office/drawing/2014/main" val="20001"/>
                    </a:ext>
                  </a:extLst>
                </a:gridCol>
              </a:tblGrid>
              <a:tr h="692788">
                <a:tc>
                  <a:txBody>
                    <a:bodyPr/>
                    <a:lstStyle/>
                    <a:p>
                      <a:pPr marL="0" lvl="0" indent="0" algn="l" rtl="0">
                        <a:lnSpc>
                          <a:spcPct val="115000"/>
                        </a:lnSpc>
                        <a:spcBef>
                          <a:spcPts val="1200"/>
                        </a:spcBef>
                        <a:spcAft>
                          <a:spcPts val="1200"/>
                        </a:spcAft>
                        <a:buNone/>
                      </a:pPr>
                      <a:r>
                        <a:rPr lang="en" sz="2800" b="1" dirty="0"/>
                        <a:t>Candy colors</a:t>
                      </a:r>
                      <a:endParaRPr sz="2800" b="1"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b="1" dirty="0"/>
                        <a:t>Payout</a:t>
                      </a:r>
                      <a:endParaRPr sz="2800" b="1"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92788">
                <a:tc>
                  <a:txBody>
                    <a:bodyPr/>
                    <a:lstStyle/>
                    <a:p>
                      <a:pPr marL="0" lvl="0" indent="0" algn="l" rtl="0">
                        <a:lnSpc>
                          <a:spcPct val="115000"/>
                        </a:lnSpc>
                        <a:spcBef>
                          <a:spcPts val="1200"/>
                        </a:spcBef>
                        <a:spcAft>
                          <a:spcPts val="1200"/>
                        </a:spcAft>
                        <a:buNone/>
                      </a:pPr>
                      <a:r>
                        <a:rPr lang="en" sz="2800" dirty="0"/>
                        <a:t>Brown</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a:t>+$0</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92788">
                <a:tc>
                  <a:txBody>
                    <a:bodyPr/>
                    <a:lstStyle/>
                    <a:p>
                      <a:pPr marL="0" lvl="0" indent="0" algn="l" rtl="0">
                        <a:lnSpc>
                          <a:spcPct val="115000"/>
                        </a:lnSpc>
                        <a:spcBef>
                          <a:spcPts val="1200"/>
                        </a:spcBef>
                        <a:spcAft>
                          <a:spcPts val="1200"/>
                        </a:spcAft>
                        <a:buNone/>
                      </a:pPr>
                      <a:r>
                        <a:rPr lang="en" sz="2800" dirty="0"/>
                        <a:t>Blue</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a:t>+$20</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92788">
                <a:tc>
                  <a:txBody>
                    <a:bodyPr/>
                    <a:lstStyle/>
                    <a:p>
                      <a:pPr marL="0" lvl="0" indent="0" algn="l" rtl="0">
                        <a:lnSpc>
                          <a:spcPct val="115000"/>
                        </a:lnSpc>
                        <a:spcBef>
                          <a:spcPts val="1200"/>
                        </a:spcBef>
                        <a:spcAft>
                          <a:spcPts val="1200"/>
                        </a:spcAft>
                        <a:buNone/>
                      </a:pPr>
                      <a:r>
                        <a:rPr lang="en" sz="2800"/>
                        <a:t>Orange</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dirty="0">
                          <a:sym typeface="Symbol" panose="05050102010706020507" pitchFamily="18" charset="2"/>
                        </a:rPr>
                        <a:t></a:t>
                      </a:r>
                      <a:r>
                        <a:rPr lang="en" sz="2800" dirty="0"/>
                        <a:t>$10</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92788">
                <a:tc>
                  <a:txBody>
                    <a:bodyPr/>
                    <a:lstStyle/>
                    <a:p>
                      <a:pPr marL="0" lvl="0" indent="0" algn="l" rtl="0">
                        <a:lnSpc>
                          <a:spcPct val="115000"/>
                        </a:lnSpc>
                        <a:spcBef>
                          <a:spcPts val="1200"/>
                        </a:spcBef>
                        <a:spcAft>
                          <a:spcPts val="1200"/>
                        </a:spcAft>
                        <a:buNone/>
                      </a:pPr>
                      <a:r>
                        <a:rPr lang="en" sz="2800"/>
                        <a:t>Yellow</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dirty="0"/>
                        <a:t>+$100</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92788">
                <a:tc>
                  <a:txBody>
                    <a:bodyPr/>
                    <a:lstStyle/>
                    <a:p>
                      <a:pPr marL="0" lvl="0" indent="0" algn="l" rtl="0">
                        <a:lnSpc>
                          <a:spcPct val="115000"/>
                        </a:lnSpc>
                        <a:spcBef>
                          <a:spcPts val="1200"/>
                        </a:spcBef>
                        <a:spcAft>
                          <a:spcPts val="1200"/>
                        </a:spcAft>
                        <a:buNone/>
                      </a:pPr>
                      <a:r>
                        <a:rPr lang="en" sz="2800"/>
                        <a:t>Green</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dirty="0">
                          <a:sym typeface="Symbol" panose="05050102010706020507" pitchFamily="18" charset="2"/>
                        </a:rPr>
                        <a:t></a:t>
                      </a:r>
                      <a:r>
                        <a:rPr lang="en" sz="2800" dirty="0"/>
                        <a:t>$40</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92788">
                <a:tc>
                  <a:txBody>
                    <a:bodyPr/>
                    <a:lstStyle/>
                    <a:p>
                      <a:pPr marL="0" lvl="0" indent="0" algn="l" rtl="0">
                        <a:lnSpc>
                          <a:spcPct val="115000"/>
                        </a:lnSpc>
                        <a:spcBef>
                          <a:spcPts val="1200"/>
                        </a:spcBef>
                        <a:spcAft>
                          <a:spcPts val="1200"/>
                        </a:spcAft>
                        <a:buNone/>
                      </a:pPr>
                      <a:r>
                        <a:rPr lang="en" sz="2800"/>
                        <a:t>Red</a:t>
                      </a:r>
                      <a:endParaRPr sz="280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2800" dirty="0">
                          <a:sym typeface="Symbol" panose="05050102010706020507" pitchFamily="18" charset="2"/>
                        </a:rPr>
                        <a:t></a:t>
                      </a:r>
                      <a:r>
                        <a:rPr lang="en" sz="2800" dirty="0"/>
                        <a:t>$60</a:t>
                      </a:r>
                      <a:endParaRPr sz="2800" dirty="0"/>
                    </a:p>
                  </a:txBody>
                  <a:tcPr marL="91433" marR="91433" marT="121900" marB="12190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3" name="Picture 2" descr="A picture containing sweet, food&#10;&#10;Description automatically generated">
            <a:extLst>
              <a:ext uri="{FF2B5EF4-FFF2-40B4-BE49-F238E27FC236}">
                <a16:creationId xmlns:a16="http://schemas.microsoft.com/office/drawing/2014/main" id="{302942D7-F39D-EFBA-7467-70DF419BADF6}"/>
              </a:ext>
            </a:extLst>
          </p:cNvPr>
          <p:cNvPicPr>
            <a:picLocks noChangeAspect="1"/>
          </p:cNvPicPr>
          <p:nvPr/>
        </p:nvPicPr>
        <p:blipFill>
          <a:blip r:embed="rId3"/>
          <a:stretch>
            <a:fillRect/>
          </a:stretch>
        </p:blipFill>
        <p:spPr>
          <a:xfrm>
            <a:off x="0" y="1569027"/>
            <a:ext cx="6842412" cy="45616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Example</a:t>
            </a:r>
            <a:endParaRPr b="1" dirty="0">
              <a:latin typeface="Arial" panose="020B0604020202020204" pitchFamily="34" charset="0"/>
              <a:cs typeface="Arial" panose="020B0604020202020204" pitchFamily="34" charset="0"/>
            </a:endParaRPr>
          </a:p>
        </p:txBody>
      </p:sp>
      <p:sp>
        <p:nvSpPr>
          <p:cNvPr id="75" name="Google Shape;75;p16"/>
          <p:cNvSpPr txBox="1">
            <a:spLocks noGrp="1"/>
          </p:cNvSpPr>
          <p:nvPr>
            <p:ph type="body" idx="1"/>
          </p:nvPr>
        </p:nvSpPr>
        <p:spPr>
          <a:xfrm>
            <a:off x="415600" y="1396564"/>
            <a:ext cx="4256247" cy="1426800"/>
          </a:xfrm>
          <a:prstGeom prst="rect">
            <a:avLst/>
          </a:prstGeom>
        </p:spPr>
        <p:txBody>
          <a:bodyPr spcFirstLastPara="1" vert="horz" wrap="square" lIns="121900" tIns="121900" rIns="121900" bIns="121900" rtlCol="0" anchor="t" anchorCtr="0">
            <a:noAutofit/>
          </a:bodyPr>
          <a:lstStyle/>
          <a:p>
            <a:pPr marL="0" indent="0">
              <a:lnSpc>
                <a:spcPct val="100000"/>
              </a:lnSpc>
              <a:spcBef>
                <a:spcPts val="600"/>
              </a:spcBef>
              <a:buNone/>
            </a:pPr>
            <a:r>
              <a:rPr lang="en" sz="2400" dirty="0">
                <a:latin typeface="Arial" panose="020B0604020202020204" pitchFamily="34" charset="0"/>
                <a:cs typeface="Arial" panose="020B0604020202020204" pitchFamily="34" charset="0"/>
              </a:rPr>
              <a:t>Suppose your classmate pulls out a green candy for you.</a:t>
            </a:r>
            <a:endParaRPr sz="2400" dirty="0">
              <a:latin typeface="Arial" panose="020B0604020202020204" pitchFamily="34" charset="0"/>
              <a:cs typeface="Arial" panose="020B0604020202020204" pitchFamily="34" charset="0"/>
            </a:endParaRPr>
          </a:p>
        </p:txBody>
      </p:sp>
      <p:pic>
        <p:nvPicPr>
          <p:cNvPr id="3" name="Picture 2" descr="A picture containing green, sweet&#10;&#10;Description automatically generated">
            <a:extLst>
              <a:ext uri="{FF2B5EF4-FFF2-40B4-BE49-F238E27FC236}">
                <a16:creationId xmlns:a16="http://schemas.microsoft.com/office/drawing/2014/main" id="{3BC3044C-2D92-282B-DD68-E69B9E3731B7}"/>
              </a:ext>
            </a:extLst>
          </p:cNvPr>
          <p:cNvPicPr>
            <a:picLocks noChangeAspect="1"/>
          </p:cNvPicPr>
          <p:nvPr/>
        </p:nvPicPr>
        <p:blipFill>
          <a:blip r:embed="rId3"/>
          <a:stretch>
            <a:fillRect/>
          </a:stretch>
        </p:blipFill>
        <p:spPr>
          <a:xfrm>
            <a:off x="366532" y="2862962"/>
            <a:ext cx="4256246" cy="3574473"/>
          </a:xfrm>
          <a:prstGeom prst="rect">
            <a:avLst/>
          </a:prstGeom>
        </p:spPr>
      </p:pic>
      <p:pic>
        <p:nvPicPr>
          <p:cNvPr id="5" name="Picture 4" descr="Table&#10;&#10;Description automatically generated">
            <a:extLst>
              <a:ext uri="{FF2B5EF4-FFF2-40B4-BE49-F238E27FC236}">
                <a16:creationId xmlns:a16="http://schemas.microsoft.com/office/drawing/2014/main" id="{62F30DB6-8937-A244-5FAA-9726913F67BB}"/>
              </a:ext>
            </a:extLst>
          </p:cNvPr>
          <p:cNvPicPr>
            <a:picLocks noChangeAspect="1"/>
          </p:cNvPicPr>
          <p:nvPr/>
        </p:nvPicPr>
        <p:blipFill>
          <a:blip r:embed="rId4"/>
          <a:stretch>
            <a:fillRect/>
          </a:stretch>
        </p:blipFill>
        <p:spPr>
          <a:xfrm>
            <a:off x="5061541" y="180975"/>
            <a:ext cx="6896100" cy="6496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Additional instructions</a:t>
            </a:r>
            <a:endParaRPr b="1" dirty="0">
              <a:latin typeface="Arial" panose="020B0604020202020204" pitchFamily="34" charset="0"/>
              <a:cs typeface="Arial" panose="020B0604020202020204" pitchFamily="34" charset="0"/>
            </a:endParaRPr>
          </a:p>
        </p:txBody>
      </p:sp>
      <p:sp>
        <p:nvSpPr>
          <p:cNvPr id="84" name="Google Shape;84;p17"/>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a:lnSpc>
                <a:spcPct val="100000"/>
              </a:lnSpc>
              <a:spcBef>
                <a:spcPts val="1800"/>
              </a:spcBef>
            </a:pPr>
            <a:r>
              <a:rPr lang="en" sz="2600" dirty="0">
                <a:latin typeface="Arial" panose="020B0604020202020204" pitchFamily="34" charset="0"/>
                <a:cs typeface="Arial" panose="020B0604020202020204" pitchFamily="34" charset="0"/>
              </a:rPr>
              <a:t>Your goal is to win the most play money during the game!</a:t>
            </a:r>
            <a:endParaRPr sz="2600" dirty="0">
              <a:latin typeface="Arial" panose="020B0604020202020204" pitchFamily="34" charset="0"/>
              <a:cs typeface="Arial" panose="020B0604020202020204" pitchFamily="34" charset="0"/>
            </a:endParaRPr>
          </a:p>
          <a:p>
            <a:pPr>
              <a:lnSpc>
                <a:spcPct val="100000"/>
              </a:lnSpc>
              <a:spcBef>
                <a:spcPts val="1800"/>
              </a:spcBef>
            </a:pPr>
            <a:r>
              <a:rPr lang="en" sz="2600" dirty="0">
                <a:latin typeface="Arial" panose="020B0604020202020204" pitchFamily="34" charset="0"/>
                <a:cs typeface="Arial" panose="020B0604020202020204" pitchFamily="34" charset="0"/>
              </a:rPr>
              <a:t>At any point you can stop, which means you will stick with the amount you have. </a:t>
            </a:r>
            <a:endParaRPr sz="2600" dirty="0">
              <a:latin typeface="Arial" panose="020B0604020202020204" pitchFamily="34" charset="0"/>
              <a:cs typeface="Arial" panose="020B0604020202020204" pitchFamily="34" charset="0"/>
            </a:endParaRPr>
          </a:p>
          <a:p>
            <a:pPr lvl="1">
              <a:lnSpc>
                <a:spcPct val="100000"/>
              </a:lnSpc>
              <a:spcBef>
                <a:spcPts val="1800"/>
              </a:spcBef>
            </a:pPr>
            <a:r>
              <a:rPr lang="en" sz="2600" u="sng" dirty="0">
                <a:latin typeface="Arial" panose="020B0604020202020204" pitchFamily="34" charset="0"/>
                <a:cs typeface="Arial" panose="020B0604020202020204" pitchFamily="34" charset="0"/>
              </a:rPr>
              <a:t>IMPORTANT: Once you stop, you cannot re-enter the game.</a:t>
            </a:r>
            <a:r>
              <a:rPr lang="en" sz="2600" dirty="0">
                <a:latin typeface="Arial" panose="020B0604020202020204" pitchFamily="34" charset="0"/>
                <a:cs typeface="Arial" panose="020B0604020202020204" pitchFamily="34" charset="0"/>
              </a:rPr>
              <a:t> </a:t>
            </a:r>
            <a:endParaRPr sz="2600" dirty="0">
              <a:latin typeface="Arial" panose="020B0604020202020204" pitchFamily="34" charset="0"/>
              <a:cs typeface="Arial" panose="020B0604020202020204" pitchFamily="34" charset="0"/>
            </a:endParaRPr>
          </a:p>
          <a:p>
            <a:pPr>
              <a:lnSpc>
                <a:spcPct val="100000"/>
              </a:lnSpc>
              <a:spcBef>
                <a:spcPts val="1800"/>
              </a:spcBef>
            </a:pPr>
            <a:r>
              <a:rPr lang="en" sz="2600" dirty="0">
                <a:latin typeface="Arial" panose="020B0604020202020204" pitchFamily="34" charset="0"/>
                <a:cs typeface="Arial" panose="020B0604020202020204" pitchFamily="34" charset="0"/>
              </a:rPr>
              <a:t>The teacher will call “time” when the game is over, and whoever has the most money at that point will win the prize. </a:t>
            </a:r>
            <a:endParaRPr sz="2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Discussion</a:t>
            </a:r>
            <a:endParaRPr b="1" dirty="0">
              <a:latin typeface="Arial" panose="020B0604020202020204" pitchFamily="34" charset="0"/>
              <a:cs typeface="Arial" panose="020B0604020202020204" pitchFamily="34" charset="0"/>
            </a:endParaRPr>
          </a:p>
        </p:txBody>
      </p:sp>
      <p:sp>
        <p:nvSpPr>
          <p:cNvPr id="90" name="Google Shape;90;p18"/>
          <p:cNvSpPr txBox="1">
            <a:spLocks noGrp="1"/>
          </p:cNvSpPr>
          <p:nvPr>
            <p:ph type="body" idx="1"/>
          </p:nvPr>
        </p:nvSpPr>
        <p:spPr>
          <a:xfrm>
            <a:off x="415600" y="1494633"/>
            <a:ext cx="11360800" cy="4555200"/>
          </a:xfrm>
          <a:prstGeom prst="rect">
            <a:avLst/>
          </a:prstGeom>
        </p:spPr>
        <p:txBody>
          <a:bodyPr spcFirstLastPara="1" vert="horz" wrap="square" lIns="121900" tIns="121900" rIns="121900" bIns="121900" rtlCol="0" anchor="t" anchorCtr="0">
            <a:normAutofit/>
          </a:bodyPr>
          <a:lstStyle/>
          <a:p>
            <a:pPr>
              <a:lnSpc>
                <a:spcPct val="100000"/>
              </a:lnSpc>
              <a:spcBef>
                <a:spcPts val="1800"/>
              </a:spcBef>
              <a:buSzPct val="69000"/>
            </a:pPr>
            <a:r>
              <a:rPr lang="en" dirty="0">
                <a:latin typeface="Arial" panose="020B0604020202020204" pitchFamily="34" charset="0"/>
                <a:cs typeface="Arial" panose="020B0604020202020204" pitchFamily="34" charset="0"/>
              </a:rPr>
              <a:t>With a show of hands, who won money? </a:t>
            </a:r>
            <a:endParaRPr dirty="0">
              <a:latin typeface="Arial" panose="020B0604020202020204" pitchFamily="34" charset="0"/>
              <a:cs typeface="Arial" panose="020B0604020202020204" pitchFamily="34" charset="0"/>
            </a:endParaRPr>
          </a:p>
          <a:p>
            <a:pPr>
              <a:lnSpc>
                <a:spcPct val="100000"/>
              </a:lnSpc>
              <a:spcBef>
                <a:spcPts val="1800"/>
              </a:spcBef>
              <a:buSzPct val="69000"/>
            </a:pPr>
            <a:r>
              <a:rPr lang="en" dirty="0">
                <a:latin typeface="Arial" panose="020B0604020202020204" pitchFamily="34" charset="0"/>
                <a:cs typeface="Arial" panose="020B0604020202020204" pitchFamily="34" charset="0"/>
              </a:rPr>
              <a:t>With a show of hands, who lost money? </a:t>
            </a:r>
            <a:endParaRPr dirty="0">
              <a:latin typeface="Arial" panose="020B0604020202020204" pitchFamily="34" charset="0"/>
              <a:cs typeface="Arial" panose="020B0604020202020204" pitchFamily="34" charset="0"/>
            </a:endParaRPr>
          </a:p>
          <a:p>
            <a:pPr>
              <a:lnSpc>
                <a:spcPct val="100000"/>
              </a:lnSpc>
              <a:spcBef>
                <a:spcPts val="1800"/>
              </a:spcBef>
              <a:buSzPct val="69000"/>
            </a:pPr>
            <a:r>
              <a:rPr lang="en" dirty="0">
                <a:latin typeface="Arial" panose="020B0604020202020204" pitchFamily="34" charset="0"/>
                <a:cs typeface="Arial" panose="020B0604020202020204" pitchFamily="34" charset="0"/>
              </a:rPr>
              <a:t>Was this fun? Why? </a:t>
            </a:r>
            <a:endParaRPr dirty="0">
              <a:latin typeface="Arial" panose="020B0604020202020204" pitchFamily="34" charset="0"/>
              <a:cs typeface="Arial" panose="020B0604020202020204" pitchFamily="34" charset="0"/>
            </a:endParaRPr>
          </a:p>
          <a:p>
            <a:pPr>
              <a:lnSpc>
                <a:spcPct val="100000"/>
              </a:lnSpc>
              <a:spcBef>
                <a:spcPts val="1800"/>
              </a:spcBef>
              <a:buSzPct val="69000"/>
            </a:pPr>
            <a:r>
              <a:rPr lang="en" dirty="0">
                <a:latin typeface="Arial" panose="020B0604020202020204" pitchFamily="34" charset="0"/>
                <a:cs typeface="Arial" panose="020B0604020202020204" pitchFamily="34" charset="0"/>
              </a:rPr>
              <a:t>How many of you kept playing even though some were losing money? Why?</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What is gambling?</a:t>
            </a:r>
            <a:endParaRPr b="1" dirty="0">
              <a:latin typeface="Arial" panose="020B0604020202020204" pitchFamily="34" charset="0"/>
              <a:cs typeface="Arial" panose="020B0604020202020204" pitchFamily="34" charset="0"/>
            </a:endParaRPr>
          </a:p>
        </p:txBody>
      </p:sp>
      <p:sp>
        <p:nvSpPr>
          <p:cNvPr id="96" name="Google Shape;96;p19"/>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a:lnSpc>
                <a:spcPct val="100000"/>
              </a:lnSpc>
              <a:spcBef>
                <a:spcPts val="1800"/>
              </a:spcBef>
            </a:pPr>
            <a:r>
              <a:rPr lang="en" sz="2400" b="1" dirty="0">
                <a:latin typeface="Arial" panose="020B0604020202020204" pitchFamily="34" charset="0"/>
                <a:cs typeface="Arial" panose="020B0604020202020204" pitchFamily="34" charset="0"/>
              </a:rPr>
              <a:t>Gambling</a:t>
            </a:r>
            <a:r>
              <a:rPr lang="en" sz="2400" dirty="0">
                <a:latin typeface="Arial" panose="020B0604020202020204" pitchFamily="34" charset="0"/>
                <a:cs typeface="Arial" panose="020B0604020202020204" pitchFamily="34" charset="0"/>
              </a:rPr>
              <a:t> is risking money on the chance of winning more money. </a:t>
            </a:r>
            <a:endParaRPr sz="2400" dirty="0">
              <a:latin typeface="Arial" panose="020B0604020202020204" pitchFamily="34" charset="0"/>
              <a:cs typeface="Arial" panose="020B0604020202020204" pitchFamily="34" charset="0"/>
            </a:endParaRPr>
          </a:p>
          <a:p>
            <a:pPr>
              <a:lnSpc>
                <a:spcPct val="100000"/>
              </a:lnSpc>
              <a:spcBef>
                <a:spcPts val="1800"/>
              </a:spcBef>
            </a:pPr>
            <a:r>
              <a:rPr lang="en" sz="2400" dirty="0">
                <a:latin typeface="Arial" panose="020B0604020202020204" pitchFamily="34" charset="0"/>
                <a:cs typeface="Arial" panose="020B0604020202020204" pitchFamily="34" charset="0"/>
              </a:rPr>
              <a:t>Gambling involves a lot of decisionmaking; you need to decide whether you want to gamble, what game you might play, how much you are willing to spend or wager, when to stop, etc. </a:t>
            </a:r>
            <a:endParaRPr sz="2400" dirty="0">
              <a:latin typeface="Arial" panose="020B0604020202020204" pitchFamily="34" charset="0"/>
              <a:cs typeface="Arial" panose="020B0604020202020204" pitchFamily="34" charset="0"/>
            </a:endParaRPr>
          </a:p>
          <a:p>
            <a:pPr lvl="1">
              <a:lnSpc>
                <a:spcPct val="100000"/>
              </a:lnSpc>
              <a:spcBef>
                <a:spcPts val="1800"/>
              </a:spcBef>
            </a:pPr>
            <a:r>
              <a:rPr lang="en" dirty="0">
                <a:latin typeface="Arial" panose="020B0604020202020204" pitchFamily="34" charset="0"/>
                <a:cs typeface="Arial" panose="020B0604020202020204" pitchFamily="34" charset="0"/>
              </a:rPr>
              <a:t>Economics is the study of choices; because of all the choices that come from participating in gambling, it’s especially important to understand economics when thinking about gambling.</a:t>
            </a:r>
            <a:endParaRPr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15600" y="706073"/>
            <a:ext cx="11360800" cy="1876302"/>
          </a:xfrm>
          <a:prstGeom prst="rect">
            <a:avLst/>
          </a:prstGeom>
        </p:spPr>
        <p:txBody>
          <a:bodyPr spcFirstLastPara="1" vert="horz" wrap="square" lIns="121900" tIns="121900" rIns="121900" bIns="121900" rtlCol="0" anchor="b" anchorCtr="0">
            <a:normAutofit/>
          </a:bodyPr>
          <a:lstStyle/>
          <a:p>
            <a:r>
              <a:rPr lang="en" sz="10000" dirty="0">
                <a:latin typeface="Arial" panose="020B0604020202020204" pitchFamily="34" charset="0"/>
                <a:cs typeface="Arial" panose="020B0604020202020204" pitchFamily="34" charset="0"/>
              </a:rPr>
              <a:t>$15.52 Billion</a:t>
            </a:r>
            <a:endParaRPr sz="10000" dirty="0">
              <a:latin typeface="Arial" panose="020B0604020202020204" pitchFamily="34" charset="0"/>
              <a:cs typeface="Arial" panose="020B0604020202020204" pitchFamily="34" charset="0"/>
            </a:endParaRPr>
          </a:p>
        </p:txBody>
      </p:sp>
      <p:sp>
        <p:nvSpPr>
          <p:cNvPr id="102" name="Google Shape;102;p20"/>
          <p:cNvSpPr txBox="1">
            <a:spLocks noGrp="1"/>
          </p:cNvSpPr>
          <p:nvPr>
            <p:ph type="body" idx="1"/>
          </p:nvPr>
        </p:nvSpPr>
        <p:spPr>
          <a:xfrm>
            <a:off x="415600" y="3157257"/>
            <a:ext cx="11360800" cy="1734400"/>
          </a:xfrm>
          <a:prstGeom prst="rect">
            <a:avLst/>
          </a:prstGeom>
        </p:spPr>
        <p:txBody>
          <a:bodyPr spcFirstLastPara="1" vert="horz" wrap="square" lIns="121900" tIns="121900" rIns="121900" bIns="121900" rtlCol="0" anchor="t" anchorCtr="0">
            <a:noAutofit/>
          </a:bodyPr>
          <a:lstStyle/>
          <a:p>
            <a:pPr marL="0" indent="0">
              <a:spcAft>
                <a:spcPts val="1600"/>
              </a:spcAft>
              <a:buNone/>
            </a:pPr>
            <a:r>
              <a:rPr lang="en" sz="2667" dirty="0">
                <a:latin typeface="Arial" panose="020B0604020202020204" pitchFamily="34" charset="0"/>
                <a:cs typeface="Arial" panose="020B0604020202020204" pitchFamily="34" charset="0"/>
              </a:rPr>
              <a:t>2023 Nevada’s statewide gross gaming revenue (GRR), or the money the state earned in a year from gambling</a:t>
            </a:r>
          </a:p>
          <a:p>
            <a:pPr marL="0" indent="0">
              <a:spcAft>
                <a:spcPts val="1600"/>
              </a:spcAft>
              <a:buNone/>
            </a:pPr>
            <a:endParaRPr lang="en" sz="2667" dirty="0"/>
          </a:p>
          <a:p>
            <a:pPr marL="0" indent="0">
              <a:spcAft>
                <a:spcPts val="1600"/>
              </a:spcAft>
              <a:buNone/>
            </a:pPr>
            <a:r>
              <a:rPr lang="en" sz="2667" dirty="0">
                <a:latin typeface="Arial" panose="020B0604020202020204" pitchFamily="34" charset="0"/>
                <a:cs typeface="Arial" panose="020B0604020202020204" pitchFamily="34" charset="0"/>
              </a:rPr>
              <a:t>How can there be so much revenue from gambling? </a:t>
            </a:r>
            <a:endParaRPr sz="2667"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C56426A-C787-59C6-7FF5-98E989A53C78}"/>
              </a:ext>
            </a:extLst>
          </p:cNvPr>
          <p:cNvSpPr txBox="1"/>
          <p:nvPr/>
        </p:nvSpPr>
        <p:spPr>
          <a:xfrm>
            <a:off x="2018867" y="6110777"/>
            <a:ext cx="8154266"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hlinkClick r:id="rId3"/>
              </a:rPr>
              <a:t>https://www.statista.com/statistics/187926/gross-gaming-revenue-by-state-us/</a:t>
            </a:r>
            <a:r>
              <a:rPr lang="en-US" sz="14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dirty="0">
                <a:latin typeface="Arial" panose="020B0604020202020204" pitchFamily="34" charset="0"/>
                <a:cs typeface="Arial" panose="020B0604020202020204" pitchFamily="34" charset="0"/>
              </a:rPr>
              <a:t>House edge</a:t>
            </a:r>
            <a:endParaRPr b="1" dirty="0">
              <a:latin typeface="Arial" panose="020B0604020202020204" pitchFamily="34" charset="0"/>
              <a:cs typeface="Arial" panose="020B0604020202020204" pitchFamily="34" charset="0"/>
            </a:endParaRPr>
          </a:p>
        </p:txBody>
      </p:sp>
      <p:sp>
        <p:nvSpPr>
          <p:cNvPr id="108" name="Google Shape;108;p21"/>
          <p:cNvSpPr txBox="1">
            <a:spLocks noGrp="1"/>
          </p:cNvSpPr>
          <p:nvPr>
            <p:ph type="body" idx="1"/>
          </p:nvPr>
        </p:nvSpPr>
        <p:spPr>
          <a:xfrm>
            <a:off x="415600" y="1536633"/>
            <a:ext cx="11014400" cy="4555200"/>
          </a:xfrm>
          <a:prstGeom prst="rect">
            <a:avLst/>
          </a:prstGeom>
        </p:spPr>
        <p:txBody>
          <a:bodyPr spcFirstLastPara="1" vert="horz" wrap="square" lIns="121900" tIns="121900" rIns="121900" bIns="121900" rtlCol="0" anchor="t" anchorCtr="0">
            <a:normAutofit/>
          </a:bodyPr>
          <a:lstStyle/>
          <a:p>
            <a:pPr>
              <a:lnSpc>
                <a:spcPct val="100000"/>
              </a:lnSpc>
              <a:spcBef>
                <a:spcPts val="1800"/>
              </a:spcBef>
            </a:pPr>
            <a:r>
              <a:rPr lang="en" sz="2600" b="1" dirty="0">
                <a:latin typeface="Arial" panose="020B0604020202020204" pitchFamily="34" charset="0"/>
                <a:cs typeface="Arial" panose="020B0604020202020204" pitchFamily="34" charset="0"/>
              </a:rPr>
              <a:t>House edge </a:t>
            </a:r>
            <a:r>
              <a:rPr lang="en" sz="2600" dirty="0">
                <a:latin typeface="Arial" panose="020B0604020202020204" pitchFamily="34" charset="0"/>
                <a:cs typeface="Arial" panose="020B0604020202020204" pitchFamily="34" charset="0"/>
              </a:rPr>
              <a:t>is the average gross profit a casino can expect to make. It’s not set by the casino but based on the games themselves.</a:t>
            </a:r>
            <a:endParaRPr sz="2600" dirty="0">
              <a:latin typeface="Arial" panose="020B0604020202020204" pitchFamily="34" charset="0"/>
              <a:cs typeface="Arial" panose="020B0604020202020204" pitchFamily="34" charset="0"/>
            </a:endParaRPr>
          </a:p>
          <a:p>
            <a:pPr lvl="1">
              <a:lnSpc>
                <a:spcPct val="100000"/>
              </a:lnSpc>
              <a:spcBef>
                <a:spcPts val="1800"/>
              </a:spcBef>
            </a:pPr>
            <a:r>
              <a:rPr lang="en" sz="2600" dirty="0">
                <a:latin typeface="Arial" panose="020B0604020202020204" pitchFamily="34" charset="0"/>
                <a:cs typeface="Arial" panose="020B0604020202020204" pitchFamily="34" charset="0"/>
              </a:rPr>
              <a:t>This means that games at a casino are designed so that, in general, the casino will make money while the people playing the games will lose money.</a:t>
            </a:r>
            <a:endParaRPr sz="260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67A3FB30493640A2445B42901FF46B" ma:contentTypeVersion="13" ma:contentTypeDescription="Create a new document." ma:contentTypeScope="" ma:versionID="20e56f736d10b6bab0b7114efe82d21c">
  <xsd:schema xmlns:xsd="http://www.w3.org/2001/XMLSchema" xmlns:xs="http://www.w3.org/2001/XMLSchema" xmlns:p="http://schemas.microsoft.com/office/2006/metadata/properties" xmlns:ns2="cba116a9-ffe1-4bbc-bb2f-51c6aa5f3284" xmlns:ns3="0263c8d4-f996-4729-986a-eb22291ee691" targetNamespace="http://schemas.microsoft.com/office/2006/metadata/properties" ma:root="true" ma:fieldsID="ab5c22027b811b45ac5f87a58e1ed3e8" ns2:_="" ns3:_="">
    <xsd:import namespace="cba116a9-ffe1-4bbc-bb2f-51c6aa5f3284"/>
    <xsd:import namespace="0263c8d4-f996-4729-986a-eb22291ee69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116a9-ffe1-4bbc-bb2f-51c6aa5f3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3c8d4-f996-4729-986a-eb22291ee69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7ccd763-4798-4f87-8982-e96a299196f4}" ma:internalName="TaxCatchAll" ma:showField="CatchAllData" ma:web="0263c8d4-f996-4729-986a-eb22291ee6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0E83AB-B875-4F4C-97F7-A657C5DD483B}">
  <ds:schemaRefs>
    <ds:schemaRef ds:uri="http://schemas.microsoft.com/sharepoint/v3/contenttype/forms"/>
  </ds:schemaRefs>
</ds:datastoreItem>
</file>

<file path=customXml/itemProps2.xml><?xml version="1.0" encoding="utf-8"?>
<ds:datastoreItem xmlns:ds="http://schemas.openxmlformats.org/officeDocument/2006/customXml" ds:itemID="{26603346-B2E8-4C3B-85DC-B5F1DF41A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a116a9-ffe1-4bbc-bb2f-51c6aa5f3284"/>
    <ds:schemaRef ds:uri="0263c8d4-f996-4729-986a-eb22291ee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435</TotalTime>
  <Words>1613</Words>
  <Application>Microsoft Office PowerPoint</Application>
  <PresentationFormat>Widescreen</PresentationFormat>
  <Paragraphs>149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Myriad Pro</vt:lpstr>
      <vt:lpstr>Symbol</vt:lpstr>
      <vt:lpstr>Office Theme</vt:lpstr>
      <vt:lpstr>Beyond the Bet: Weighing Gambling Risks</vt:lpstr>
      <vt:lpstr>Let’s play a game!</vt:lpstr>
      <vt:lpstr>Payouts by candy color</vt:lpstr>
      <vt:lpstr>Example</vt:lpstr>
      <vt:lpstr>Additional instructions</vt:lpstr>
      <vt:lpstr>Discussion</vt:lpstr>
      <vt:lpstr>What is gambling?</vt:lpstr>
      <vt:lpstr>$15.52 Billion</vt:lpstr>
      <vt:lpstr>House edge</vt:lpstr>
      <vt:lpstr>Hold ‘em house edge example</vt:lpstr>
      <vt:lpstr>American Roulette </vt:lpstr>
      <vt:lpstr>Blackjack </vt:lpstr>
      <vt:lpstr>Craps </vt:lpstr>
      <vt:lpstr>Keno </vt:lpstr>
      <vt:lpstr>Slots</vt:lpstr>
      <vt:lpstr>Video Poker </vt:lpstr>
      <vt:lpstr>House edge for different casino games</vt:lpstr>
      <vt:lpstr>Calculating the expected value or house edge of our game</vt:lpstr>
      <vt:lpstr>Questions about the house edge</vt:lpstr>
      <vt:lpstr>Problem gambling</vt:lpstr>
      <vt:lpstr>Nebraska Problem Gamblers Assistance Program’s  2022-23 New Client Data annual report</vt:lpstr>
      <vt:lpstr>Help with gambling addiction</vt:lpstr>
      <vt:lpstr>Closure</vt:lpstr>
      <vt:lpstr>Assessment: How does “money personality” affect gambling?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Gambling bring you more than fun-sized money?</dc:title>
  <dc:creator>Jennifer Davidson</dc:creator>
  <cp:lastModifiedBy>Bernstein, Jennifer M</cp:lastModifiedBy>
  <cp:revision>49</cp:revision>
  <dcterms:modified xsi:type="dcterms:W3CDTF">2025-02-13T17:08:14Z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269c60-0483-4c57-9e8c-3779d6900235_Enabled">
    <vt:lpwstr>true</vt:lpwstr>
  </property>
  <property fmtid="{D5CDD505-2E9C-101B-9397-08002B2CF9AE}" pid="3" name="MSIP_Label_65269c60-0483-4c57-9e8c-3779d6900235_SetDate">
    <vt:lpwstr>2025-01-20T11:14:43Z</vt:lpwstr>
  </property>
  <property fmtid="{D5CDD505-2E9C-101B-9397-08002B2CF9AE}" pid="4" name="MSIP_Label_65269c60-0483-4c57-9e8c-3779d6900235_Method">
    <vt:lpwstr>Privileged</vt:lpwstr>
  </property>
  <property fmtid="{D5CDD505-2E9C-101B-9397-08002B2CF9AE}" pid="5" name="MSIP_Label_65269c60-0483-4c57-9e8c-3779d6900235_Name">
    <vt:lpwstr>65269c60-0483-4c57-9e8c-3779d6900235</vt:lpwstr>
  </property>
  <property fmtid="{D5CDD505-2E9C-101B-9397-08002B2CF9AE}" pid="6" name="MSIP_Label_65269c60-0483-4c57-9e8c-3779d6900235_SiteId">
    <vt:lpwstr>b397c653-5b19-463f-b9fc-af658ded9128</vt:lpwstr>
  </property>
  <property fmtid="{D5CDD505-2E9C-101B-9397-08002B2CF9AE}" pid="7" name="MSIP_Label_65269c60-0483-4c57-9e8c-3779d6900235_ActionId">
    <vt:lpwstr>2973f91d-b998-4f4d-9856-743f70159628</vt:lpwstr>
  </property>
  <property fmtid="{D5CDD505-2E9C-101B-9397-08002B2CF9AE}" pid="8" name="MSIP_Label_65269c60-0483-4c57-9e8c-3779d6900235_ContentBits">
    <vt:lpwstr>0</vt:lpwstr>
  </property>
</Properties>
</file>