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31"/>
  </p:notes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57" r:id="rId22"/>
    <p:sldId id="282" r:id="rId23"/>
    <p:sldId id="258" r:id="rId24"/>
    <p:sldId id="259" r:id="rId25"/>
    <p:sldId id="260" r:id="rId26"/>
    <p:sldId id="261" r:id="rId27"/>
    <p:sldId id="262" r:id="rId28"/>
    <p:sldId id="263"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E0D8F-314F-486F-A1CC-7DDA9BAA3498}"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DBF71-68B6-4587-A77E-C107118AAF8A}" type="slidenum">
              <a:rPr lang="en-US" smtClean="0"/>
              <a:t>‹#›</a:t>
            </a:fld>
            <a:endParaRPr lang="en-US"/>
          </a:p>
        </p:txBody>
      </p:sp>
    </p:spTree>
    <p:extLst>
      <p:ext uri="{BB962C8B-B14F-4D97-AF65-F5344CB8AC3E}">
        <p14:creationId xmlns:p14="http://schemas.microsoft.com/office/powerpoint/2010/main" val="1745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8fa13c5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98fa13c5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8fa13c51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8fa13c51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79ba6187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979ba6187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79ba6187a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79ba6187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79ba618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979ba618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979ba6187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979ba6187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ee4457fb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ee4457fb5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These numbers are per person - not per coffee drinker.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98fa13c51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98fa13c51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79ba6187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79ba6187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79ba6187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979ba6187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979ba6187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979ba6187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98fa13c51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98fa13c51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79ba6187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79ba6187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979ba6187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979ba6187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ee4457fb5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ee4457fb54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These numbers are per person - not per coffee drinker.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79ba6187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79ba6187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0F67-CBB9-3047-A47B-6D577AC3C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C15F47-E9F5-CD70-9A52-B5F38125F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E125E0-6A6B-5D33-6E0F-300FC5228902}"/>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5" name="Footer Placeholder 4">
            <a:extLst>
              <a:ext uri="{FF2B5EF4-FFF2-40B4-BE49-F238E27FC236}">
                <a16:creationId xmlns:a16="http://schemas.microsoft.com/office/drawing/2014/main" id="{18404C77-4374-5B43-A60A-377F66300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6AB9F-4B72-FE88-91B6-C611C55B1F0C}"/>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271269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74A3-B105-6294-0D3B-8592CAA353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C1F696-9ECC-EF02-4C47-D056741617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00D61-AF67-F02A-F500-A605E7B69641}"/>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5" name="Footer Placeholder 4">
            <a:extLst>
              <a:ext uri="{FF2B5EF4-FFF2-40B4-BE49-F238E27FC236}">
                <a16:creationId xmlns:a16="http://schemas.microsoft.com/office/drawing/2014/main" id="{312DF677-6B23-90CB-CBEA-6A9EE87EE8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54165-402F-0622-3125-D4FC1ECF55D1}"/>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13058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F446E-DBBA-8DD5-B5B4-58AF453F49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AB1D7-3653-2929-1870-957493D12F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4D1B1-20D3-774D-9F05-35E6D7E2AF72}"/>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5" name="Footer Placeholder 4">
            <a:extLst>
              <a:ext uri="{FF2B5EF4-FFF2-40B4-BE49-F238E27FC236}">
                <a16:creationId xmlns:a16="http://schemas.microsoft.com/office/drawing/2014/main" id="{835491BA-9BA8-7120-D475-41F5D0FBA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11FA3-FB13-397C-2A61-9235FBB83BB3}"/>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764881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Barlow ExtraBold"/>
              <a:buNone/>
              <a:defRPr sz="6933">
                <a:latin typeface="Barlow ExtraBold"/>
                <a:ea typeface="Barlow ExtraBold"/>
                <a:cs typeface="Barlow ExtraBold"/>
                <a:sym typeface="Barlow ExtraBold"/>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Barlow Medium"/>
              <a:buNone/>
              <a:defRPr sz="3733">
                <a:latin typeface="Barlow Medium"/>
                <a:ea typeface="Barlow Medium"/>
                <a:cs typeface="Barlow Medium"/>
                <a:sym typeface="Barlow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35463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Font typeface="Barlow Medium"/>
              <a:buNone/>
              <a:defRPr sz="4800">
                <a:latin typeface="Barlow Medium"/>
                <a:ea typeface="Barlow Medium"/>
                <a:cs typeface="Barlow Medium"/>
                <a:sym typeface="Barlow Medium"/>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4200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647233"/>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Barlow Medium"/>
              <a:buNone/>
              <a:defRPr>
                <a:latin typeface="Barlow Medium"/>
                <a:ea typeface="Barlow Medium"/>
                <a:cs typeface="Barlow Medium"/>
                <a:sym typeface="Barlow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Font typeface="Barlow Medium"/>
              <a:buChar char="●"/>
              <a:defRPr>
                <a:latin typeface="Barlow Medium"/>
                <a:ea typeface="Barlow Medium"/>
                <a:cs typeface="Barlow Medium"/>
                <a:sym typeface="Barlow Medium"/>
              </a:defRPr>
            </a:lvl1pPr>
            <a:lvl2pPr marL="1219170" lvl="1" indent="-423323">
              <a:spcBef>
                <a:spcPts val="0"/>
              </a:spcBef>
              <a:spcAft>
                <a:spcPts val="0"/>
              </a:spcAft>
              <a:buSzPts val="1400"/>
              <a:buFont typeface="Barlow Medium"/>
              <a:buChar char="○"/>
              <a:defRPr>
                <a:latin typeface="Barlow Medium"/>
                <a:ea typeface="Barlow Medium"/>
                <a:cs typeface="Barlow Medium"/>
                <a:sym typeface="Barlow Medium"/>
              </a:defRPr>
            </a:lvl2pPr>
            <a:lvl3pPr marL="1828754" lvl="2" indent="-423323">
              <a:spcBef>
                <a:spcPts val="0"/>
              </a:spcBef>
              <a:spcAft>
                <a:spcPts val="0"/>
              </a:spcAft>
              <a:buSzPts val="1400"/>
              <a:buFont typeface="Barlow Medium"/>
              <a:buChar char="■"/>
              <a:defRPr>
                <a:latin typeface="Barlow Medium"/>
                <a:ea typeface="Barlow Medium"/>
                <a:cs typeface="Barlow Medium"/>
                <a:sym typeface="Barlow Medium"/>
              </a:defRPr>
            </a:lvl3pPr>
            <a:lvl4pPr marL="2438339" lvl="3" indent="-423323">
              <a:spcBef>
                <a:spcPts val="0"/>
              </a:spcBef>
              <a:spcAft>
                <a:spcPts val="0"/>
              </a:spcAft>
              <a:buSzPts val="1400"/>
              <a:buFont typeface="Barlow Medium"/>
              <a:buChar char="●"/>
              <a:defRPr>
                <a:latin typeface="Barlow Medium"/>
                <a:ea typeface="Barlow Medium"/>
                <a:cs typeface="Barlow Medium"/>
                <a:sym typeface="Barlow Medium"/>
              </a:defRPr>
            </a:lvl4pPr>
            <a:lvl5pPr marL="3047924" lvl="4" indent="-423323">
              <a:spcBef>
                <a:spcPts val="0"/>
              </a:spcBef>
              <a:spcAft>
                <a:spcPts val="0"/>
              </a:spcAft>
              <a:buSzPts val="1400"/>
              <a:buFont typeface="Barlow Medium"/>
              <a:buChar char="○"/>
              <a:defRPr>
                <a:latin typeface="Barlow Medium"/>
                <a:ea typeface="Barlow Medium"/>
                <a:cs typeface="Barlow Medium"/>
                <a:sym typeface="Barlow Medium"/>
              </a:defRPr>
            </a:lvl5pPr>
            <a:lvl6pPr marL="3657509" lvl="5" indent="-423323">
              <a:spcBef>
                <a:spcPts val="0"/>
              </a:spcBef>
              <a:spcAft>
                <a:spcPts val="0"/>
              </a:spcAft>
              <a:buSzPts val="1400"/>
              <a:buFont typeface="Barlow Medium"/>
              <a:buChar char="■"/>
              <a:defRPr>
                <a:latin typeface="Barlow Medium"/>
                <a:ea typeface="Barlow Medium"/>
                <a:cs typeface="Barlow Medium"/>
                <a:sym typeface="Barlow Medium"/>
              </a:defRPr>
            </a:lvl6pPr>
            <a:lvl7pPr marL="4267093" lvl="6" indent="-423323">
              <a:spcBef>
                <a:spcPts val="0"/>
              </a:spcBef>
              <a:spcAft>
                <a:spcPts val="0"/>
              </a:spcAft>
              <a:buSzPts val="1400"/>
              <a:buFont typeface="Barlow Medium"/>
              <a:buChar char="●"/>
              <a:defRPr>
                <a:latin typeface="Barlow Medium"/>
                <a:ea typeface="Barlow Medium"/>
                <a:cs typeface="Barlow Medium"/>
                <a:sym typeface="Barlow Medium"/>
              </a:defRPr>
            </a:lvl7pPr>
            <a:lvl8pPr marL="4876678" lvl="7" indent="-423323">
              <a:spcBef>
                <a:spcPts val="0"/>
              </a:spcBef>
              <a:spcAft>
                <a:spcPts val="0"/>
              </a:spcAft>
              <a:buSzPts val="1400"/>
              <a:buFont typeface="Barlow Medium"/>
              <a:buChar char="○"/>
              <a:defRPr>
                <a:latin typeface="Barlow Medium"/>
                <a:ea typeface="Barlow Medium"/>
                <a:cs typeface="Barlow Medium"/>
                <a:sym typeface="Barlow Medium"/>
              </a:defRPr>
            </a:lvl8pPr>
            <a:lvl9pPr marL="5486263" lvl="8" indent="-423323">
              <a:spcBef>
                <a:spcPts val="0"/>
              </a:spcBef>
              <a:spcAft>
                <a:spcPts val="0"/>
              </a:spcAft>
              <a:buSzPts val="1400"/>
              <a:buFont typeface="Barlow Medium"/>
              <a:buChar char="■"/>
              <a:defRPr>
                <a:latin typeface="Barlow Medium"/>
                <a:ea typeface="Barlow Medium"/>
                <a:cs typeface="Barlow Medium"/>
                <a:sym typeface="Barlow Medium"/>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0900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15600" y="647233"/>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Barlow Medium"/>
              <a:buNone/>
              <a:defRPr>
                <a:latin typeface="Barlow Medium"/>
                <a:ea typeface="Barlow Medium"/>
                <a:cs typeface="Barlow Medium"/>
                <a:sym typeface="Barlow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Font typeface="Barlow Medium"/>
              <a:buChar char="○"/>
              <a:defRPr sz="1600">
                <a:latin typeface="Barlow Medium"/>
                <a:ea typeface="Barlow Medium"/>
                <a:cs typeface="Barlow Medium"/>
                <a:sym typeface="Barlow Medium"/>
              </a:defRPr>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Font typeface="Barlow Medium"/>
              <a:buChar char="●"/>
              <a:defRPr sz="1867">
                <a:latin typeface="Barlow Medium"/>
                <a:ea typeface="Barlow Medium"/>
                <a:cs typeface="Barlow Medium"/>
                <a:sym typeface="Barlow Medium"/>
              </a:defRPr>
            </a:lvl1pPr>
            <a:lvl2pPr marL="1219170" lvl="1" indent="-406390">
              <a:spcBef>
                <a:spcPts val="0"/>
              </a:spcBef>
              <a:spcAft>
                <a:spcPts val="0"/>
              </a:spcAft>
              <a:buSzPts val="1200"/>
              <a:buFont typeface="Barlow Medium"/>
              <a:buChar char="○"/>
              <a:defRPr sz="1600">
                <a:latin typeface="Barlow Medium"/>
                <a:ea typeface="Barlow Medium"/>
                <a:cs typeface="Barlow Medium"/>
                <a:sym typeface="Barlow Medium"/>
              </a:defRPr>
            </a:lvl2pPr>
            <a:lvl3pPr marL="1828754" lvl="2" indent="-406390">
              <a:spcBef>
                <a:spcPts val="0"/>
              </a:spcBef>
              <a:spcAft>
                <a:spcPts val="0"/>
              </a:spcAft>
              <a:buSzPts val="1200"/>
              <a:buFont typeface="Barlow Medium"/>
              <a:buChar char="■"/>
              <a:defRPr sz="1600">
                <a:latin typeface="Barlow Medium"/>
                <a:ea typeface="Barlow Medium"/>
                <a:cs typeface="Barlow Medium"/>
                <a:sym typeface="Barlow Medium"/>
              </a:defRPr>
            </a:lvl3pPr>
            <a:lvl4pPr marL="2438339" lvl="3" indent="-406390">
              <a:spcBef>
                <a:spcPts val="0"/>
              </a:spcBef>
              <a:spcAft>
                <a:spcPts val="0"/>
              </a:spcAft>
              <a:buSzPts val="1200"/>
              <a:buFont typeface="Barlow Medium"/>
              <a:buChar char="●"/>
              <a:defRPr sz="1600">
                <a:latin typeface="Barlow Medium"/>
                <a:ea typeface="Barlow Medium"/>
                <a:cs typeface="Barlow Medium"/>
                <a:sym typeface="Barlow Medium"/>
              </a:defRPr>
            </a:lvl4pPr>
            <a:lvl5pPr marL="3047924" lvl="4" indent="-406390">
              <a:spcBef>
                <a:spcPts val="0"/>
              </a:spcBef>
              <a:spcAft>
                <a:spcPts val="0"/>
              </a:spcAft>
              <a:buSzPts val="1200"/>
              <a:buFont typeface="Barlow Medium"/>
              <a:buChar char="○"/>
              <a:defRPr sz="1600">
                <a:latin typeface="Barlow Medium"/>
                <a:ea typeface="Barlow Medium"/>
                <a:cs typeface="Barlow Medium"/>
                <a:sym typeface="Barlow Medium"/>
              </a:defRPr>
            </a:lvl5pPr>
            <a:lvl6pPr marL="3657509" lvl="5" indent="-406390">
              <a:spcBef>
                <a:spcPts val="0"/>
              </a:spcBef>
              <a:spcAft>
                <a:spcPts val="0"/>
              </a:spcAft>
              <a:buSzPts val="1200"/>
              <a:buFont typeface="Barlow Medium"/>
              <a:buChar char="■"/>
              <a:defRPr sz="1600">
                <a:latin typeface="Barlow Medium"/>
                <a:ea typeface="Barlow Medium"/>
                <a:cs typeface="Barlow Medium"/>
                <a:sym typeface="Barlow Medium"/>
              </a:defRPr>
            </a:lvl6pPr>
            <a:lvl7pPr marL="4267093" lvl="6" indent="-406390">
              <a:spcBef>
                <a:spcPts val="0"/>
              </a:spcBef>
              <a:spcAft>
                <a:spcPts val="0"/>
              </a:spcAft>
              <a:buSzPts val="1200"/>
              <a:buFont typeface="Barlow Medium"/>
              <a:buChar char="●"/>
              <a:defRPr sz="1600">
                <a:latin typeface="Barlow Medium"/>
                <a:ea typeface="Barlow Medium"/>
                <a:cs typeface="Barlow Medium"/>
                <a:sym typeface="Barlow Medium"/>
              </a:defRPr>
            </a:lvl7pPr>
            <a:lvl8pPr marL="4876678" lvl="7" indent="-406390">
              <a:spcBef>
                <a:spcPts val="0"/>
              </a:spcBef>
              <a:spcAft>
                <a:spcPts val="0"/>
              </a:spcAft>
              <a:buSzPts val="1200"/>
              <a:buFont typeface="Barlow Medium"/>
              <a:buChar char="○"/>
              <a:defRPr sz="1600">
                <a:latin typeface="Barlow Medium"/>
                <a:ea typeface="Barlow Medium"/>
                <a:cs typeface="Barlow Medium"/>
                <a:sym typeface="Barlow Medium"/>
              </a:defRPr>
            </a:lvl8pPr>
            <a:lvl9pPr marL="5486263" lvl="8" indent="-406390">
              <a:spcBef>
                <a:spcPts val="0"/>
              </a:spcBef>
              <a:spcAft>
                <a:spcPts val="0"/>
              </a:spcAft>
              <a:buSzPts val="1200"/>
              <a:buFont typeface="Barlow Medium"/>
              <a:buChar char="■"/>
              <a:defRPr sz="1600">
                <a:latin typeface="Barlow Medium"/>
                <a:ea typeface="Barlow Medium"/>
                <a:cs typeface="Barlow Medium"/>
                <a:sym typeface="Barlow Medium"/>
              </a:defRPr>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2788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15600" y="647233"/>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31897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1" name="Google Shape;31;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2" name="Google Shape;32;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7625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5" name="Google Shape;35;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2721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
        <p:cNvGrpSpPr/>
        <p:nvPr/>
      </p:nvGrpSpPr>
      <p:grpSpPr>
        <a:xfrm>
          <a:off x="0" y="0"/>
          <a:ext cx="0" cy="0"/>
          <a:chOff x="0" y="0"/>
          <a:chExt cx="0" cy="0"/>
        </a:xfrm>
      </p:grpSpPr>
      <p:sp>
        <p:nvSpPr>
          <p:cNvPr id="37" name="Google Shape;37;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Font typeface="Barlow Medium"/>
              <a:buNone/>
              <a:defRPr sz="5600">
                <a:latin typeface="Barlow Medium"/>
                <a:ea typeface="Barlow Medium"/>
                <a:cs typeface="Barlow Medium"/>
                <a:sym typeface="Barlow Medium"/>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9" name="Google Shape;39;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0" name="Google Shape;40;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186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3142-64BC-91BB-95DC-6772789181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6299B-27D0-A1AD-E0B1-E21FA9B82D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BED41-2DD0-6D1C-0C33-676DB116C7F0}"/>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5" name="Footer Placeholder 4">
            <a:extLst>
              <a:ext uri="{FF2B5EF4-FFF2-40B4-BE49-F238E27FC236}">
                <a16:creationId xmlns:a16="http://schemas.microsoft.com/office/drawing/2014/main" id="{2A1B81C6-FB60-F080-EF7E-3FA7B86D8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2B6C5-97AF-B11A-CC2E-FF96DD201EFA}"/>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243391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0894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7" name="Google Shape;47;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7462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5623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F559-3AB1-41FF-AD7C-DC08915E5F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ACAF15-129C-1351-32D9-9E66791BED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9C60F7-C9FD-9B52-E7AC-FD9963E47035}"/>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5" name="Footer Placeholder 4">
            <a:extLst>
              <a:ext uri="{FF2B5EF4-FFF2-40B4-BE49-F238E27FC236}">
                <a16:creationId xmlns:a16="http://schemas.microsoft.com/office/drawing/2014/main" id="{7AC302D8-102F-8CA0-F662-089FB147B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ECF78-622F-B6A1-724C-3E9A1CC0719B}"/>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64351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E8E8-0294-C727-4D40-C74BE72213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DD9F0-4762-6D5E-07E8-5003D3E38A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4C178B-391E-958E-0487-7A756A9BD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EF4670-93C8-0187-B200-DBD4D88F1B20}"/>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6" name="Footer Placeholder 5">
            <a:extLst>
              <a:ext uri="{FF2B5EF4-FFF2-40B4-BE49-F238E27FC236}">
                <a16:creationId xmlns:a16="http://schemas.microsoft.com/office/drawing/2014/main" id="{5D27A89F-F5BE-6D9A-7E28-7ECBE130A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DE342-356A-CB1F-FDDB-03489A7D5284}"/>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127288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BB30-946F-3E6C-2BD1-6F5A46FB0F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09BCA6-A671-9274-0CDB-7C1312E01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9F3B25-D791-DD7A-F92E-D6C0313C06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724183-CBA5-207B-C189-E3B7CDB346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DB7F66-BFA8-854E-5796-D4AB7E952F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790833-413B-032F-93BE-A982BDE5C8E7}"/>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8" name="Footer Placeholder 7">
            <a:extLst>
              <a:ext uri="{FF2B5EF4-FFF2-40B4-BE49-F238E27FC236}">
                <a16:creationId xmlns:a16="http://schemas.microsoft.com/office/drawing/2014/main" id="{77C050AE-43C6-5014-1D1F-F075BD8F1C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4E4FF4-B2DE-CA7B-9421-F7816540F6F3}"/>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128171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2964-404F-F632-4A68-CB63FAC37A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C229A7-46F6-CC19-9397-79135119962E}"/>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4" name="Footer Placeholder 3">
            <a:extLst>
              <a:ext uri="{FF2B5EF4-FFF2-40B4-BE49-F238E27FC236}">
                <a16:creationId xmlns:a16="http://schemas.microsoft.com/office/drawing/2014/main" id="{76E38CFD-08BC-8EB2-4B9B-53A245AAD3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E053A-900D-3E58-B76E-0E5CCCAC9C97}"/>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230021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D9DAB7-6334-5F07-6AD9-265CE9F694EF}"/>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3" name="Footer Placeholder 2">
            <a:extLst>
              <a:ext uri="{FF2B5EF4-FFF2-40B4-BE49-F238E27FC236}">
                <a16:creationId xmlns:a16="http://schemas.microsoft.com/office/drawing/2014/main" id="{095216B3-809A-B541-42D5-E5EEE9C0AA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A64185-B4E4-57BB-9D85-E89CD9EA6B35}"/>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229517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42C9-235A-FC42-5652-06C4716134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85C83E-CFAB-DAB3-26C7-8D55DD17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B5733-F4C7-6312-D87B-686BED71B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F254F-7376-7706-EC64-A72298AECF87}"/>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6" name="Footer Placeholder 5">
            <a:extLst>
              <a:ext uri="{FF2B5EF4-FFF2-40B4-BE49-F238E27FC236}">
                <a16:creationId xmlns:a16="http://schemas.microsoft.com/office/drawing/2014/main" id="{6E09F2AB-AA06-7EDF-113B-E8163D41E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1B047E-9738-0A59-735F-D005438E6DF8}"/>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132914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A8BE-DE41-D893-0479-CFC22BBC3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64CDB-EFAC-ADB9-C4B2-6EC900596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65652-42F2-550C-93B8-CF15E55F6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DC518-A81D-B4FD-F9C6-F0B5534BE47C}"/>
              </a:ext>
            </a:extLst>
          </p:cNvPr>
          <p:cNvSpPr>
            <a:spLocks noGrp="1"/>
          </p:cNvSpPr>
          <p:nvPr>
            <p:ph type="dt" sz="half" idx="10"/>
          </p:nvPr>
        </p:nvSpPr>
        <p:spPr/>
        <p:txBody>
          <a:bodyPr/>
          <a:lstStyle/>
          <a:p>
            <a:fld id="{DA95B07F-184F-493A-8BCC-F5CEE0857D5B}" type="datetimeFigureOut">
              <a:rPr lang="en-US" smtClean="0"/>
              <a:t>2/11/2025</a:t>
            </a:fld>
            <a:endParaRPr lang="en-US"/>
          </a:p>
        </p:txBody>
      </p:sp>
      <p:sp>
        <p:nvSpPr>
          <p:cNvPr id="6" name="Footer Placeholder 5">
            <a:extLst>
              <a:ext uri="{FF2B5EF4-FFF2-40B4-BE49-F238E27FC236}">
                <a16:creationId xmlns:a16="http://schemas.microsoft.com/office/drawing/2014/main" id="{BB6A216B-2FB7-862E-8BE5-986ECBC4F0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EC93-7290-393D-5EE0-046AEE731818}"/>
              </a:ext>
            </a:extLst>
          </p:cNvPr>
          <p:cNvSpPr>
            <a:spLocks noGrp="1"/>
          </p:cNvSpPr>
          <p:nvPr>
            <p:ph type="sldNum" sz="quarter" idx="12"/>
          </p:nvPr>
        </p:nvSpPr>
        <p:spPr/>
        <p:txBody>
          <a:bodyPr/>
          <a:lstStyle/>
          <a:p>
            <a:fld id="{74228187-5F03-410E-9E95-183E86075063}" type="slidenum">
              <a:rPr lang="en-US" smtClean="0"/>
              <a:t>‹#›</a:t>
            </a:fld>
            <a:endParaRPr lang="en-US"/>
          </a:p>
        </p:txBody>
      </p:sp>
    </p:spTree>
    <p:extLst>
      <p:ext uri="{BB962C8B-B14F-4D97-AF65-F5344CB8AC3E}">
        <p14:creationId xmlns:p14="http://schemas.microsoft.com/office/powerpoint/2010/main" val="225092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4825B-0681-CB21-A648-2894EFC22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F19674-0BBA-D2A5-1B15-3A08153D3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85050-B349-EDB1-C5BB-8397A8060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95B07F-184F-493A-8BCC-F5CEE0857D5B}" type="datetimeFigureOut">
              <a:rPr lang="en-US" smtClean="0"/>
              <a:t>2/11/2025</a:t>
            </a:fld>
            <a:endParaRPr lang="en-US"/>
          </a:p>
        </p:txBody>
      </p:sp>
      <p:sp>
        <p:nvSpPr>
          <p:cNvPr id="5" name="Footer Placeholder 4">
            <a:extLst>
              <a:ext uri="{FF2B5EF4-FFF2-40B4-BE49-F238E27FC236}">
                <a16:creationId xmlns:a16="http://schemas.microsoft.com/office/drawing/2014/main" id="{DF8B6A46-A918-3E98-3EDA-374870BED4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F6B1E1-DA53-D37E-85D8-30A94F9E5D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228187-5F03-410E-9E95-183E86075063}" type="slidenum">
              <a:rPr lang="en-US" smtClean="0"/>
              <a:t>‹#›</a:t>
            </a:fld>
            <a:endParaRPr lang="en-US"/>
          </a:p>
        </p:txBody>
      </p:sp>
      <p:sp>
        <p:nvSpPr>
          <p:cNvPr id="8" name="TextBox 7">
            <a:extLst>
              <a:ext uri="{FF2B5EF4-FFF2-40B4-BE49-F238E27FC236}">
                <a16:creationId xmlns:a16="http://schemas.microsoft.com/office/drawing/2014/main" id="{7666CE8F-F2B4-4BC8-7930-991E93AF5405}"/>
              </a:ext>
            </a:extLst>
          </p:cNvPr>
          <p:cNvSpPr txBox="1"/>
          <p:nvPr userDrawn="1">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280252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3">
            <a:alphaModFix/>
          </a:blip>
          <a:stretch>
            <a:fillRect/>
          </a:stretch>
        </p:blipFill>
        <p:spPr>
          <a:xfrm>
            <a:off x="0" y="0"/>
            <a:ext cx="12192000" cy="6858000"/>
          </a:xfrm>
          <a:prstGeom prst="rect">
            <a:avLst/>
          </a:prstGeom>
          <a:noFill/>
          <a:ln>
            <a:noFill/>
          </a:ln>
        </p:spPr>
      </p:pic>
      <p:sp>
        <p:nvSpPr>
          <p:cNvPr id="7" name="Google Shape;7;p1"/>
          <p:cNvSpPr txBox="1">
            <a:spLocks noGrp="1"/>
          </p:cNvSpPr>
          <p:nvPr>
            <p:ph type="title"/>
          </p:nvPr>
        </p:nvSpPr>
        <p:spPr>
          <a:xfrm>
            <a:off x="415600" y="647233"/>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
        <p:nvSpPr>
          <p:cNvPr id="3" name="TextBox 2">
            <a:extLst>
              <a:ext uri="{FF2B5EF4-FFF2-40B4-BE49-F238E27FC236}">
                <a16:creationId xmlns:a16="http://schemas.microsoft.com/office/drawing/2014/main" id="{48EE1C6B-424E-5BD4-B2D7-17051C683531}"/>
              </a:ext>
            </a:extLst>
          </p:cNvPr>
          <p:cNvSpPr txBox="1"/>
          <p:nvPr userDrawn="1">
            <p:extLst>
              <p:ext uri="{1162E1C5-73C7-4A58-AE30-91384D911F3F}">
                <p184:classification xmlns:p184="http://schemas.microsoft.com/office/powerpoint/2018/4/main" val="hdr"/>
              </p:ext>
            </p:extLst>
          </p:nvPr>
        </p:nvSpPr>
        <p:spPr>
          <a:xfrm>
            <a:off x="63500" y="63500"/>
            <a:ext cx="1903413" cy="167640"/>
          </a:xfrm>
          <a:prstGeom prst="rect">
            <a:avLst/>
          </a:prstGeom>
        </p:spPr>
        <p:txBody>
          <a:bodyPr horzOverflow="overflow" lIns="0" tIns="0" rIns="0" bIns="0">
            <a:spAutoFit/>
          </a:bodyPr>
          <a:lstStyle/>
          <a:p>
            <a:pPr algn="l"/>
            <a:r>
              <a:rPr lang="en-US" sz="1100">
                <a:solidFill>
                  <a:srgbClr val="000000"/>
                </a:solidFill>
                <a:latin typeface="Calibri" panose="020F0502020204030204" pitchFamily="34" charset="0"/>
                <a:ea typeface="Calibri" panose="020F0502020204030204" pitchFamily="34" charset="0"/>
                <a:cs typeface="Calibri" panose="020F0502020204030204" pitchFamily="34" charset="0"/>
              </a:rPr>
              <a:t>NONCONFIDENTIAL // EXTERNAL</a:t>
            </a:r>
          </a:p>
        </p:txBody>
      </p:sp>
    </p:spTree>
    <p:extLst>
      <p:ext uri="{BB962C8B-B14F-4D97-AF65-F5344CB8AC3E}">
        <p14:creationId xmlns:p14="http://schemas.microsoft.com/office/powerpoint/2010/main" val="14978981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BC73-7A59-FBE3-4243-CB1B3685F96C}"/>
              </a:ext>
            </a:extLst>
          </p:cNvPr>
          <p:cNvSpPr>
            <a:spLocks noGrp="1"/>
          </p:cNvSpPr>
          <p:nvPr>
            <p:ph type="ctrTitle"/>
          </p:nvPr>
        </p:nvSpPr>
        <p:spPr/>
        <p:txBody>
          <a:bodyPr>
            <a:normAutofit fontScale="90000"/>
          </a:bodyPr>
          <a:lstStyle/>
          <a:p>
            <a:r>
              <a:rPr lang="en-US" dirty="0">
                <a:latin typeface="Arial" panose="020B0604020202020204" pitchFamily="34" charset="0"/>
                <a:cs typeface="Arial" panose="020B0604020202020204" pitchFamily="34" charset="0"/>
              </a:rPr>
              <a:t>Beyond the Bet: Identifying Problem Gambling</a:t>
            </a:r>
          </a:p>
        </p:txBody>
      </p:sp>
      <p:sp>
        <p:nvSpPr>
          <p:cNvPr id="3" name="Subtitle 2">
            <a:extLst>
              <a:ext uri="{FF2B5EF4-FFF2-40B4-BE49-F238E27FC236}">
                <a16:creationId xmlns:a16="http://schemas.microsoft.com/office/drawing/2014/main" id="{18D52C0B-D610-B0E7-1D06-F4CC702FEDBF}"/>
              </a:ext>
            </a:extLst>
          </p:cNvPr>
          <p:cNvSpPr>
            <a:spLocks noGrp="1"/>
          </p:cNvSpPr>
          <p:nvPr>
            <p:ph type="subTitle" idx="1"/>
          </p:nvPr>
        </p:nvSpPr>
        <p:spPr>
          <a:xfrm>
            <a:off x="1524000" y="5028065"/>
            <a:ext cx="9144000" cy="1655762"/>
          </a:xfrm>
        </p:spPr>
        <p:txBody>
          <a:bodyPr>
            <a:normAutofit/>
          </a:bodyPr>
          <a:lstStyle/>
          <a:p>
            <a:r>
              <a:rPr lang="en-US" sz="1400" b="0" i="0" u="none" strike="noStrike" baseline="0" dirty="0">
                <a:solidFill>
                  <a:srgbClr val="221E1F"/>
                </a:solidFill>
                <a:latin typeface="Myriad Pro"/>
              </a:rPr>
              <a:t>©2025, Nebraska Council on Economic Education, with funding from the Nebraska Commission on Problem Gambling. Developed in partnership with the Federal Reserve Bank of St. Louis. Permission is granted to reprint or photocopy this lesson in its entirety for educational purposes, provided the user credits the Nebraska Council on Economic Education. </a:t>
            </a:r>
            <a:endParaRPr lang="en-US" sz="1400" dirty="0"/>
          </a:p>
        </p:txBody>
      </p:sp>
    </p:spTree>
    <p:extLst>
      <p:ext uri="{BB962C8B-B14F-4D97-AF65-F5344CB8AC3E}">
        <p14:creationId xmlns:p14="http://schemas.microsoft.com/office/powerpoint/2010/main" val="429002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id="{DEBC445B-C3D0-81A9-CCFB-97CEDAA51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353" y="1284893"/>
            <a:ext cx="3861647" cy="3306609"/>
          </a:xfrm>
          <a:prstGeom prst="rect">
            <a:avLst/>
          </a:prstGeom>
        </p:spPr>
      </p:pic>
      <p:pic>
        <p:nvPicPr>
          <p:cNvPr id="5" name="Picture 4" descr="Graphical user interface, website&#10;&#10;Description automatically generated">
            <a:extLst>
              <a:ext uri="{FF2B5EF4-FFF2-40B4-BE49-F238E27FC236}">
                <a16:creationId xmlns:a16="http://schemas.microsoft.com/office/drawing/2014/main" id="{E920DA9A-F847-1607-CF9C-0A50424F2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284893"/>
            <a:ext cx="3951515" cy="33066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8DFD8D8E-70EE-946C-2A2E-FB247956F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684" y="1502230"/>
            <a:ext cx="3805645" cy="330925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79E01BB5-EDAE-B9FA-BCDD-333E3A3E7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328" y="1502230"/>
            <a:ext cx="3913050" cy="33092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567D1CA-A08C-5F12-260A-8529B7D11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488" y="1416042"/>
            <a:ext cx="3820884" cy="3330128"/>
          </a:xfrm>
          <a:prstGeom prst="rect">
            <a:avLst/>
          </a:prstGeom>
        </p:spPr>
      </p:pic>
      <p:pic>
        <p:nvPicPr>
          <p:cNvPr id="5" name="Picture 4" descr="Logo, company name&#10;&#10;Description automatically generated">
            <a:extLst>
              <a:ext uri="{FF2B5EF4-FFF2-40B4-BE49-F238E27FC236}">
                <a16:creationId xmlns:a16="http://schemas.microsoft.com/office/drawing/2014/main" id="{8286F121-2F22-2D6E-D718-31D17550D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70" y="1416042"/>
            <a:ext cx="4168738" cy="33301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id="{615192AD-C5D6-28D8-1849-447D2E286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045" y="1357291"/>
            <a:ext cx="3859098" cy="3391693"/>
          </a:xfrm>
          <a:prstGeom prst="rect">
            <a:avLst/>
          </a:prstGeom>
        </p:spPr>
      </p:pic>
      <p:pic>
        <p:nvPicPr>
          <p:cNvPr id="5" name="Picture 4" descr="Graphical user interface&#10;&#10;Description automatically generated with medium confidence">
            <a:extLst>
              <a:ext uri="{FF2B5EF4-FFF2-40B4-BE49-F238E27FC236}">
                <a16:creationId xmlns:a16="http://schemas.microsoft.com/office/drawing/2014/main" id="{24A00213-0D63-B74A-3827-A1E82265D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141" y="1357292"/>
            <a:ext cx="4082145" cy="339169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 name="Picture 2" descr="Teams&#10;&#10;Description automatically generated with low confidence">
            <a:extLst>
              <a:ext uri="{FF2B5EF4-FFF2-40B4-BE49-F238E27FC236}">
                <a16:creationId xmlns:a16="http://schemas.microsoft.com/office/drawing/2014/main" id="{CB647A67-7E90-0BF4-935C-18912CDAC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406" y="1532168"/>
            <a:ext cx="3816992" cy="3311975"/>
          </a:xfrm>
          <a:prstGeom prst="rect">
            <a:avLst/>
          </a:prstGeom>
        </p:spPr>
      </p:pic>
      <p:pic>
        <p:nvPicPr>
          <p:cNvPr id="5" name="Picture 4" descr="A picture containing text, person, indoor, hand&#10;&#10;Description automatically generated">
            <a:extLst>
              <a:ext uri="{FF2B5EF4-FFF2-40B4-BE49-F238E27FC236}">
                <a16:creationId xmlns:a16="http://schemas.microsoft.com/office/drawing/2014/main" id="{1CB35095-0280-AFBE-9532-9B7A9FCD6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631" y="1532168"/>
            <a:ext cx="4071711" cy="3311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id="{25CCE0D9-D01D-D28F-D979-92781A49A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981" y="1472659"/>
            <a:ext cx="3774331" cy="3309798"/>
          </a:xfrm>
          <a:prstGeom prst="rect">
            <a:avLst/>
          </a:prstGeom>
        </p:spPr>
      </p:pic>
      <p:pic>
        <p:nvPicPr>
          <p:cNvPr id="5" name="Picture 4" descr="A picture containing text, grass&#10;&#10;Description automatically generated">
            <a:extLst>
              <a:ext uri="{FF2B5EF4-FFF2-40B4-BE49-F238E27FC236}">
                <a16:creationId xmlns:a16="http://schemas.microsoft.com/office/drawing/2014/main" id="{2091720C-F57E-D98F-339D-6413CF650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312" y="1472659"/>
            <a:ext cx="3943589" cy="33097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3" name="Picture 2" descr="A picture containing calendar&#10;&#10;Description automatically generated">
            <a:extLst>
              <a:ext uri="{FF2B5EF4-FFF2-40B4-BE49-F238E27FC236}">
                <a16:creationId xmlns:a16="http://schemas.microsoft.com/office/drawing/2014/main" id="{09E0273A-F0AF-4313-CBAD-8DDC830B98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171" y="1423213"/>
            <a:ext cx="4016829" cy="3301187"/>
          </a:xfrm>
          <a:prstGeom prst="rect">
            <a:avLst/>
          </a:prstGeom>
        </p:spPr>
      </p:pic>
      <p:pic>
        <p:nvPicPr>
          <p:cNvPr id="5" name="Picture 4" descr="A person holding a cell phone&#10;&#10;Description automatically generated with medium confidence">
            <a:extLst>
              <a:ext uri="{FF2B5EF4-FFF2-40B4-BE49-F238E27FC236}">
                <a16:creationId xmlns:a16="http://schemas.microsoft.com/office/drawing/2014/main" id="{CAB7BE31-48C6-18B7-2A46-04F4ACBD8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423213"/>
            <a:ext cx="4036080" cy="330118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id="{8CF79A62-311B-4BE0-92AE-8470980B5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317" y="1500859"/>
            <a:ext cx="3902196" cy="3321512"/>
          </a:xfrm>
          <a:prstGeom prst="rect">
            <a:avLst/>
          </a:prstGeom>
        </p:spPr>
      </p:pic>
      <p:pic>
        <p:nvPicPr>
          <p:cNvPr id="7" name="Picture 6" descr="Map&#10;&#10;Description automatically generated">
            <a:extLst>
              <a:ext uri="{FF2B5EF4-FFF2-40B4-BE49-F238E27FC236}">
                <a16:creationId xmlns:a16="http://schemas.microsoft.com/office/drawing/2014/main" id="{AA6BE779-319B-5A6C-4B58-9252BDA12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511" y="1500859"/>
            <a:ext cx="4092575" cy="33215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CB3A-983D-0612-6630-6BEF92D5DA22}"/>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did you learn?</a:t>
            </a:r>
          </a:p>
        </p:txBody>
      </p:sp>
      <p:sp>
        <p:nvSpPr>
          <p:cNvPr id="3" name="Content Placeholder 2">
            <a:extLst>
              <a:ext uri="{FF2B5EF4-FFF2-40B4-BE49-F238E27FC236}">
                <a16:creationId xmlns:a16="http://schemas.microsoft.com/office/drawing/2014/main" id="{D9CA132E-BCFD-C964-29A8-7DF0C52E7BDD}"/>
              </a:ext>
            </a:extLst>
          </p:cNvPr>
          <p:cNvSpPr>
            <a:spLocks noGrp="1"/>
          </p:cNvSpPr>
          <p:nvPr>
            <p:ph idx="1"/>
          </p:nvPr>
        </p:nvSpPr>
        <p:spPr>
          <a:xfrm>
            <a:off x="838200" y="2006600"/>
            <a:ext cx="10700657" cy="4486275"/>
          </a:xfrm>
        </p:spPr>
        <p:txBody>
          <a:bodyPr/>
          <a:lstStyle/>
          <a:p>
            <a:pPr marL="0" indent="0">
              <a:buNone/>
            </a:pPr>
            <a:r>
              <a:rPr lang="en-US" dirty="0">
                <a:latin typeface="Arial" panose="020B0604020202020204" pitchFamily="34" charset="0"/>
                <a:cs typeface="Arial" panose="020B0604020202020204" pitchFamily="34" charset="0"/>
              </a:rPr>
              <a:t>What was your main takeaway from the Gambling by the Numbers activity?</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money is spent on gambling, that means it is not being spent on something else.</a:t>
            </a:r>
          </a:p>
          <a:p>
            <a:pPr marL="0" indent="0">
              <a:buNone/>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Opportunity cost </a:t>
            </a:r>
            <a:r>
              <a:rPr lang="en-US" dirty="0">
                <a:latin typeface="Arial" panose="020B0604020202020204" pitchFamily="34" charset="0"/>
                <a:cs typeface="Arial" panose="020B0604020202020204" pitchFamily="34" charset="0"/>
              </a:rPr>
              <a:t>is the next-best alternative given up when a choice is made.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811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ECD1A-7A9D-0510-941E-B3CE7D720A45}"/>
              </a:ext>
            </a:extLst>
          </p:cNvPr>
          <p:cNvSpPr>
            <a:spLocks noGrp="1"/>
          </p:cNvSpPr>
          <p:nvPr>
            <p:ph idx="1"/>
          </p:nvPr>
        </p:nvSpPr>
        <p:spPr>
          <a:xfrm>
            <a:off x="8153400" y="1117702"/>
            <a:ext cx="3900948" cy="1603375"/>
          </a:xfrm>
        </p:spPr>
        <p:txBody>
          <a:bodyPr>
            <a:normAutofit/>
          </a:bodyPr>
          <a:lstStyle/>
          <a:p>
            <a:pPr marL="0" indent="0">
              <a:buNone/>
            </a:pPr>
            <a:r>
              <a:rPr lang="en-US" sz="4800" dirty="0">
                <a:effectLst/>
                <a:latin typeface="Arial" panose="020B0604020202020204" pitchFamily="34" charset="0"/>
                <a:ea typeface="Arial" panose="020B0604020202020204" pitchFamily="34" charset="0"/>
              </a:rPr>
              <a:t>DEFINITELY </a:t>
            </a:r>
          </a:p>
          <a:p>
            <a:pPr marL="0" indent="0">
              <a:buNone/>
            </a:pPr>
            <a:r>
              <a:rPr lang="en-US" sz="4800" dirty="0">
                <a:effectLst/>
                <a:latin typeface="Arial" panose="020B0604020202020204" pitchFamily="34" charset="0"/>
                <a:ea typeface="Arial" panose="020B0604020202020204" pitchFamily="34" charset="0"/>
              </a:rPr>
              <a:t>GAMBLING</a:t>
            </a:r>
            <a:endParaRPr lang="en-US" sz="4800" dirty="0"/>
          </a:p>
        </p:txBody>
      </p:sp>
      <p:sp>
        <p:nvSpPr>
          <p:cNvPr id="4" name="Arrow: Right 3">
            <a:extLst>
              <a:ext uri="{FF2B5EF4-FFF2-40B4-BE49-F238E27FC236}">
                <a16:creationId xmlns:a16="http://schemas.microsoft.com/office/drawing/2014/main" id="{6D142D8F-AACB-6834-7525-8533244DE985}"/>
              </a:ext>
            </a:extLst>
          </p:cNvPr>
          <p:cNvSpPr/>
          <p:nvPr/>
        </p:nvSpPr>
        <p:spPr>
          <a:xfrm rot="10800000">
            <a:off x="304801" y="3104535"/>
            <a:ext cx="3106993" cy="1603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502D6D8-82B6-339A-F98F-E17605247840}"/>
              </a:ext>
            </a:extLst>
          </p:cNvPr>
          <p:cNvSpPr/>
          <p:nvPr/>
        </p:nvSpPr>
        <p:spPr>
          <a:xfrm>
            <a:off x="8637640" y="3104535"/>
            <a:ext cx="3106993" cy="1603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E2CCEB0-925B-9A38-DCFE-E97D14614E5D}"/>
              </a:ext>
            </a:extLst>
          </p:cNvPr>
          <p:cNvSpPr txBox="1">
            <a:spLocks/>
          </p:cNvSpPr>
          <p:nvPr/>
        </p:nvSpPr>
        <p:spPr>
          <a:xfrm>
            <a:off x="304801" y="1191444"/>
            <a:ext cx="3900948"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dirty="0">
                <a:latin typeface="Arial" panose="020B0604020202020204" pitchFamily="34" charset="0"/>
                <a:ea typeface="Arial" panose="020B0604020202020204" pitchFamily="34" charset="0"/>
              </a:rPr>
              <a:t>NOT</a:t>
            </a:r>
          </a:p>
          <a:p>
            <a:pPr marL="0" indent="0">
              <a:buFont typeface="Arial" panose="020B0604020202020204" pitchFamily="34" charset="0"/>
              <a:buNone/>
            </a:pPr>
            <a:r>
              <a:rPr lang="en-US" sz="4800" dirty="0">
                <a:latin typeface="Arial" panose="020B0604020202020204" pitchFamily="34" charset="0"/>
              </a:rPr>
              <a:t>GAMBLING</a:t>
            </a:r>
            <a:endParaRPr lang="en-US" sz="4800" dirty="0"/>
          </a:p>
        </p:txBody>
      </p:sp>
    </p:spTree>
    <p:extLst>
      <p:ext uri="{BB962C8B-B14F-4D97-AF65-F5344CB8AC3E}">
        <p14:creationId xmlns:p14="http://schemas.microsoft.com/office/powerpoint/2010/main" val="269659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986400" y="1087033"/>
            <a:ext cx="8219200" cy="763600"/>
          </a:xfrm>
          <a:prstGeom prst="rect">
            <a:avLst/>
          </a:prstGeom>
        </p:spPr>
        <p:txBody>
          <a:bodyPr spcFirstLastPara="1" wrap="square" lIns="121900" tIns="121900" rIns="121900" bIns="121900" anchor="t" anchorCtr="0">
            <a:normAutofit/>
          </a:bodyPr>
          <a:lstStyle/>
          <a:p>
            <a:pPr algn="ctr"/>
            <a:r>
              <a:rPr lang="en" sz="3200" b="1" dirty="0">
                <a:solidFill>
                  <a:schemeClr val="lt1"/>
                </a:solidFill>
                <a:latin typeface="Arial" panose="020B0604020202020204" pitchFamily="34" charset="0"/>
                <a:cs typeface="Arial" panose="020B0604020202020204" pitchFamily="34" charset="0"/>
              </a:rPr>
              <a:t>Gambling by the Numbers Instructions</a:t>
            </a:r>
            <a:endParaRPr sz="3200" b="1" dirty="0">
              <a:solidFill>
                <a:schemeClr val="lt1"/>
              </a:solidFill>
              <a:latin typeface="Arial" panose="020B0604020202020204" pitchFamily="34" charset="0"/>
              <a:cs typeface="Arial" panose="020B0604020202020204" pitchFamily="34" charset="0"/>
            </a:endParaRPr>
          </a:p>
        </p:txBody>
      </p:sp>
      <p:sp>
        <p:nvSpPr>
          <p:cNvPr id="61" name="Google Shape;61;p14"/>
          <p:cNvSpPr txBox="1">
            <a:spLocks noGrp="1"/>
          </p:cNvSpPr>
          <p:nvPr>
            <p:ph type="body" idx="1"/>
          </p:nvPr>
        </p:nvSpPr>
        <p:spPr>
          <a:xfrm>
            <a:off x="415600" y="1850633"/>
            <a:ext cx="11360800" cy="4241200"/>
          </a:xfrm>
          <a:prstGeom prst="rect">
            <a:avLst/>
          </a:prstGeom>
        </p:spPr>
        <p:txBody>
          <a:bodyPr spcFirstLastPara="1" wrap="square" lIns="121900" tIns="121900" rIns="121900" bIns="121900" anchor="t" anchorCtr="0">
            <a:normAutofit/>
          </a:bodyPr>
          <a:lstStyle/>
          <a:p>
            <a:pPr indent="-507987">
              <a:buClr>
                <a:schemeClr val="lt1"/>
              </a:buClr>
              <a:buSzPts val="2400"/>
            </a:pPr>
            <a:r>
              <a:rPr lang="en" sz="3200" dirty="0">
                <a:solidFill>
                  <a:schemeClr val="lt1"/>
                </a:solidFill>
                <a:latin typeface="Arial" panose="020B0604020202020204" pitchFamily="34" charset="0"/>
                <a:cs typeface="Arial" panose="020B0604020202020204" pitchFamily="34" charset="0"/>
              </a:rPr>
              <a:t>You’ll receive either a number or a statement.</a:t>
            </a:r>
            <a:endParaRPr sz="3200" dirty="0">
              <a:solidFill>
                <a:schemeClr val="lt1"/>
              </a:solidFill>
              <a:latin typeface="Arial" panose="020B0604020202020204" pitchFamily="34" charset="0"/>
              <a:cs typeface="Arial" panose="020B0604020202020204" pitchFamily="34" charset="0"/>
            </a:endParaRPr>
          </a:p>
          <a:p>
            <a:pPr indent="-507987">
              <a:buClr>
                <a:schemeClr val="lt1"/>
              </a:buClr>
              <a:buSzPts val="2400"/>
            </a:pPr>
            <a:r>
              <a:rPr lang="en" sz="3200" dirty="0">
                <a:solidFill>
                  <a:schemeClr val="lt1"/>
                </a:solidFill>
                <a:latin typeface="Arial" panose="020B0604020202020204" pitchFamily="34" charset="0"/>
                <a:cs typeface="Arial" panose="020B0604020202020204" pitchFamily="34" charset="0"/>
              </a:rPr>
              <a:t>Goal is to find your match. One number matches one clue.</a:t>
            </a:r>
            <a:endParaRPr sz="3200" dirty="0">
              <a:solidFill>
                <a:schemeClr val="lt1"/>
              </a:solidFill>
              <a:latin typeface="Arial" panose="020B0604020202020204" pitchFamily="34" charset="0"/>
              <a:cs typeface="Arial" panose="020B0604020202020204" pitchFamily="34" charset="0"/>
            </a:endParaRPr>
          </a:p>
          <a:p>
            <a:pPr indent="-507987">
              <a:buClr>
                <a:schemeClr val="lt1"/>
              </a:buClr>
              <a:buSzPts val="2400"/>
            </a:pPr>
            <a:r>
              <a:rPr lang="en" sz="3200" dirty="0">
                <a:solidFill>
                  <a:schemeClr val="lt1"/>
                </a:solidFill>
                <a:latin typeface="Arial" panose="020B0604020202020204" pitchFamily="34" charset="0"/>
                <a:cs typeface="Arial" panose="020B0604020202020204" pitchFamily="34" charset="0"/>
              </a:rPr>
              <a:t>When you think you have found your partner, move out of the group into the designated area.</a:t>
            </a:r>
            <a:endParaRPr sz="3200" dirty="0">
              <a:solidFill>
                <a:schemeClr val="lt1"/>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9F3B-A275-0C40-14E9-46D8CAE5FF67}"/>
              </a:ext>
            </a:extLst>
          </p:cNvPr>
          <p:cNvSpPr>
            <a:spLocks noGrp="1"/>
          </p:cNvSpPr>
          <p:nvPr>
            <p:ph type="title"/>
          </p:nvPr>
        </p:nvSpPr>
        <p:spPr>
          <a:xfrm>
            <a:off x="838200" y="593726"/>
            <a:ext cx="10515600" cy="1325563"/>
          </a:xfrm>
        </p:spPr>
        <p:txBody>
          <a:bodyPr>
            <a:normAutofit/>
          </a:bodyPr>
          <a:lstStyle/>
          <a:p>
            <a:r>
              <a:rPr lang="en-US" sz="5400" b="1" dirty="0">
                <a:latin typeface="Arial" panose="020B0604020202020204" pitchFamily="34" charset="0"/>
                <a:cs typeface="Arial" panose="020B0604020202020204" pitchFamily="34" charset="0"/>
              </a:rPr>
              <a:t>Gambling</a:t>
            </a:r>
          </a:p>
        </p:txBody>
      </p:sp>
      <p:sp>
        <p:nvSpPr>
          <p:cNvPr id="3" name="Content Placeholder 2">
            <a:extLst>
              <a:ext uri="{FF2B5EF4-FFF2-40B4-BE49-F238E27FC236}">
                <a16:creationId xmlns:a16="http://schemas.microsoft.com/office/drawing/2014/main" id="{08CECD1A-7A9D-0510-941E-B3CE7D720A45}"/>
              </a:ext>
            </a:extLst>
          </p:cNvPr>
          <p:cNvSpPr>
            <a:spLocks noGrp="1"/>
          </p:cNvSpPr>
          <p:nvPr>
            <p:ph idx="1"/>
          </p:nvPr>
        </p:nvSpPr>
        <p:spPr>
          <a:xfrm>
            <a:off x="983577" y="2189770"/>
            <a:ext cx="10515600" cy="4351338"/>
          </a:xfrm>
        </p:spPr>
        <p:txBody>
          <a:bodyPr>
            <a:normAutofit/>
          </a:bodyPr>
          <a:lstStyle/>
          <a:p>
            <a:pPr marL="0" indent="0">
              <a:buNone/>
            </a:pPr>
            <a:r>
              <a:rPr lang="en-US" sz="4800" dirty="0">
                <a:latin typeface="Arial" panose="020B0604020202020204" pitchFamily="34" charset="0"/>
                <a:ea typeface="Arial" panose="020B0604020202020204" pitchFamily="34" charset="0"/>
              </a:rPr>
              <a:t>R</a:t>
            </a:r>
            <a:r>
              <a:rPr lang="en-US" sz="4800" dirty="0">
                <a:effectLst/>
                <a:latin typeface="Arial" panose="020B0604020202020204" pitchFamily="34" charset="0"/>
                <a:ea typeface="Arial" panose="020B0604020202020204" pitchFamily="34" charset="0"/>
              </a:rPr>
              <a:t>isking money on the chance of winning more money</a:t>
            </a:r>
            <a:endParaRPr lang="en-US" sz="4800" dirty="0"/>
          </a:p>
        </p:txBody>
      </p:sp>
    </p:spTree>
    <p:extLst>
      <p:ext uri="{BB962C8B-B14F-4D97-AF65-F5344CB8AC3E}">
        <p14:creationId xmlns:p14="http://schemas.microsoft.com/office/powerpoint/2010/main" val="314579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9F3B-A275-0C40-14E9-46D8CAE5FF67}"/>
              </a:ext>
            </a:extLst>
          </p:cNvPr>
          <p:cNvSpPr>
            <a:spLocks noGrp="1"/>
          </p:cNvSpPr>
          <p:nvPr>
            <p:ph type="title"/>
          </p:nvPr>
        </p:nvSpPr>
        <p:spPr/>
        <p:txBody>
          <a:bodyPr>
            <a:normAutofit/>
          </a:bodyPr>
          <a:lstStyle/>
          <a:p>
            <a:r>
              <a:rPr lang="en-US" sz="5400" b="1" dirty="0">
                <a:latin typeface="Arial" panose="020B0604020202020204" pitchFamily="34" charset="0"/>
                <a:cs typeface="Arial" panose="020B0604020202020204" pitchFamily="34" charset="0"/>
              </a:rPr>
              <a:t>Problem gambling </a:t>
            </a:r>
          </a:p>
        </p:txBody>
      </p:sp>
      <p:sp>
        <p:nvSpPr>
          <p:cNvPr id="3" name="Content Placeholder 2">
            <a:extLst>
              <a:ext uri="{FF2B5EF4-FFF2-40B4-BE49-F238E27FC236}">
                <a16:creationId xmlns:a16="http://schemas.microsoft.com/office/drawing/2014/main" id="{08CECD1A-7A9D-0510-941E-B3CE7D720A45}"/>
              </a:ext>
            </a:extLst>
          </p:cNvPr>
          <p:cNvSpPr>
            <a:spLocks noGrp="1"/>
          </p:cNvSpPr>
          <p:nvPr>
            <p:ph idx="1"/>
          </p:nvPr>
        </p:nvSpPr>
        <p:spPr/>
        <p:txBody>
          <a:bodyPr>
            <a:normAutofit/>
          </a:bodyPr>
          <a:lstStyle/>
          <a:p>
            <a:pPr marL="0" indent="0">
              <a:buNone/>
            </a:pPr>
            <a:r>
              <a:rPr lang="en-US" sz="4400" dirty="0">
                <a:latin typeface="Arial" panose="020B0604020202020204" pitchFamily="34" charset="0"/>
                <a:ea typeface="Arial" panose="020B0604020202020204" pitchFamily="34" charset="0"/>
              </a:rPr>
              <a:t>W</a:t>
            </a:r>
            <a:r>
              <a:rPr lang="en-US" sz="4400" dirty="0">
                <a:effectLst/>
                <a:latin typeface="Arial" panose="020B0604020202020204" pitchFamily="34" charset="0"/>
                <a:ea typeface="Arial" panose="020B0604020202020204" pitchFamily="34" charset="0"/>
              </a:rPr>
              <a:t>hen gambling negatively interferes with everyday life; that is, gambling more than you have; experiencing feelings of remorse, compulsivity, or being out of control; or when others question your gambling</a:t>
            </a:r>
            <a:endParaRPr lang="en-US" sz="4400" dirty="0"/>
          </a:p>
        </p:txBody>
      </p:sp>
    </p:spTree>
    <p:extLst>
      <p:ext uri="{BB962C8B-B14F-4D97-AF65-F5344CB8AC3E}">
        <p14:creationId xmlns:p14="http://schemas.microsoft.com/office/powerpoint/2010/main" val="112709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2DD8-BD8F-A4F1-1C13-F0CDFA3A13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SCENARIO A: Monique</a:t>
            </a:r>
          </a:p>
        </p:txBody>
      </p:sp>
      <p:sp>
        <p:nvSpPr>
          <p:cNvPr id="3" name="Content Placeholder 2">
            <a:extLst>
              <a:ext uri="{FF2B5EF4-FFF2-40B4-BE49-F238E27FC236}">
                <a16:creationId xmlns:a16="http://schemas.microsoft.com/office/drawing/2014/main" id="{18730503-11DA-8BD0-F697-3230FC060549}"/>
              </a:ext>
            </a:extLst>
          </p:cNvPr>
          <p:cNvSpPr>
            <a:spLocks noGrp="1"/>
          </p:cNvSpPr>
          <p:nvPr>
            <p:ph idx="1"/>
          </p:nvPr>
        </p:nvSpPr>
        <p:spPr/>
        <p:txBody>
          <a:bodyPr/>
          <a:lstStyle/>
          <a:p>
            <a:pPr marL="342900" marR="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Monique has started spending more on raffle tickets, increasing from the occasional $30 to consistently buying them each week, doubling her usual spending on bingo nights.</a:t>
            </a:r>
          </a:p>
          <a:p>
            <a:pPr marL="342900" marR="0" indent="-342900">
              <a:lnSpc>
                <a:spcPct val="115000"/>
              </a:lnSpc>
              <a:spcBef>
                <a:spcPts val="0"/>
              </a:spcBef>
              <a:spcAft>
                <a:spcPts val="0"/>
              </a:spcAft>
              <a:buFont typeface="+mj-lt"/>
              <a:buAutoNum type="arabicPeriod"/>
              <a:tabLst>
                <a:tab pos="1097280" algn="l"/>
              </a:tabLst>
            </a:pPr>
            <a:endParaRPr lang="en-US" sz="2000" dirty="0">
              <a:effectLst/>
              <a:latin typeface="Arial" panose="020B0604020202020204" pitchFamily="34" charset="0"/>
              <a:ea typeface="Arial" panose="020B0604020202020204" pitchFamily="34" charset="0"/>
            </a:endParaRPr>
          </a:p>
          <a:p>
            <a:pPr marL="342900" marR="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Monique has borrowed money from friends to cover her bingo expenses or has had to cut back on essential expenses like groceries or bills to continue her bingo habit.</a:t>
            </a:r>
          </a:p>
          <a:p>
            <a:pPr marL="342900" marR="0" indent="-342900">
              <a:lnSpc>
                <a:spcPct val="115000"/>
              </a:lnSpc>
              <a:spcBef>
                <a:spcPts val="0"/>
              </a:spcBef>
              <a:spcAft>
                <a:spcPts val="0"/>
              </a:spcAft>
              <a:buFont typeface="+mj-lt"/>
              <a:buAutoNum type="arabicPeriod"/>
              <a:tabLst>
                <a:tab pos="1097280" algn="l"/>
              </a:tabLst>
            </a:pPr>
            <a:endParaRPr lang="en-US" sz="2000" dirty="0">
              <a:effectLst/>
              <a:latin typeface="Arial" panose="020B0604020202020204" pitchFamily="34" charset="0"/>
              <a:ea typeface="Arial" panose="020B0604020202020204" pitchFamily="34" charset="0"/>
            </a:endParaRPr>
          </a:p>
          <a:p>
            <a:pPr marL="342900" marR="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Monique frequently talks about bingo, thinks about it throughout the week, and looks forward to Tuesday nights to the point where it affects her focus on work or school.</a:t>
            </a:r>
          </a:p>
          <a:p>
            <a:pPr marL="342900" marR="0" indent="-342900">
              <a:lnSpc>
                <a:spcPct val="115000"/>
              </a:lnSpc>
              <a:spcBef>
                <a:spcPts val="0"/>
              </a:spcBef>
              <a:spcAft>
                <a:spcPts val="0"/>
              </a:spcAft>
              <a:buFont typeface="+mj-lt"/>
              <a:buAutoNum type="arabicPeriod"/>
              <a:tabLst>
                <a:tab pos="1097280" algn="l"/>
              </a:tabLst>
            </a:pPr>
            <a:endParaRPr lang="en-US" sz="2000" dirty="0">
              <a:effectLst/>
              <a:latin typeface="Arial" panose="020B0604020202020204" pitchFamily="34" charset="0"/>
              <a:ea typeface="Arial" panose="020B0604020202020204" pitchFamily="34" charset="0"/>
            </a:endParaRPr>
          </a:p>
          <a:p>
            <a:pPr marL="342900" marR="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Monique feels anxious or irritable if she misses a bingo night, showing signs of withdrawal or an emotional dependence on the activity.</a:t>
            </a:r>
          </a:p>
          <a:p>
            <a:pPr marL="0" indent="0">
              <a:buNone/>
            </a:pPr>
            <a:endParaRPr lang="en-US" dirty="0"/>
          </a:p>
        </p:txBody>
      </p:sp>
    </p:spTree>
    <p:extLst>
      <p:ext uri="{BB962C8B-B14F-4D97-AF65-F5344CB8AC3E}">
        <p14:creationId xmlns:p14="http://schemas.microsoft.com/office/powerpoint/2010/main" val="231860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2DD8-BD8F-A4F1-1C13-F0CDFA3A13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SCENARIO B: Lawrence</a:t>
            </a:r>
          </a:p>
        </p:txBody>
      </p:sp>
      <p:sp>
        <p:nvSpPr>
          <p:cNvPr id="3" name="Content Placeholder 2">
            <a:extLst>
              <a:ext uri="{FF2B5EF4-FFF2-40B4-BE49-F238E27FC236}">
                <a16:creationId xmlns:a16="http://schemas.microsoft.com/office/drawing/2014/main" id="{18730503-11DA-8BD0-F697-3230FC060549}"/>
              </a:ext>
            </a:extLst>
          </p:cNvPr>
          <p:cNvSpPr>
            <a:spLocks noGrp="1"/>
          </p:cNvSpPr>
          <p:nvPr>
            <p:ph idx="1"/>
          </p:nvPr>
        </p:nvSpPr>
        <p:spPr/>
        <p:txBody>
          <a:bodyPr/>
          <a:lstStyle/>
          <a:p>
            <a:pPr marL="342900" marR="0" lvl="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Lawrence has accumulated $5,000 in credit card debt due to his high-stakes bets during football season.</a:t>
            </a:r>
          </a:p>
          <a:p>
            <a:pPr marL="342900" marR="0" lvl="0" indent="-342900">
              <a:lnSpc>
                <a:spcPct val="115000"/>
              </a:lnSpc>
              <a:spcBef>
                <a:spcPts val="0"/>
              </a:spcBef>
              <a:spcAft>
                <a:spcPts val="0"/>
              </a:spcAft>
              <a:buFont typeface="+mj-lt"/>
              <a:buAutoNum type="arabicPeriod"/>
              <a:tabLst>
                <a:tab pos="1097280" algn="l"/>
              </a:tabLst>
            </a:pPr>
            <a:endParaRPr lang="en-US" sz="20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Lawrence used some of his winnings to sponsor new jerseys for the local middle school football team, contributing positively to his community.</a:t>
            </a:r>
          </a:p>
          <a:p>
            <a:pPr marL="342900" marR="0" lvl="0" indent="-342900">
              <a:lnSpc>
                <a:spcPct val="115000"/>
              </a:lnSpc>
              <a:spcBef>
                <a:spcPts val="0"/>
              </a:spcBef>
              <a:spcAft>
                <a:spcPts val="0"/>
              </a:spcAft>
              <a:buFont typeface="+mj-lt"/>
              <a:buAutoNum type="arabicPeriod"/>
              <a:tabLst>
                <a:tab pos="1097280" algn="l"/>
              </a:tabLst>
            </a:pPr>
            <a:endParaRPr lang="en-US" sz="20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After losing $500 on a single game, Lawrence often places another bet of equal or greater value to try to recover his losses, leading to more significant financial risks.</a:t>
            </a:r>
          </a:p>
          <a:p>
            <a:pPr marL="342900" marR="0" lvl="0" indent="-342900">
              <a:lnSpc>
                <a:spcPct val="115000"/>
              </a:lnSpc>
              <a:spcBef>
                <a:spcPts val="0"/>
              </a:spcBef>
              <a:spcAft>
                <a:spcPts val="0"/>
              </a:spcAft>
              <a:buFont typeface="+mj-lt"/>
              <a:buAutoNum type="arabicPeriod"/>
              <a:tabLst>
                <a:tab pos="1097280" algn="l"/>
              </a:tabLst>
            </a:pPr>
            <a:endParaRPr lang="en-US" sz="2000" dirty="0">
              <a:effectLst/>
              <a:latin typeface="Arial" panose="020B0604020202020204" pitchFamily="34" charset="0"/>
              <a:ea typeface="Arial" panose="020B0604020202020204" pitchFamily="34" charset="0"/>
            </a:endParaRPr>
          </a:p>
          <a:p>
            <a:pPr marL="342900" marR="0" lvl="0" indent="-342900">
              <a:lnSpc>
                <a:spcPct val="115000"/>
              </a:lnSpc>
              <a:spcBef>
                <a:spcPts val="0"/>
              </a:spcBef>
              <a:spcAft>
                <a:spcPts val="0"/>
              </a:spcAft>
              <a:buFont typeface="+mj-lt"/>
              <a:buAutoNum type="arabicPeriod"/>
              <a:tabLst>
                <a:tab pos="1097280" algn="l"/>
              </a:tabLst>
            </a:pPr>
            <a:r>
              <a:rPr lang="en-US" sz="2000" dirty="0">
                <a:effectLst/>
                <a:latin typeface="Arial" panose="020B0604020202020204" pitchFamily="34" charset="0"/>
                <a:ea typeface="Arial" panose="020B0604020202020204" pitchFamily="34" charset="0"/>
              </a:rPr>
              <a:t>Lawrence enjoys the social aspect of his fantasy football leagues and has made several new friends through these activities, enhancing his social network and providing a positive outlet for his competitive spirit.</a:t>
            </a:r>
          </a:p>
          <a:p>
            <a:pPr marL="514350" indent="-514350">
              <a:buFont typeface="+mj-lt"/>
              <a:buAutoNum type="arabicPeriod"/>
            </a:pPr>
            <a:endParaRPr lang="en-US" dirty="0"/>
          </a:p>
        </p:txBody>
      </p:sp>
    </p:spTree>
    <p:extLst>
      <p:ext uri="{BB962C8B-B14F-4D97-AF65-F5344CB8AC3E}">
        <p14:creationId xmlns:p14="http://schemas.microsoft.com/office/powerpoint/2010/main" val="35066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2DD8-BD8F-A4F1-1C13-F0CDFA3A13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SCENARIO C: Sanjat</a:t>
            </a:r>
          </a:p>
        </p:txBody>
      </p:sp>
      <p:sp>
        <p:nvSpPr>
          <p:cNvPr id="3" name="Content Placeholder 2">
            <a:extLst>
              <a:ext uri="{FF2B5EF4-FFF2-40B4-BE49-F238E27FC236}">
                <a16:creationId xmlns:a16="http://schemas.microsoft.com/office/drawing/2014/main" id="{18730503-11DA-8BD0-F697-3230FC060549}"/>
              </a:ext>
            </a:extLst>
          </p:cNvPr>
          <p:cNvSpPr>
            <a:spLocks noGrp="1"/>
          </p:cNvSpPr>
          <p:nvPr>
            <p:ph idx="1"/>
          </p:nvPr>
        </p:nvSpPr>
        <p:spPr>
          <a:xfrm>
            <a:off x="838200" y="1830080"/>
            <a:ext cx="10515600" cy="4662795"/>
          </a:xfrm>
        </p:spPr>
        <p:txBody>
          <a:bodyPr>
            <a:normAutofit/>
          </a:bodyPr>
          <a:lstStyle/>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Sanjat’s family does not know about his plans to gamble in Atlantic City, and they generally frown upon gambling, which could lead to familial conflict if they find out.</a:t>
            </a:r>
          </a:p>
          <a:p>
            <a:pPr marL="342900" marR="0" lvl="0" indent="-342900">
              <a:lnSpc>
                <a:spcPct val="115000"/>
              </a:lnSpc>
              <a:spcBef>
                <a:spcPts val="0"/>
              </a:spcBef>
              <a:spcAft>
                <a:spcPts val="0"/>
              </a:spcAft>
              <a:buFont typeface="+mj-lt"/>
              <a:buAutoNum type="arabicPeriod"/>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Casinos are known to be highly vigilant about card counters and often mistreat or ban them. Sanjat could face serious consequences, including being asked to leave or being blacklisted from casinos if caught.</a:t>
            </a:r>
          </a:p>
          <a:p>
            <a:pPr marL="342900" marR="0" lvl="0" indent="-342900">
              <a:lnSpc>
                <a:spcPct val="115000"/>
              </a:lnSpc>
              <a:spcBef>
                <a:spcPts val="0"/>
              </a:spcBef>
              <a:spcAft>
                <a:spcPts val="0"/>
              </a:spcAft>
              <a:buFont typeface="+mj-lt"/>
              <a:buAutoNum type="arabicPeriod"/>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Sanjat has decided to use his winnings to fund his trip to Atlantic City, demonstrating a level of financial planning and using his gambling earnings for further opportunities.</a:t>
            </a:r>
          </a:p>
          <a:p>
            <a:pPr marL="342900" marR="0" lvl="0" indent="-342900">
              <a:lnSpc>
                <a:spcPct val="115000"/>
              </a:lnSpc>
              <a:spcBef>
                <a:spcPts val="0"/>
              </a:spcBef>
              <a:spcAft>
                <a:spcPts val="0"/>
              </a:spcAft>
              <a:buFont typeface="+mj-lt"/>
              <a:buAutoNum type="arabicPeriod"/>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Sanjat's focus on card counting and blackjack could distract him from his academic responsibilities, potentially affecting his high-achieving status at his prestigious university.</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514350" indent="-514350">
              <a:buFont typeface="+mj-lt"/>
              <a:buAutoNum type="arabicPeriod"/>
            </a:pPr>
            <a:endParaRPr lang="en-US" dirty="0"/>
          </a:p>
        </p:txBody>
      </p:sp>
    </p:spTree>
    <p:extLst>
      <p:ext uri="{BB962C8B-B14F-4D97-AF65-F5344CB8AC3E}">
        <p14:creationId xmlns:p14="http://schemas.microsoft.com/office/powerpoint/2010/main" val="108022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2DD8-BD8F-A4F1-1C13-F0CDFA3A13A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SCENARIO D: Daniela</a:t>
            </a:r>
          </a:p>
        </p:txBody>
      </p:sp>
      <p:sp>
        <p:nvSpPr>
          <p:cNvPr id="3" name="Content Placeholder 2">
            <a:extLst>
              <a:ext uri="{FF2B5EF4-FFF2-40B4-BE49-F238E27FC236}">
                <a16:creationId xmlns:a16="http://schemas.microsoft.com/office/drawing/2014/main" id="{18730503-11DA-8BD0-F697-3230FC060549}"/>
              </a:ext>
            </a:extLst>
          </p:cNvPr>
          <p:cNvSpPr>
            <a:spLocks noGrp="1"/>
          </p:cNvSpPr>
          <p:nvPr>
            <p:ph idx="1"/>
          </p:nvPr>
        </p:nvSpPr>
        <p:spPr>
          <a:xfrm>
            <a:off x="309716" y="1690688"/>
            <a:ext cx="11572567" cy="5018036"/>
          </a:xfrm>
        </p:spPr>
        <p:txBody>
          <a:bodyPr>
            <a:normAutofit/>
          </a:bodyPr>
          <a:lstStyle/>
          <a:p>
            <a:pPr marL="742950" marR="0" lvl="1" indent="-28575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Daniela often hides her online poker playing from her family and friends, and when someone asks her about it, she downplays it by saying she’s just trying it out for the first time, indicating a level of secrecy about her gambling activities.</a:t>
            </a:r>
          </a:p>
          <a:p>
            <a:pPr marL="742950" marR="0" lvl="1" indent="-285750">
              <a:lnSpc>
                <a:spcPct val="115000"/>
              </a:lnSpc>
              <a:spcBef>
                <a:spcPts val="0"/>
              </a:spcBef>
              <a:spcAft>
                <a:spcPts val="0"/>
              </a:spcAft>
              <a:buFont typeface="+mj-lt"/>
              <a:buAutoNum type="arabicPeriod"/>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Daniela has occasionally had to dip into her savings to fund her online poker games when her weekly budget wasn't enough, highlighting a potential financial risk.</a:t>
            </a:r>
          </a:p>
          <a:p>
            <a:pPr marL="742950" marR="0" lvl="1" indent="-285750">
              <a:lnSpc>
                <a:spcPct val="115000"/>
              </a:lnSpc>
              <a:spcBef>
                <a:spcPts val="0"/>
              </a:spcBef>
              <a:spcAft>
                <a:spcPts val="0"/>
              </a:spcAft>
              <a:buFont typeface="+mj-lt"/>
              <a:buAutoNum type="arabicPeriod"/>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Daniela sometimes feels guilty about the amount of time she spends playing poker, which suggests she is aware of the potential negative effects on her life but is struggling to balance her hobby with other responsibilities.</a:t>
            </a:r>
          </a:p>
          <a:p>
            <a:pPr marL="742950" marR="0" lvl="1" indent="-285750">
              <a:lnSpc>
                <a:spcPct val="115000"/>
              </a:lnSpc>
              <a:spcBef>
                <a:spcPts val="0"/>
              </a:spcBef>
              <a:spcAft>
                <a:spcPts val="0"/>
              </a:spcAft>
              <a:buFont typeface="+mj-lt"/>
              <a:buAutoNum type="arabicPeriod"/>
            </a:pP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742950" marR="0" lvl="1" indent="-285750">
              <a:lnSpc>
                <a:spcPct val="115000"/>
              </a:lnSpc>
              <a:spcBef>
                <a:spcPts val="0"/>
              </a:spcBef>
              <a:spcAft>
                <a:spcPts val="0"/>
              </a:spcAft>
              <a:buFont typeface="+mj-lt"/>
              <a:buAutoNum type="arabicPeriod"/>
            </a:pPr>
            <a:r>
              <a:rPr lang="en-US" sz="2000" dirty="0">
                <a:effectLst/>
                <a:latin typeface="Arial" panose="020B0604020202020204" pitchFamily="34" charset="0"/>
                <a:ea typeface="Times New Roman" panose="02020603050405020304" pitchFamily="18" charset="0"/>
                <a:cs typeface="Arial" panose="020B0604020202020204" pitchFamily="34" charset="0"/>
              </a:rPr>
              <a:t>Playing online poker has allowed Daniela to join a community of like-minded individuals and improve her strategic thinking and decisionmaking skills, providing her with intellectual stimulation and a sense of belonging.</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7840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2C9E-F398-9AFB-AF06-E36EFE6C4974}"/>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Debriefing Questions</a:t>
            </a:r>
          </a:p>
        </p:txBody>
      </p:sp>
      <p:sp>
        <p:nvSpPr>
          <p:cNvPr id="3" name="Content Placeholder 2">
            <a:extLst>
              <a:ext uri="{FF2B5EF4-FFF2-40B4-BE49-F238E27FC236}">
                <a16:creationId xmlns:a16="http://schemas.microsoft.com/office/drawing/2014/main" id="{A0A34F17-26C7-801E-C492-00C2D10B0240}"/>
              </a:ext>
            </a:extLst>
          </p:cNvPr>
          <p:cNvSpPr>
            <a:spLocks noGrp="1"/>
          </p:cNvSpPr>
          <p:nvPr>
            <p:ph idx="1"/>
          </p:nvPr>
        </p:nvSpPr>
        <p:spPr/>
        <p:txBody>
          <a:bodyPr>
            <a:normAutofit/>
          </a:bodyPr>
          <a:lstStyle/>
          <a:p>
            <a:r>
              <a:rPr lang="en-US" sz="3600" dirty="0">
                <a:latin typeface="Arial" panose="020B0604020202020204" pitchFamily="34" charset="0"/>
                <a:cs typeface="Arial" panose="020B0604020202020204" pitchFamily="34" charset="0"/>
              </a:rPr>
              <a:t>How do we define gambling? </a:t>
            </a:r>
          </a:p>
          <a:p>
            <a:r>
              <a:rPr lang="en-US" sz="3600" dirty="0">
                <a:latin typeface="Arial" panose="020B0604020202020204" pitchFamily="34" charset="0"/>
                <a:cs typeface="Arial" panose="020B0604020202020204" pitchFamily="34" charset="0"/>
              </a:rPr>
              <a:t>How do we define problem gambling? </a:t>
            </a:r>
          </a:p>
          <a:p>
            <a:r>
              <a:rPr lang="en-US" sz="3600" dirty="0">
                <a:latin typeface="Arial" panose="020B0604020202020204" pitchFamily="34" charset="0"/>
                <a:cs typeface="Arial" panose="020B0604020202020204" pitchFamily="34" charset="0"/>
              </a:rPr>
              <a:t>What economic concepts are at play when discussing gambling and problem gambling?</a:t>
            </a:r>
          </a:p>
          <a:p>
            <a:r>
              <a:rPr lang="en-US" sz="3600" dirty="0">
                <a:latin typeface="Arial" panose="020B0604020202020204" pitchFamily="34" charset="0"/>
                <a:cs typeface="Arial" panose="020B0604020202020204" pitchFamily="34" charset="0"/>
              </a:rPr>
              <a:t>Thinking about some of the people from the second activity, how would opportunity costs come into play regarding some of their decisions?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46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E9D03E0-A20E-D59B-DCD0-735EA4798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739" y="1603948"/>
            <a:ext cx="3897175" cy="3388848"/>
          </a:xfrm>
          <a:prstGeom prst="rect">
            <a:avLst/>
          </a:prstGeom>
        </p:spPr>
      </p:pic>
      <p:pic>
        <p:nvPicPr>
          <p:cNvPr id="5" name="Picture 4" descr="A picture containing text, young, child, person&#10;&#10;Description automatically generated">
            <a:extLst>
              <a:ext uri="{FF2B5EF4-FFF2-40B4-BE49-F238E27FC236}">
                <a16:creationId xmlns:a16="http://schemas.microsoft.com/office/drawing/2014/main" id="{B6E6EACA-29C9-AF57-985D-78446A02D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8914" y="1603948"/>
            <a:ext cx="4071408" cy="33888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B780BC2-C468-B4CF-1691-A53D3D73F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765" y="1480457"/>
            <a:ext cx="3703541" cy="3330858"/>
          </a:xfrm>
          <a:prstGeom prst="rect">
            <a:avLst/>
          </a:prstGeom>
        </p:spPr>
      </p:pic>
      <p:pic>
        <p:nvPicPr>
          <p:cNvPr id="5" name="Picture 4" descr="Map&#10;&#10;Description automatically generated">
            <a:extLst>
              <a:ext uri="{FF2B5EF4-FFF2-40B4-BE49-F238E27FC236}">
                <a16:creationId xmlns:a16="http://schemas.microsoft.com/office/drawing/2014/main" id="{24603F52-CCE3-5262-690E-4EAC27904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3306" y="1480458"/>
            <a:ext cx="3959761" cy="33308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id="{F1970C53-C7B4-99C5-061D-291C4E797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855" y="1556656"/>
            <a:ext cx="3826145" cy="3281175"/>
          </a:xfrm>
          <a:prstGeom prst="rect">
            <a:avLst/>
          </a:prstGeom>
        </p:spPr>
      </p:pic>
      <p:pic>
        <p:nvPicPr>
          <p:cNvPr id="5" name="Picture 4" descr="A picture containing text, electronics, circuit&#10;&#10;Description automatically generated">
            <a:extLst>
              <a:ext uri="{FF2B5EF4-FFF2-40B4-BE49-F238E27FC236}">
                <a16:creationId xmlns:a16="http://schemas.microsoft.com/office/drawing/2014/main" id="{C54818AB-B8E8-3609-D7AE-F2D9DA585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56656"/>
            <a:ext cx="4019440" cy="32811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Teams&#10;&#10;Description automatically generated with medium confidence">
            <a:extLst>
              <a:ext uri="{FF2B5EF4-FFF2-40B4-BE49-F238E27FC236}">
                <a16:creationId xmlns:a16="http://schemas.microsoft.com/office/drawing/2014/main" id="{356ACBB2-1C1E-5F82-4361-5B30B21D2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971" y="1565635"/>
            <a:ext cx="3995707" cy="3380054"/>
          </a:xfrm>
          <a:prstGeom prst="rect">
            <a:avLst/>
          </a:prstGeom>
        </p:spPr>
      </p:pic>
      <p:pic>
        <p:nvPicPr>
          <p:cNvPr id="5" name="Picture 4" descr="A picture containing text, slot machine, different, colorful&#10;&#10;Description automatically generated">
            <a:extLst>
              <a:ext uri="{FF2B5EF4-FFF2-40B4-BE49-F238E27FC236}">
                <a16:creationId xmlns:a16="http://schemas.microsoft.com/office/drawing/2014/main" id="{BB8828B4-6CA3-D88D-9662-AC5528FF8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677" y="1565634"/>
            <a:ext cx="4075241" cy="338005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3" name="Picture 2" descr="Teams&#10;&#10;Description automatically generated with low confidence">
            <a:extLst>
              <a:ext uri="{FF2B5EF4-FFF2-40B4-BE49-F238E27FC236}">
                <a16:creationId xmlns:a16="http://schemas.microsoft.com/office/drawing/2014/main" id="{9128729E-6123-3907-6056-303952E9B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847" y="1656090"/>
            <a:ext cx="3714867" cy="320982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B27A782-02F7-436D-D8FB-31C55EFDD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714" y="1656090"/>
            <a:ext cx="3920570" cy="32098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8A0830F-40F2-006A-901C-9417EEC6A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375" y="1491344"/>
            <a:ext cx="3885661" cy="3272744"/>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79C3A3EE-CA68-7748-A694-CD63CFAF62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078" y="1491344"/>
            <a:ext cx="3869876" cy="32727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descr="A picture containing Teams&#10;&#10;Description automatically generated">
            <a:extLst>
              <a:ext uri="{FF2B5EF4-FFF2-40B4-BE49-F238E27FC236}">
                <a16:creationId xmlns:a16="http://schemas.microsoft.com/office/drawing/2014/main" id="{58FF6FB8-A79D-FD33-E740-A605C34B1C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99" y="1349524"/>
            <a:ext cx="4045802" cy="3391691"/>
          </a:xfrm>
          <a:prstGeom prst="rect">
            <a:avLst/>
          </a:prstGeom>
        </p:spPr>
      </p:pic>
      <p:pic>
        <p:nvPicPr>
          <p:cNvPr id="5" name="Picture 4" descr="A person sitting at a poker table&#10;&#10;Description automatically generated with medium confidence">
            <a:extLst>
              <a:ext uri="{FF2B5EF4-FFF2-40B4-BE49-F238E27FC236}">
                <a16:creationId xmlns:a16="http://schemas.microsoft.com/office/drawing/2014/main" id="{1B10264D-033E-87A3-6269-F282AAD38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349524"/>
            <a:ext cx="4082143" cy="339169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67A3FB30493640A2445B42901FF46B" ma:contentTypeVersion="13" ma:contentTypeDescription="Create a new document." ma:contentTypeScope="" ma:versionID="20e56f736d10b6bab0b7114efe82d21c">
  <xsd:schema xmlns:xsd="http://www.w3.org/2001/XMLSchema" xmlns:xs="http://www.w3.org/2001/XMLSchema" xmlns:p="http://schemas.microsoft.com/office/2006/metadata/properties" xmlns:ns2="cba116a9-ffe1-4bbc-bb2f-51c6aa5f3284" xmlns:ns3="0263c8d4-f996-4729-986a-eb22291ee691" targetNamespace="http://schemas.microsoft.com/office/2006/metadata/properties" ma:root="true" ma:fieldsID="ab5c22027b811b45ac5f87a58e1ed3e8" ns2:_="" ns3:_="">
    <xsd:import namespace="cba116a9-ffe1-4bbc-bb2f-51c6aa5f3284"/>
    <xsd:import namespace="0263c8d4-f996-4729-986a-eb22291ee6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116a9-ffe1-4bbc-bb2f-51c6aa5f32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3c8d4-f996-4729-986a-eb22291ee69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7ccd763-4798-4f87-8982-e96a299196f4}" ma:internalName="TaxCatchAll" ma:showField="CatchAllData" ma:web="0263c8d4-f996-4729-986a-eb22291ee6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5FEE5-A2D2-414E-9F2A-3B2C9063B4D2}">
  <ds:schemaRefs>
    <ds:schemaRef ds:uri="http://schemas.microsoft.com/sharepoint/v3/contenttype/forms"/>
  </ds:schemaRefs>
</ds:datastoreItem>
</file>

<file path=customXml/itemProps2.xml><?xml version="1.0" encoding="utf-8"?>
<ds:datastoreItem xmlns:ds="http://schemas.openxmlformats.org/officeDocument/2006/customXml" ds:itemID="{AB979472-C93E-477E-AD13-F7A061FE3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116a9-ffe1-4bbc-bb2f-51c6aa5f3284"/>
    <ds:schemaRef ds:uri="0263c8d4-f996-4729-986a-eb22291ee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9427</TotalTime>
  <Words>801</Words>
  <Application>Microsoft Office PowerPoint</Application>
  <PresentationFormat>Widescreen</PresentationFormat>
  <Paragraphs>59</Paragraphs>
  <Slides>26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Aptos</vt:lpstr>
      <vt:lpstr>Aptos Display</vt:lpstr>
      <vt:lpstr>Arial</vt:lpstr>
      <vt:lpstr>Barlow ExtraBold</vt:lpstr>
      <vt:lpstr>Barlow Medium</vt:lpstr>
      <vt:lpstr>Calibri</vt:lpstr>
      <vt:lpstr>Myriad Pro</vt:lpstr>
      <vt:lpstr>Office Theme</vt:lpstr>
      <vt:lpstr>Simple Light</vt:lpstr>
      <vt:lpstr>Beyond the Bet: Identifying Problem Gambling</vt:lpstr>
      <vt:lpstr>Gambling by the Numbers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you learn?</vt:lpstr>
      <vt:lpstr>PowerPoint Presentation</vt:lpstr>
      <vt:lpstr>Gambling</vt:lpstr>
      <vt:lpstr>Problem gambling </vt:lpstr>
      <vt:lpstr>SCENARIO A: Monique</vt:lpstr>
      <vt:lpstr>SCENARIO B: Lawrence</vt:lpstr>
      <vt:lpstr>SCENARIO C: Sanjat</vt:lpstr>
      <vt:lpstr>SCENARIO D: Daniela</vt:lpstr>
      <vt:lpstr>Debriefing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Bet: Identifying Problem Gambling</dc:title>
  <dc:creator>Chris Cannon</dc:creator>
  <cp:lastModifiedBy>Bernstein, Jennifer M</cp:lastModifiedBy>
  <cp:revision>26</cp:revision>
  <dcterms:created xsi:type="dcterms:W3CDTF">2024-08-13T14:28:05Z</dcterms:created>
  <dcterms:modified xsi:type="dcterms:W3CDTF">2025-02-11T15:04:08Z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1c2f0d-b3ff-4d77-9838-7b0e82bdd7ab_Enabled">
    <vt:lpwstr>true</vt:lpwstr>
  </property>
  <property fmtid="{D5CDD505-2E9C-101B-9397-08002B2CF9AE}" pid="3" name="MSIP_Label_b51c2f0d-b3ff-4d77-9838-7b0e82bdd7ab_SetDate">
    <vt:lpwstr>2025-02-11T13:05:36Z</vt:lpwstr>
  </property>
  <property fmtid="{D5CDD505-2E9C-101B-9397-08002B2CF9AE}" pid="4" name="MSIP_Label_b51c2f0d-b3ff-4d77-9838-7b0e82bdd7ab_Method">
    <vt:lpwstr>Privileged</vt:lpwstr>
  </property>
  <property fmtid="{D5CDD505-2E9C-101B-9397-08002B2CF9AE}" pid="5" name="MSIP_Label_b51c2f0d-b3ff-4d77-9838-7b0e82bdd7ab_Name">
    <vt:lpwstr>b51c2f0d-b3ff-4d77-9838-7b0e82bdd7ab</vt:lpwstr>
  </property>
  <property fmtid="{D5CDD505-2E9C-101B-9397-08002B2CF9AE}" pid="6" name="MSIP_Label_b51c2f0d-b3ff-4d77-9838-7b0e82bdd7ab_SiteId">
    <vt:lpwstr>b397c653-5b19-463f-b9fc-af658ded9128</vt:lpwstr>
  </property>
  <property fmtid="{D5CDD505-2E9C-101B-9397-08002B2CF9AE}" pid="7" name="MSIP_Label_b51c2f0d-b3ff-4d77-9838-7b0e82bdd7ab_ActionId">
    <vt:lpwstr>5a5ec38e-2872-42d4-b0fa-4ebf44a98931</vt:lpwstr>
  </property>
  <property fmtid="{D5CDD505-2E9C-101B-9397-08002B2CF9AE}" pid="8" name="MSIP_Label_b51c2f0d-b3ff-4d77-9838-7b0e82bdd7ab_ContentBits">
    <vt:lpwstr>1</vt:lpwstr>
  </property>
  <property fmtid="{D5CDD505-2E9C-101B-9397-08002B2CF9AE}" pid="9" name="ClassificationContentMarkingHeaderLocations">
    <vt:lpwstr>Office Theme:8\Simple Light:3</vt:lpwstr>
  </property>
  <property fmtid="{D5CDD505-2E9C-101B-9397-08002B2CF9AE}" pid="10" name="ClassificationContentMarkingHeaderText">
    <vt:lpwstr>NONCONFIDENTIAL // EXTERNAL</vt:lpwstr>
  </property>
</Properties>
</file>