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omments/modernComment_155_0.xml" ContentType="application/vnd.ms-powerpoint.comment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9"/>
  </p:notesMasterIdLst>
  <p:sldIdLst>
    <p:sldId id="345" r:id="rId2"/>
    <p:sldId id="257" r:id="rId3"/>
    <p:sldId id="258" r:id="rId4"/>
    <p:sldId id="259" r:id="rId5"/>
    <p:sldId id="260" r:id="rId6"/>
    <p:sldId id="334" r:id="rId7"/>
    <p:sldId id="335" r:id="rId8"/>
    <p:sldId id="336" r:id="rId9"/>
    <p:sldId id="264" r:id="rId10"/>
    <p:sldId id="337" r:id="rId11"/>
    <p:sldId id="292" r:id="rId12"/>
    <p:sldId id="338" r:id="rId13"/>
    <p:sldId id="339" r:id="rId14"/>
    <p:sldId id="293" r:id="rId15"/>
    <p:sldId id="287" r:id="rId16"/>
    <p:sldId id="289" r:id="rId17"/>
    <p:sldId id="268" r:id="rId18"/>
    <p:sldId id="340" r:id="rId19"/>
    <p:sldId id="270" r:id="rId20"/>
    <p:sldId id="271" r:id="rId21"/>
    <p:sldId id="272" r:id="rId22"/>
    <p:sldId id="273" r:id="rId23"/>
    <p:sldId id="274" r:id="rId24"/>
    <p:sldId id="275" r:id="rId25"/>
    <p:sldId id="341" r:id="rId26"/>
    <p:sldId id="291" r:id="rId27"/>
    <p:sldId id="288" r:id="rId28"/>
    <p:sldId id="290" r:id="rId29"/>
    <p:sldId id="342" r:id="rId30"/>
    <p:sldId id="343" r:id="rId31"/>
    <p:sldId id="279" r:id="rId32"/>
    <p:sldId id="280" r:id="rId33"/>
    <p:sldId id="281" r:id="rId34"/>
    <p:sldId id="282" r:id="rId35"/>
    <p:sldId id="344" r:id="rId36"/>
    <p:sldId id="286" r:id="rId37"/>
    <p:sldId id="294"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General Information" id="{C7AC69DD-73AA-0D4A-9726-CEF0BC25D70D}">
          <p14:sldIdLst>
            <p14:sldId id="345"/>
            <p14:sldId id="257"/>
            <p14:sldId id="258"/>
            <p14:sldId id="259"/>
            <p14:sldId id="260"/>
            <p14:sldId id="334"/>
            <p14:sldId id="335"/>
            <p14:sldId id="336"/>
            <p14:sldId id="264"/>
            <p14:sldId id="337"/>
            <p14:sldId id="292"/>
            <p14:sldId id="338"/>
            <p14:sldId id="339"/>
            <p14:sldId id="293"/>
            <p14:sldId id="287"/>
            <p14:sldId id="289"/>
            <p14:sldId id="268"/>
            <p14:sldId id="340"/>
            <p14:sldId id="270"/>
            <p14:sldId id="271"/>
            <p14:sldId id="272"/>
            <p14:sldId id="273"/>
            <p14:sldId id="274"/>
            <p14:sldId id="275"/>
            <p14:sldId id="341"/>
            <p14:sldId id="291"/>
            <p14:sldId id="288"/>
            <p14:sldId id="290"/>
            <p14:sldId id="342"/>
            <p14:sldId id="343"/>
            <p14:sldId id="279"/>
            <p14:sldId id="280"/>
            <p14:sldId id="281"/>
            <p14:sldId id="282"/>
            <p14:sldId id="344"/>
            <p14:sldId id="286"/>
            <p14:sldId id="294"/>
          </p14:sldIdLst>
        </p14:section>
        <p14:section name="Slide Layouts" id="{60B2EDEC-315B-8943-A87A-6BD9B6B93A3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5875830-62F5-459B-B5F3-6171677C532F}" name="Geiger, Amanda" initials="AG" userId="S::Amanda.Geiger@stls.frb.org::1c24c885-6ea3-4c91-ab20-1149a5829754" providerId="AD"/>
  <p188:author id="{4015F497-1BCA-1BC3-66D9-7148362D58C1}" name="Scott" initials="S" userId="S::scott.wolla@slu.edu::681992cd-3a73-4425-9a38-61d8be687f35" providerId="AD"/>
  <p188:author id="{D6ADC6FD-FB7A-E3AE-6A26-FC821A011C8D}" name="Mike Kaiman" initials="MK" userId="Mike Kaima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88446F-FECC-43CF-9704-0138C9D16F00}" v="6" dt="2026-04-06T17:32:54.9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73" autoAdjust="0"/>
  </p:normalViewPr>
  <p:slideViewPr>
    <p:cSldViewPr snapToGrid="0" showGuides="1">
      <p:cViewPr>
        <p:scale>
          <a:sx n="80" d="100"/>
          <a:sy n="80" d="100"/>
        </p:scale>
        <p:origin x="846" y="636"/>
      </p:cViewPr>
      <p:guideLst>
        <p:guide orient="horz" pos="2160"/>
        <p:guide pos="3840"/>
      </p:guideLst>
    </p:cSldViewPr>
  </p:slideViewPr>
  <p:outlineViewPr>
    <p:cViewPr>
      <p:scale>
        <a:sx n="33" d="100"/>
        <a:sy n="33" d="100"/>
      </p:scale>
      <p:origin x="0" y="-1068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omments/modernComment_155_0.xml><?xml version="1.0" encoding="utf-8"?>
<p188:cmLst xmlns:a="http://schemas.openxmlformats.org/drawingml/2006/main" xmlns:r="http://schemas.openxmlformats.org/officeDocument/2006/relationships" xmlns:p188="http://schemas.microsoft.com/office/powerpoint/2018/8/main">
  <p188:cm id="{1D823A18-F3E2-4A69-BAEA-AB4D2A4390D9}" authorId="{D6ADC6FD-FB7A-E3AE-6A26-FC821A011C8D}" status="resolved" created="2026-02-27T14:00:06.482">
    <pc:sldMkLst xmlns:pc="http://schemas.microsoft.com/office/powerpoint/2013/main/command">
      <pc:docMk/>
      <pc:sldMk cId="0" sldId="276"/>
    </pc:sldMkLst>
    <p188:txBody>
      <a:bodyPr/>
      <a:lstStyle/>
      <a:p>
        <a:r>
          <a:rPr lang="en-US"/>
          <a:t>Add column headers so students know the left is from the US perspective and the right is for Japan?</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87EA8A-BD2C-6B45-B692-D214AE8C5320}"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770D1A-C3B5-B947-81E7-844AC8A634E7}" type="slidenum">
              <a:rPr lang="en-US" smtClean="0"/>
              <a:t>‹#›</a:t>
            </a:fld>
            <a:endParaRPr lang="en-US"/>
          </a:p>
        </p:txBody>
      </p:sp>
    </p:spTree>
    <p:extLst>
      <p:ext uri="{BB962C8B-B14F-4D97-AF65-F5344CB8AC3E}">
        <p14:creationId xmlns:p14="http://schemas.microsoft.com/office/powerpoint/2010/main" val="3784659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eb120e24c3_1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eb120e24c3_1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ea45b47b3c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ea45b47b3c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eb120e24c3_1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2eb120e24c3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770D1A-C3B5-B947-81E7-844AC8A634E7}" type="slidenum">
              <a:rPr lang="en-US" smtClean="0"/>
              <a:t>15</a:t>
            </a:fld>
            <a:endParaRPr lang="en-US"/>
          </a:p>
        </p:txBody>
      </p:sp>
    </p:spTree>
    <p:extLst>
      <p:ext uri="{BB962C8B-B14F-4D97-AF65-F5344CB8AC3E}">
        <p14:creationId xmlns:p14="http://schemas.microsoft.com/office/powerpoint/2010/main" val="3705529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eb120e24c3_1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eb120e24c3_1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2ea45b47b3c_0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2ea45b47b3c_0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ea45b47b3c_0_1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ea45b47b3c_0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eb120e24c3_1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2eb120e24c3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ea45b47b3c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2ea45b47b3c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2ea45b47b3c_0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2ea45b47b3c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eb120e24c3_1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2eb120e24c3_1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eb120e24c3_1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eb120e24c3_1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eb120e24c3_1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2eb120e24c3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2eb120e24c3_1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2eb120e24c3_1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a:extLst>
            <a:ext uri="{FF2B5EF4-FFF2-40B4-BE49-F238E27FC236}">
              <a16:creationId xmlns:a16="http://schemas.microsoft.com/office/drawing/2014/main" id="{008FC94A-5F18-AE6C-E89C-49E768889F40}"/>
            </a:ext>
          </a:extLst>
        </p:cNvPr>
        <p:cNvGrpSpPr/>
        <p:nvPr/>
      </p:nvGrpSpPr>
      <p:grpSpPr>
        <a:xfrm>
          <a:off x="0" y="0"/>
          <a:ext cx="0" cy="0"/>
          <a:chOff x="0" y="0"/>
          <a:chExt cx="0" cy="0"/>
        </a:xfrm>
      </p:grpSpPr>
      <p:sp>
        <p:nvSpPr>
          <p:cNvPr id="201" name="Google Shape;201;g2eb120e24c3_1_64:notes">
            <a:extLst>
              <a:ext uri="{FF2B5EF4-FFF2-40B4-BE49-F238E27FC236}">
                <a16:creationId xmlns:a16="http://schemas.microsoft.com/office/drawing/2014/main" id="{42FD93A3-2B9E-9081-AD1F-B160A515CCD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2eb120e24c3_1_64:notes">
            <a:extLst>
              <a:ext uri="{FF2B5EF4-FFF2-40B4-BE49-F238E27FC236}">
                <a16:creationId xmlns:a16="http://schemas.microsoft.com/office/drawing/2014/main" id="{AE93471B-BEA7-0893-FB68-BB6F3F0DE7B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8381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eb120e24c3_1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2eb120e24c3_1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eb120e24c3_1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2eb120e24c3_1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2eb120e24c3_1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2eb120e24c3_1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eb120e24c3_1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eb120e24c3_1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eb120e24c3_1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eb120e24c3_1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eb120e24c3_1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2eb120e24c3_1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2eb120e24c3_1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2eb120e24c3_1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ea45b47b3c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ea45b47b3c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2eb120e24c3_1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2eb120e24c3_1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32614761ff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32614761ff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a45b47b3c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a45b47b3c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ea45b47b3c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ea45b47b3c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ea45b47b3c_0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ea45b47b3c_0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2ea45b47b3c_0_1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2ea45b47b3c_0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eb120e24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eb120e24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6096001"/>
            <a:ext cx="12192000" cy="762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0"/>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1"/>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9" name="Rectangle 13"/>
          <p:cNvSpPr>
            <a:spLocks noChangeArrowheads="1"/>
          </p:cNvSpPr>
          <p:nvPr userDrawn="1"/>
        </p:nvSpPr>
        <p:spPr bwMode="auto">
          <a:xfrm>
            <a:off x="-996951" y="376240"/>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12192000" cy="68580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13172" y="282281"/>
            <a:ext cx="2424857" cy="8128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6265334" y="6375400"/>
            <a:ext cx="5463117"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6265334" y="-1"/>
            <a:ext cx="5463117" cy="6331975"/>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461433" y="2095536"/>
            <a:ext cx="5384800" cy="2755863"/>
          </a:xfrm>
        </p:spPr>
        <p:txBody>
          <a:bodyPr/>
          <a:lstStyle>
            <a:lvl1pPr algn="l">
              <a:lnSpc>
                <a:spcPct val="80000"/>
              </a:lnSpc>
              <a:defRPr sz="72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508000" y="4851401"/>
            <a:ext cx="5486400" cy="914399"/>
          </a:xfrm>
        </p:spPr>
        <p:txBody>
          <a:bodyPr/>
          <a:lstStyle>
            <a:lvl1pPr marL="0" indent="0">
              <a:lnSpc>
                <a:spcPct val="90000"/>
              </a:lnSpc>
              <a:buNone/>
              <a:defRPr sz="2667" baseline="0">
                <a:solidFill>
                  <a:schemeClr val="accent4"/>
                </a:solidFill>
              </a:defRPr>
            </a:lvl1pPr>
            <a:lvl2pPr marL="609585"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613664" y="1669288"/>
            <a:ext cx="1011936" cy="268224"/>
          </a:xfrm>
          <a:solidFill>
            <a:schemeClr val="accent4"/>
          </a:solidFill>
        </p:spPr>
        <p:txBody>
          <a:bodyPr lIns="91440" tIns="0" rIns="0" bIns="0" anchor="ctr"/>
          <a:lstStyle>
            <a:lvl1pPr marL="0" indent="0">
              <a:buNone/>
              <a:defRPr sz="1600" b="1">
                <a:solidFill>
                  <a:schemeClr val="bg1"/>
                </a:solidFill>
                <a:latin typeface="+mj-lt"/>
              </a:defRPr>
            </a:lvl1pPr>
            <a:lvl2pPr marL="487668" indent="0">
              <a:buNone/>
              <a:defRPr sz="1600" b="1">
                <a:solidFill>
                  <a:schemeClr val="bg1"/>
                </a:solidFill>
              </a:defRPr>
            </a:lvl2pPr>
            <a:lvl3pPr marL="1219170" indent="0">
              <a:buNone/>
              <a:defRPr sz="1600" b="1">
                <a:solidFill>
                  <a:schemeClr val="bg1"/>
                </a:solidFill>
              </a:defRPr>
            </a:lvl3pPr>
            <a:lvl4pPr marL="1828754" indent="0">
              <a:buNone/>
              <a:defRPr sz="1600" b="1">
                <a:solidFill>
                  <a:schemeClr val="bg1"/>
                </a:solidFill>
              </a:defRPr>
            </a:lvl4pPr>
            <a:lvl5pPr marL="2438339" indent="0">
              <a:buFont typeface="Arial" panose="020B0604020202020204" pitchFamily="34" charset="0"/>
              <a:buNone/>
              <a:defRPr sz="1600" b="1">
                <a:solidFill>
                  <a:schemeClr val="bg1"/>
                </a:solidFill>
              </a:defRPr>
            </a:lvl5pPr>
          </a:lstStyle>
          <a:p>
            <a:pPr lvl="0"/>
            <a:r>
              <a:rPr lang="en-US" dirty="0"/>
              <a:t>XX/20XX</a:t>
            </a:r>
          </a:p>
        </p:txBody>
      </p:sp>
    </p:spTree>
    <p:extLst>
      <p:ext uri="{BB962C8B-B14F-4D97-AF65-F5344CB8AC3E}">
        <p14:creationId xmlns:p14="http://schemas.microsoft.com/office/powerpoint/2010/main" val="2844648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7924800" cy="6375400"/>
          </a:xfrm>
          <a:solidFill>
            <a:schemeClr val="bg1">
              <a:lumMod val="95000"/>
            </a:schemeClr>
          </a:solidFill>
        </p:spPr>
        <p:txBody>
          <a:bodyPr anchor="ctr"/>
          <a:lstStyle>
            <a:lvl1pPr marL="0" indent="0" algn="ctr">
              <a:buNone/>
              <a:defRPr sz="2133"/>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8331200" y="685800"/>
            <a:ext cx="3454400" cy="5486400"/>
          </a:xfrm>
        </p:spPr>
        <p:txBody>
          <a:bodyPr anchor="ctr"/>
          <a:lstStyle>
            <a:lvl1pPr marL="0" indent="0">
              <a:buNone/>
              <a:defRPr sz="2133" b="1"/>
            </a:lvl1pPr>
            <a:lvl5pPr marL="2819330" indent="-38099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7942471" y="-3312"/>
            <a:ext cx="0" cy="6378713"/>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3281945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9042400" y="76200"/>
            <a:ext cx="2686051" cy="406400"/>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12192000" cy="637540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879600" y="1104900"/>
            <a:ext cx="8585200" cy="4165600"/>
          </a:xfrm>
        </p:spPr>
        <p:txBody>
          <a:bodyPr anchor="ctr"/>
          <a:lstStyle>
            <a:lvl1pPr marL="0" indent="0">
              <a:lnSpc>
                <a:spcPct val="100000"/>
              </a:lnSpc>
              <a:buNone/>
              <a:defRPr sz="3200" b="1">
                <a:solidFill>
                  <a:schemeClr val="tx2"/>
                </a:solidFill>
              </a:defRPr>
            </a:lvl1pPr>
            <a:lvl2pPr marL="487668" indent="0">
              <a:buNone/>
              <a:defRPr sz="3200" b="1">
                <a:solidFill>
                  <a:schemeClr val="bg1"/>
                </a:solidFill>
              </a:defRPr>
            </a:lvl2pPr>
            <a:lvl3pPr marL="1219170" indent="0">
              <a:buNone/>
              <a:defRPr sz="3200" b="1">
                <a:solidFill>
                  <a:schemeClr val="bg1"/>
                </a:solidFill>
              </a:defRPr>
            </a:lvl3pPr>
            <a:lvl4pPr marL="1828754" indent="0">
              <a:buNone/>
              <a:defRPr sz="3200" b="1">
                <a:solidFill>
                  <a:schemeClr val="bg1"/>
                </a:solidFill>
              </a:defRPr>
            </a:lvl4pPr>
            <a:lvl5pPr marL="2438339" indent="0">
              <a:buFont typeface="Arial" panose="020B0604020202020204" pitchFamily="34" charset="0"/>
              <a:buNone/>
              <a:defRPr sz="32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422400" cy="6375400"/>
          </a:xfrm>
          <a:prstGeom prst="rect">
            <a:avLst/>
          </a:prstGeom>
          <a:solidFill>
            <a:schemeClr val="tx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304800" y="2578100"/>
            <a:ext cx="766233" cy="1219200"/>
          </a:xfrm>
          <a:prstGeom prst="rect">
            <a:avLst/>
          </a:prstGeom>
        </p:spPr>
      </p:pic>
    </p:spTree>
    <p:extLst>
      <p:ext uri="{BB962C8B-B14F-4D97-AF65-F5344CB8AC3E}">
        <p14:creationId xmlns:p14="http://schemas.microsoft.com/office/powerpoint/2010/main" val="3033062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8737600" y="0"/>
            <a:ext cx="3149600" cy="476251"/>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12192000" cy="6375400"/>
          </a:xfrm>
          <a:prstGeom prst="rect">
            <a:avLst/>
          </a:prstGeom>
        </p:spPr>
      </p:pic>
    </p:spTree>
    <p:extLst>
      <p:ext uri="{BB962C8B-B14F-4D97-AF65-F5344CB8AC3E}">
        <p14:creationId xmlns:p14="http://schemas.microsoft.com/office/powerpoint/2010/main" val="3728040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8737600" y="0"/>
            <a:ext cx="3149600" cy="476251"/>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320459" y="6403824"/>
            <a:ext cx="11582400" cy="420564"/>
          </a:xfrm>
          <a:prstGeom prst="rect">
            <a:avLst/>
          </a:prstGeom>
          <a:solidFill>
            <a:schemeClr val="bg2"/>
          </a:solidFill>
        </p:spPr>
        <p:txBody>
          <a:bodyPr wrap="square" rtlCol="0">
            <a:spAutoFit/>
          </a:bodyPr>
          <a:lstStyle/>
          <a:p>
            <a:pPr algn="l">
              <a:spcAft>
                <a:spcPts val="1600"/>
              </a:spcAft>
            </a:pPr>
            <a:endParaRPr lang="en-US" sz="2133"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12192000" cy="6855229"/>
          </a:xfrm>
          <a:prstGeom prst="rect">
            <a:avLst/>
          </a:prstGeom>
        </p:spPr>
      </p:pic>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682036" y="0"/>
            <a:ext cx="2563091" cy="3022600"/>
          </a:xfrm>
          <a:prstGeom prst="rect">
            <a:avLst/>
          </a:prstGeom>
          <a:solidFill>
            <a:schemeClr val="bg1"/>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682036" y="2304371"/>
            <a:ext cx="2563091" cy="864168"/>
          </a:xfrm>
          <a:prstGeom prst="rect">
            <a:avLst/>
          </a:prstGeom>
          <a:solidFill>
            <a:schemeClr val="tx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726501" y="2304371"/>
            <a:ext cx="2524699" cy="846268"/>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795301" y="317745"/>
            <a:ext cx="2354297" cy="864168"/>
          </a:xfrm>
        </p:spPr>
        <p:txBody>
          <a:bodyPr anchor="ctr">
            <a:noAutofit/>
          </a:bodyPr>
          <a:lstStyle>
            <a:lvl1pPr marL="0" indent="0" algn="ctr">
              <a:lnSpc>
                <a:spcPct val="85000"/>
              </a:lnSpc>
              <a:spcAft>
                <a:spcPts val="0"/>
              </a:spcAft>
              <a:buNone/>
              <a:defRPr sz="32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795302" y="1221431"/>
            <a:ext cx="2354297" cy="991812"/>
          </a:xfrm>
        </p:spPr>
        <p:txBody>
          <a:bodyPr anchor="ctr">
            <a:noAutofit/>
          </a:bodyPr>
          <a:lstStyle>
            <a:lvl1pPr marL="0" indent="0" algn="ctr">
              <a:lnSpc>
                <a:spcPct val="90000"/>
              </a:lnSpc>
              <a:spcAft>
                <a:spcPts val="800"/>
              </a:spcAft>
              <a:buNone/>
              <a:defRPr sz="1600">
                <a:solidFill>
                  <a:schemeClr val="accent4"/>
                </a:solidFill>
              </a:defRPr>
            </a:lvl1pPr>
            <a:lvl2pPr marL="487668" indent="0">
              <a:buNone/>
              <a:defRPr/>
            </a:lvl2pPr>
            <a:lvl3pPr marL="1219170" indent="0">
              <a:buNone/>
              <a:defRPr/>
            </a:lvl3pPr>
            <a:lvl4pPr marL="1828754" indent="0">
              <a:buNone/>
              <a:defRPr/>
            </a:lvl4pPr>
            <a:lvl5pPr marL="2438339"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1805296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8737600" y="0"/>
            <a:ext cx="3149600" cy="476251"/>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320459" y="6403824"/>
            <a:ext cx="11582400" cy="420564"/>
          </a:xfrm>
          <a:prstGeom prst="rect">
            <a:avLst/>
          </a:prstGeom>
          <a:solidFill>
            <a:schemeClr val="bg2"/>
          </a:solidFill>
        </p:spPr>
        <p:txBody>
          <a:bodyPr wrap="square" rtlCol="0">
            <a:spAutoFit/>
          </a:bodyPr>
          <a:lstStyle/>
          <a:p>
            <a:pPr algn="l">
              <a:spcAft>
                <a:spcPts val="1600"/>
              </a:spcAft>
            </a:pPr>
            <a:endParaRPr lang="en-US" sz="2133"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12192000" cy="6855229"/>
          </a:xfrm>
          <a:prstGeom prst="rect">
            <a:avLst/>
          </a:prstGeom>
        </p:spPr>
      </p:pic>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682037" y="-1"/>
            <a:ext cx="2569164" cy="1490267"/>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3466624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Tree>
    <p:extLst>
      <p:ext uri="{BB962C8B-B14F-4D97-AF65-F5344CB8AC3E}">
        <p14:creationId xmlns:p14="http://schemas.microsoft.com/office/powerpoint/2010/main" val="315592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12192000" cy="637540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8432800" y="0"/>
            <a:ext cx="3295651" cy="476251"/>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1"/>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397000"/>
            <a:ext cx="12192000" cy="3759200"/>
          </a:xfrm>
          <a:prstGeom prst="rect">
            <a:avLst/>
          </a:prstGeom>
          <a:solidFill>
            <a:schemeClr val="tx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643549" y="2516777"/>
            <a:ext cx="6604000" cy="1488677"/>
          </a:xfrm>
          <a:prstGeom prst="rect">
            <a:avLst/>
          </a:prstGeom>
          <a:noFill/>
        </p:spPr>
        <p:txBody>
          <a:bodyPr wrap="square" rtlCol="0">
            <a:spAutoFit/>
          </a:bodyPr>
          <a:lstStyle/>
          <a:p>
            <a:pPr algn="l">
              <a:lnSpc>
                <a:spcPct val="80000"/>
              </a:lnSpc>
              <a:spcAft>
                <a:spcPts val="1600"/>
              </a:spcAft>
            </a:pPr>
            <a:r>
              <a:rPr lang="en-US" sz="3733" b="1" dirty="0">
                <a:solidFill>
                  <a:schemeClr val="bg1"/>
                </a:solidFill>
                <a:latin typeface="+mj-lt"/>
                <a:cs typeface="Arial" panose="020B0604020202020204" pitchFamily="34" charset="0"/>
              </a:rPr>
              <a:t>Check out </a:t>
            </a:r>
            <a:r>
              <a:rPr lang="en-US" sz="3733" b="1" dirty="0" err="1">
                <a:solidFill>
                  <a:schemeClr val="bg1"/>
                </a:solidFill>
                <a:latin typeface="+mj-lt"/>
                <a:cs typeface="Arial" panose="020B0604020202020204" pitchFamily="34" charset="0"/>
              </a:rPr>
              <a:t>FRE.org</a:t>
            </a:r>
            <a:r>
              <a:rPr lang="en-US" sz="3733"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7229792" y="1678302"/>
            <a:ext cx="3175000" cy="3196599"/>
          </a:xfrm>
          <a:prstGeom prst="rect">
            <a:avLst/>
          </a:prstGeom>
        </p:spPr>
      </p:pic>
    </p:spTree>
    <p:extLst>
      <p:ext uri="{BB962C8B-B14F-4D97-AF65-F5344CB8AC3E}">
        <p14:creationId xmlns:p14="http://schemas.microsoft.com/office/powerpoint/2010/main" val="3696519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smtClean="0"/>
              <a:pPr algn="r"/>
              <a:t>‹#›</a:t>
            </a:fld>
            <a:endParaRPr lang="en"/>
          </a:p>
        </p:txBody>
      </p:sp>
    </p:spTree>
    <p:extLst>
      <p:ext uri="{BB962C8B-B14F-4D97-AF65-F5344CB8AC3E}">
        <p14:creationId xmlns:p14="http://schemas.microsoft.com/office/powerpoint/2010/main" val="333490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203200" y="6375400"/>
            <a:ext cx="11684000" cy="482600"/>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12192000" cy="68580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461434" y="1"/>
            <a:ext cx="11267017" cy="4332283"/>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1"/>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9" name="Rectangle 13"/>
          <p:cNvSpPr>
            <a:spLocks noChangeArrowheads="1"/>
          </p:cNvSpPr>
          <p:nvPr userDrawn="1"/>
        </p:nvSpPr>
        <p:spPr bwMode="auto">
          <a:xfrm>
            <a:off x="-996951" y="376240"/>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461432" y="4356064"/>
            <a:ext cx="11267019"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461433" y="4666256"/>
            <a:ext cx="11267017" cy="944392"/>
          </a:xfrm>
        </p:spPr>
        <p:txBody>
          <a:bodyPr/>
          <a:lstStyle>
            <a:lvl1pPr algn="l">
              <a:lnSpc>
                <a:spcPct val="80000"/>
              </a:lnSpc>
              <a:defRPr sz="72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508000" y="5669667"/>
            <a:ext cx="10160000" cy="914399"/>
          </a:xfrm>
        </p:spPr>
        <p:txBody>
          <a:bodyPr/>
          <a:lstStyle>
            <a:lvl1pPr marL="0" indent="0">
              <a:lnSpc>
                <a:spcPct val="90000"/>
              </a:lnSpc>
              <a:buNone/>
              <a:defRPr sz="2667" baseline="0">
                <a:solidFill>
                  <a:schemeClr val="accent4"/>
                </a:solidFill>
              </a:defRPr>
            </a:lvl1pPr>
            <a:lvl2pPr marL="609585"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609600" y="6301909"/>
            <a:ext cx="1011936" cy="268224"/>
          </a:xfrm>
          <a:solidFill>
            <a:schemeClr val="accent4"/>
          </a:solidFill>
        </p:spPr>
        <p:txBody>
          <a:bodyPr lIns="91440" tIns="0" rIns="0" bIns="0" anchor="ctr"/>
          <a:lstStyle>
            <a:lvl1pPr marL="0" indent="0">
              <a:buNone/>
              <a:defRPr sz="1600" b="1">
                <a:solidFill>
                  <a:schemeClr val="bg1"/>
                </a:solidFill>
                <a:latin typeface="+mj-lt"/>
              </a:defRPr>
            </a:lvl1pPr>
            <a:lvl2pPr marL="487668" indent="0">
              <a:buNone/>
              <a:defRPr sz="1600" b="1">
                <a:solidFill>
                  <a:schemeClr val="bg1"/>
                </a:solidFill>
              </a:defRPr>
            </a:lvl2pPr>
            <a:lvl3pPr marL="1219170" indent="0">
              <a:buNone/>
              <a:defRPr sz="1600" b="1">
                <a:solidFill>
                  <a:schemeClr val="bg1"/>
                </a:solidFill>
              </a:defRPr>
            </a:lvl3pPr>
            <a:lvl4pPr marL="1828754" indent="0">
              <a:buNone/>
              <a:defRPr sz="1600" b="1">
                <a:solidFill>
                  <a:schemeClr val="bg1"/>
                </a:solidFill>
              </a:defRPr>
            </a:lvl4pPr>
            <a:lvl5pPr marL="2438339" indent="0">
              <a:buFont typeface="Arial" panose="020B0604020202020204" pitchFamily="34" charset="0"/>
              <a:buNone/>
              <a:defRPr sz="16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609601" y="69850"/>
            <a:ext cx="2424857" cy="812801"/>
          </a:xfrm>
          <a:prstGeom prst="rect">
            <a:avLst/>
          </a:prstGeom>
        </p:spPr>
      </p:pic>
    </p:spTree>
    <p:extLst>
      <p:ext uri="{BB962C8B-B14F-4D97-AF65-F5344CB8AC3E}">
        <p14:creationId xmlns:p14="http://schemas.microsoft.com/office/powerpoint/2010/main" val="1204072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8940800" y="0"/>
            <a:ext cx="3048000" cy="376239"/>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6096001"/>
            <a:ext cx="12192000" cy="777393"/>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0"/>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1"/>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9" name="Rectangle 13"/>
          <p:cNvSpPr>
            <a:spLocks noChangeArrowheads="1"/>
          </p:cNvSpPr>
          <p:nvPr userDrawn="1"/>
        </p:nvSpPr>
        <p:spPr bwMode="auto">
          <a:xfrm>
            <a:off x="-996951" y="376240"/>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12192000" cy="68580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1117600" y="1117601"/>
            <a:ext cx="9946105" cy="4668700"/>
          </a:xfrm>
          <a:prstGeom prst="rect">
            <a:avLst/>
          </a:prstGeom>
          <a:solidFill>
            <a:schemeClr val="bg1"/>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6030834" y="753434"/>
            <a:ext cx="130333" cy="9935407"/>
          </a:xfrm>
          <a:prstGeom prst="rect">
            <a:avLst/>
          </a:prstGeom>
          <a:solidFill>
            <a:schemeClr val="tx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410643" y="2359657"/>
            <a:ext cx="8241356" cy="1805387"/>
          </a:xfrm>
        </p:spPr>
        <p:txBody>
          <a:bodyPr/>
          <a:lstStyle>
            <a:lvl1pPr algn="l">
              <a:lnSpc>
                <a:spcPct val="80000"/>
              </a:lnSpc>
              <a:defRPr sz="72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474909" y="4343402"/>
            <a:ext cx="7262691" cy="914399"/>
          </a:xfrm>
        </p:spPr>
        <p:txBody>
          <a:bodyPr/>
          <a:lstStyle>
            <a:lvl1pPr marL="0" indent="0">
              <a:lnSpc>
                <a:spcPct val="90000"/>
              </a:lnSpc>
              <a:buNone/>
              <a:defRPr sz="2667" baseline="0">
                <a:solidFill>
                  <a:schemeClr val="accent4"/>
                </a:solidFill>
              </a:defRPr>
            </a:lvl1pPr>
            <a:lvl2pPr marL="609585"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1117599" y="849376"/>
            <a:ext cx="1011936" cy="268224"/>
          </a:xfrm>
          <a:solidFill>
            <a:schemeClr val="accent4"/>
          </a:solidFill>
        </p:spPr>
        <p:txBody>
          <a:bodyPr lIns="91440" tIns="0" rIns="0" bIns="0" anchor="ctr"/>
          <a:lstStyle>
            <a:lvl1pPr marL="0" indent="0">
              <a:buNone/>
              <a:defRPr sz="1600" b="1">
                <a:solidFill>
                  <a:schemeClr val="bg1"/>
                </a:solidFill>
                <a:latin typeface="+mj-lt"/>
              </a:defRPr>
            </a:lvl1pPr>
            <a:lvl2pPr marL="487668" indent="0">
              <a:buNone/>
              <a:defRPr sz="1600" b="1">
                <a:solidFill>
                  <a:schemeClr val="bg1"/>
                </a:solidFill>
              </a:defRPr>
            </a:lvl2pPr>
            <a:lvl3pPr marL="1219170" indent="0">
              <a:buNone/>
              <a:defRPr sz="1600" b="1">
                <a:solidFill>
                  <a:schemeClr val="bg1"/>
                </a:solidFill>
              </a:defRPr>
            </a:lvl3pPr>
            <a:lvl4pPr marL="1828754" indent="0">
              <a:buNone/>
              <a:defRPr sz="1600" b="1">
                <a:solidFill>
                  <a:schemeClr val="bg1"/>
                </a:solidFill>
              </a:defRPr>
            </a:lvl4pPr>
            <a:lvl5pPr marL="2438339" indent="0">
              <a:buFont typeface="Arial" panose="020B0604020202020204" pitchFamily="34" charset="0"/>
              <a:buNone/>
              <a:defRPr sz="16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395571" y="1320371"/>
            <a:ext cx="2424857" cy="812801"/>
          </a:xfrm>
          <a:prstGeom prst="rect">
            <a:avLst/>
          </a:prstGeom>
        </p:spPr>
      </p:pic>
    </p:spTree>
    <p:extLst>
      <p:ext uri="{BB962C8B-B14F-4D97-AF65-F5344CB8AC3E}">
        <p14:creationId xmlns:p14="http://schemas.microsoft.com/office/powerpoint/2010/main" val="697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8940800" y="177800"/>
            <a:ext cx="2946400" cy="298451"/>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5"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20"/>
          <p:cNvSpPr>
            <a:spLocks noChangeArrowheads="1"/>
          </p:cNvSpPr>
          <p:nvPr userDrawn="1"/>
        </p:nvSpPr>
        <p:spPr bwMode="auto">
          <a:xfrm>
            <a:off x="12075584" y="269716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12192000" cy="6428556"/>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2518732" y="1803400"/>
            <a:ext cx="7851160" cy="32512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2373620" y="1606551"/>
            <a:ext cx="7851160" cy="32512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2373618" y="1972071"/>
            <a:ext cx="7851159" cy="609600"/>
          </a:xfrm>
        </p:spPr>
        <p:txBody>
          <a:bodyPr/>
          <a:lstStyle>
            <a:lvl1pPr marL="0" indent="0" algn="ctr">
              <a:buNone/>
              <a:defRPr sz="2133" b="1">
                <a:solidFill>
                  <a:schemeClr val="accent4"/>
                </a:solidFill>
                <a:latin typeface="+mn-lt"/>
              </a:defRPr>
            </a:lvl1pPr>
            <a:lvl2pPr marL="487668"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2373617" y="2457789"/>
            <a:ext cx="7851159" cy="1793056"/>
          </a:xfrm>
        </p:spPr>
        <p:txBody>
          <a:bodyPr anchor="ctr"/>
          <a:lstStyle>
            <a:lvl1pPr marL="0" indent="0" algn="ctr">
              <a:lnSpc>
                <a:spcPct val="90000"/>
              </a:lnSpc>
              <a:buNone/>
              <a:defRPr sz="4800" b="1" spc="-200">
                <a:solidFill>
                  <a:schemeClr val="tx2"/>
                </a:solidFill>
              </a:defRPr>
            </a:lvl1pPr>
          </a:lstStyle>
          <a:p>
            <a:pPr lvl="0"/>
            <a:r>
              <a:rPr lang="en-US" dirty="0"/>
              <a:t>Title of Section Goes Here Lorem Ipsum</a:t>
            </a:r>
          </a:p>
        </p:txBody>
      </p:sp>
    </p:spTree>
    <p:extLst>
      <p:ext uri="{BB962C8B-B14F-4D97-AF65-F5344CB8AC3E}">
        <p14:creationId xmlns:p14="http://schemas.microsoft.com/office/powerpoint/2010/main" val="221002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10" name="Title 1"/>
          <p:cNvSpPr>
            <a:spLocks noGrp="1"/>
          </p:cNvSpPr>
          <p:nvPr>
            <p:ph type="title"/>
          </p:nvPr>
        </p:nvSpPr>
        <p:spPr>
          <a:xfrm>
            <a:off x="321821" y="492205"/>
            <a:ext cx="11406631" cy="1320800"/>
          </a:xfrm>
        </p:spPr>
        <p:txBody>
          <a:bodyPr/>
          <a:lstStyle>
            <a:lvl1pPr>
              <a:defRPr sz="3733"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4072731" y="1544745"/>
            <a:ext cx="7655720" cy="4627455"/>
          </a:xfrm>
          <a:solidFill>
            <a:schemeClr val="bg1">
              <a:lumMod val="95000"/>
            </a:schemeClr>
          </a:solidFill>
        </p:spPr>
        <p:txBody>
          <a:bodyPr anchor="ctr"/>
          <a:lstStyle>
            <a:lvl1pPr marL="0" indent="0" algn="ctr">
              <a:buNone/>
              <a:defRPr sz="26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304801" y="1544744"/>
            <a:ext cx="3534887" cy="4627456"/>
          </a:xfrm>
        </p:spPr>
        <p:txBody>
          <a:bodyPr/>
          <a:lstStyle>
            <a:lvl1pPr marL="380990" indent="-380990">
              <a:buFont typeface="Arial" panose="020B0604020202020204" pitchFamily="34" charset="0"/>
              <a:buChar char="•"/>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dirty="0"/>
              <a:t>Click to edit Master text styles</a:t>
            </a:r>
          </a:p>
        </p:txBody>
      </p:sp>
    </p:spTree>
    <p:extLst>
      <p:ext uri="{BB962C8B-B14F-4D97-AF65-F5344CB8AC3E}">
        <p14:creationId xmlns:p14="http://schemas.microsoft.com/office/powerpoint/2010/main" val="93887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5"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20"/>
          <p:cNvSpPr>
            <a:spLocks noChangeArrowheads="1"/>
          </p:cNvSpPr>
          <p:nvPr userDrawn="1"/>
        </p:nvSpPr>
        <p:spPr bwMode="auto">
          <a:xfrm>
            <a:off x="12075584" y="269716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3733"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664030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461433" y="488619"/>
            <a:ext cx="11291401" cy="114300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1176557" y="1498600"/>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795557" y="3121660"/>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795557" y="3381808"/>
            <a:ext cx="2286000" cy="254000"/>
          </a:xfrm>
        </p:spPr>
        <p:txBody>
          <a:bodyPr anchor="ctr"/>
          <a:lstStyle>
            <a:lvl1pPr marL="0" indent="0" algn="ctr">
              <a:buNone/>
              <a:defRPr sz="12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9494211" y="1498600"/>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9113211" y="3121660"/>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9113211" y="3381808"/>
            <a:ext cx="2286000" cy="254000"/>
          </a:xfrm>
        </p:spPr>
        <p:txBody>
          <a:bodyPr anchor="ctr"/>
          <a:lstStyle>
            <a:lvl1pPr marL="0" indent="0" algn="ctr">
              <a:buNone/>
              <a:defRPr sz="12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3949108" y="1498600"/>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3570671" y="3121660"/>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3570671" y="3381808"/>
            <a:ext cx="2286000" cy="254000"/>
          </a:xfrm>
        </p:spPr>
        <p:txBody>
          <a:bodyPr anchor="ctr"/>
          <a:lstStyle>
            <a:lvl1pPr marL="0" indent="0" algn="ctr">
              <a:buNone/>
              <a:defRPr sz="12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6721659" y="1498600"/>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6335332" y="3122341"/>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6335332" y="3382489"/>
            <a:ext cx="2286000" cy="254000"/>
          </a:xfrm>
        </p:spPr>
        <p:txBody>
          <a:bodyPr anchor="ctr"/>
          <a:lstStyle>
            <a:lvl1pPr marL="0" indent="0" algn="ctr">
              <a:buNone/>
              <a:defRPr sz="12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2561449" y="3762256"/>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2180449" y="5385316"/>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2180449" y="5671489"/>
            <a:ext cx="2286000" cy="254000"/>
          </a:xfrm>
        </p:spPr>
        <p:txBody>
          <a:bodyPr anchor="ctr"/>
          <a:lstStyle>
            <a:lvl1pPr marL="0" indent="0" algn="ctr">
              <a:buNone/>
              <a:defRPr sz="12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5334000" y="3762256"/>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4955563" y="5385316"/>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4955563" y="5671489"/>
            <a:ext cx="2286000" cy="254000"/>
          </a:xfrm>
        </p:spPr>
        <p:txBody>
          <a:bodyPr anchor="ctr"/>
          <a:lstStyle>
            <a:lvl1pPr marL="0" indent="0" algn="ctr">
              <a:buNone/>
              <a:defRPr sz="12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8106551" y="3762256"/>
            <a:ext cx="1524000" cy="1524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467"/>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7720224" y="5385997"/>
            <a:ext cx="2286000" cy="254000"/>
          </a:xfrm>
        </p:spPr>
        <p:txBody>
          <a:bodyPr anchor="ctr"/>
          <a:lstStyle>
            <a:lvl1pPr marL="0" indent="0" algn="ctr">
              <a:buNone/>
              <a:defRPr sz="16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7720224" y="5672171"/>
            <a:ext cx="2286000" cy="254000"/>
          </a:xfrm>
        </p:spPr>
        <p:txBody>
          <a:bodyPr anchor="ctr"/>
          <a:lstStyle>
            <a:lvl1pPr marL="0" indent="0" algn="ctr">
              <a:buNone/>
              <a:defRPr sz="1200" b="0">
                <a:solidFill>
                  <a:schemeClr val="tx1"/>
                </a:solidFill>
              </a:defRPr>
            </a:lvl1pPr>
          </a:lstStyle>
          <a:p>
            <a:pPr lvl="0"/>
            <a:r>
              <a:rPr lang="en-US" dirty="0"/>
              <a:t>Presenter Title</a:t>
            </a:r>
          </a:p>
        </p:txBody>
      </p:sp>
    </p:spTree>
    <p:extLst>
      <p:ext uri="{BB962C8B-B14F-4D97-AF65-F5344CB8AC3E}">
        <p14:creationId xmlns:p14="http://schemas.microsoft.com/office/powerpoint/2010/main" val="1922714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463549" y="427567"/>
            <a:ext cx="2815748" cy="2973917"/>
          </a:xfrm>
          <a:solidFill>
            <a:schemeClr val="bg1">
              <a:lumMod val="95000"/>
            </a:schemeClr>
          </a:solidFill>
        </p:spPr>
        <p:txBody>
          <a:bodyPr anchor="ctr"/>
          <a:lstStyle>
            <a:lvl1pPr marL="0" indent="0" algn="ctr">
              <a:buNone/>
              <a:defRPr sz="2133"/>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6111313" y="427567"/>
            <a:ext cx="2815748" cy="2973917"/>
          </a:xfrm>
          <a:solidFill>
            <a:schemeClr val="bg1">
              <a:lumMod val="95000"/>
            </a:schemeClr>
          </a:solidFill>
        </p:spPr>
        <p:txBody>
          <a:bodyPr anchor="ctr"/>
          <a:lstStyle>
            <a:lvl1pPr marL="0" indent="0" algn="ctr">
              <a:buNone/>
              <a:defRPr sz="2133"/>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3278466" y="3403849"/>
            <a:ext cx="2815748" cy="2973917"/>
          </a:xfrm>
          <a:solidFill>
            <a:schemeClr val="bg1">
              <a:lumMod val="95000"/>
            </a:schemeClr>
          </a:solidFill>
        </p:spPr>
        <p:txBody>
          <a:bodyPr anchor="ctr"/>
          <a:lstStyle>
            <a:lvl1pPr marL="0" indent="0" algn="ctr">
              <a:buNone/>
              <a:defRPr sz="2133"/>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8944159" y="3403849"/>
            <a:ext cx="2815748" cy="2973917"/>
          </a:xfrm>
          <a:solidFill>
            <a:schemeClr val="bg1">
              <a:lumMod val="95000"/>
            </a:schemeClr>
          </a:solidFill>
        </p:spPr>
        <p:txBody>
          <a:bodyPr anchor="ctr"/>
          <a:lstStyle>
            <a:lvl1pPr marL="0" indent="0" algn="ctr">
              <a:buNone/>
              <a:defRPr sz="2133"/>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3628504" y="787400"/>
            <a:ext cx="2133600" cy="508000"/>
          </a:xfrm>
        </p:spPr>
        <p:txBody>
          <a:bodyPr/>
          <a:lstStyle>
            <a:lvl1pPr marL="0" indent="0" algn="ctr">
              <a:buNone/>
              <a:defRPr sz="1333"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3628504" y="1302173"/>
            <a:ext cx="2133600" cy="1822027"/>
          </a:xfrm>
        </p:spPr>
        <p:txBody>
          <a:bodyPr/>
          <a:lstStyle>
            <a:lvl1pPr marL="0" indent="0" algn="ctr">
              <a:buNone/>
              <a:defRPr sz="1333"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836071" y="3727027"/>
            <a:ext cx="2133600" cy="508000"/>
          </a:xfrm>
        </p:spPr>
        <p:txBody>
          <a:bodyPr/>
          <a:lstStyle>
            <a:lvl1pPr marL="0" indent="0" algn="ctr">
              <a:buNone/>
              <a:defRPr sz="1333"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836071" y="4241800"/>
            <a:ext cx="2133600" cy="1822027"/>
          </a:xfrm>
        </p:spPr>
        <p:txBody>
          <a:bodyPr/>
          <a:lstStyle>
            <a:lvl1pPr marL="0" indent="0" algn="ctr">
              <a:buNone/>
              <a:defRPr sz="1333"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9253935" y="787400"/>
            <a:ext cx="2133600" cy="508000"/>
          </a:xfrm>
        </p:spPr>
        <p:txBody>
          <a:bodyPr/>
          <a:lstStyle>
            <a:lvl1pPr marL="0" indent="0" algn="ctr">
              <a:buNone/>
              <a:defRPr sz="1333"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9253935" y="1302173"/>
            <a:ext cx="2133600" cy="1822027"/>
          </a:xfrm>
        </p:spPr>
        <p:txBody>
          <a:bodyPr/>
          <a:lstStyle>
            <a:lvl1pPr marL="0" indent="0" algn="ctr">
              <a:buNone/>
              <a:defRPr sz="1333"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6461501" y="3727027"/>
            <a:ext cx="2133600" cy="508000"/>
          </a:xfrm>
        </p:spPr>
        <p:txBody>
          <a:bodyPr/>
          <a:lstStyle>
            <a:lvl1pPr marL="0" indent="0" algn="ctr">
              <a:buNone/>
              <a:defRPr sz="1333"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6461501" y="4241800"/>
            <a:ext cx="2133600" cy="1822027"/>
          </a:xfrm>
        </p:spPr>
        <p:txBody>
          <a:bodyPr/>
          <a:lstStyle>
            <a:lvl1pPr marL="0" indent="0" algn="ctr">
              <a:buNone/>
              <a:defRPr sz="1333" b="0"/>
            </a:lvl1pPr>
          </a:lstStyle>
          <a:p>
            <a:pPr lvl="0"/>
            <a:r>
              <a:rPr lang="en-US" dirty="0"/>
              <a:t>Click to edit Master text styles</a:t>
            </a:r>
          </a:p>
        </p:txBody>
      </p:sp>
    </p:spTree>
    <p:extLst>
      <p:ext uri="{BB962C8B-B14F-4D97-AF65-F5344CB8AC3E}">
        <p14:creationId xmlns:p14="http://schemas.microsoft.com/office/powerpoint/2010/main" val="1647684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495288"/>
            <a:ext cx="12192000" cy="4676913"/>
          </a:xfrm>
          <a:prstGeom prst="rect">
            <a:avLst/>
          </a:prstGeom>
          <a:solidFill>
            <a:schemeClr val="bg2"/>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ctr" defTabSz="1219170" rtl="0" eaLnBrk="0" fontAlgn="base" latinLnBrk="0" hangingPunct="0">
              <a:lnSpc>
                <a:spcPct val="100000"/>
              </a:lnSpc>
              <a:spcBef>
                <a:spcPct val="0"/>
              </a:spcBef>
              <a:spcAft>
                <a:spcPct val="0"/>
              </a:spcAft>
              <a:buClrTx/>
              <a:buSzTx/>
              <a:buFontTx/>
              <a:buNone/>
              <a:tabLst/>
            </a:pPr>
            <a:endParaRPr kumimoji="0" lang="en-US" sz="1867"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495288"/>
            <a:ext cx="12192000" cy="4676913"/>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5472747" y="1781038"/>
            <a:ext cx="0" cy="1933713"/>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461432" y="1781037"/>
            <a:ext cx="4937760" cy="1933713"/>
          </a:xfrm>
          <a:solidFill>
            <a:schemeClr val="bg1"/>
          </a:solidFill>
        </p:spPr>
        <p:txBody>
          <a:bodyPr anchor="ctr"/>
          <a:lstStyle>
            <a:lvl1pPr marL="0" indent="0" algn="ctr">
              <a:buNone/>
              <a:defRPr sz="2133"/>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5472747" y="3999582"/>
            <a:ext cx="0" cy="1933713"/>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461432" y="3999581"/>
            <a:ext cx="4937760" cy="1933713"/>
          </a:xfrm>
          <a:solidFill>
            <a:schemeClr val="bg1"/>
          </a:solidFill>
        </p:spPr>
        <p:txBody>
          <a:bodyPr anchor="ctr"/>
          <a:lstStyle>
            <a:lvl1pPr marL="0" indent="0" algn="ctr">
              <a:buNone/>
              <a:defRPr sz="2133"/>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5994400" y="2101427"/>
            <a:ext cx="5626475" cy="508000"/>
          </a:xfrm>
        </p:spPr>
        <p:txBody>
          <a:bodyPr/>
          <a:lstStyle>
            <a:lvl1pPr marL="0" indent="0" algn="l">
              <a:buNone/>
              <a:defRPr sz="2133"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5994400" y="2616200"/>
            <a:ext cx="5626475" cy="812800"/>
          </a:xfrm>
        </p:spPr>
        <p:txBody>
          <a:bodyPr/>
          <a:lstStyle>
            <a:lvl1pPr marL="0" indent="0" algn="l">
              <a:buNone/>
              <a:defRPr sz="1333"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5994400" y="4343400"/>
            <a:ext cx="5626475" cy="508000"/>
          </a:xfrm>
        </p:spPr>
        <p:txBody>
          <a:bodyPr/>
          <a:lstStyle>
            <a:lvl1pPr marL="0" indent="0" algn="l">
              <a:buNone/>
              <a:defRPr sz="2133"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5994400" y="4858173"/>
            <a:ext cx="5626475" cy="812800"/>
          </a:xfrm>
        </p:spPr>
        <p:txBody>
          <a:bodyPr/>
          <a:lstStyle>
            <a:lvl1pPr marL="0" indent="0" algn="l">
              <a:buNone/>
              <a:defRPr sz="1333"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461433" y="488619"/>
            <a:ext cx="11291401" cy="791191"/>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4028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29184" y="1701800"/>
            <a:ext cx="11423651"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329184" y="495300"/>
            <a:ext cx="11423651"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11176000" y="6416675"/>
            <a:ext cx="711200" cy="365125"/>
          </a:xfrm>
          <a:prstGeom prst="rect">
            <a:avLst/>
          </a:prstGeom>
        </p:spPr>
        <p:txBody>
          <a:bodyPr vert="horz" lIns="121920" tIns="60960" rIns="121920" bIns="6096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1067" smtClean="0">
                <a:solidFill>
                  <a:schemeClr val="tx2"/>
                </a:solidFill>
                <a:latin typeface="+mn-lt"/>
                <a:cs typeface="Arial"/>
              </a:rPr>
              <a:pPr algn="r"/>
              <a:t>‹#›</a:t>
            </a:fld>
            <a:endParaRPr lang="en-US" sz="1067" dirty="0">
              <a:solidFill>
                <a:schemeClr val="tx2"/>
              </a:solidFill>
              <a:latin typeface="+mn-lt"/>
              <a:cs typeface="Arial"/>
            </a:endParaRPr>
          </a:p>
        </p:txBody>
      </p:sp>
      <p:sp>
        <p:nvSpPr>
          <p:cNvPr id="4" name="TextBox 3">
            <a:extLst>
              <a:ext uri="{FF2B5EF4-FFF2-40B4-BE49-F238E27FC236}">
                <a16:creationId xmlns:a16="http://schemas.microsoft.com/office/drawing/2014/main" id="{074B12EB-15B6-5832-3AD1-278028B0E603}"/>
              </a:ext>
            </a:extLst>
          </p:cNvPr>
          <p:cNvSpPr txBox="1"/>
          <p:nvPr>
            <p:extLst>
              <p:ext uri="{1162E1C5-73C7-4A58-AE30-91384D911F3F}">
                <p184:classification xmlns:p184="http://schemas.microsoft.com/office/powerpoint/2018/4/main" val="hdr"/>
              </p:ext>
            </p:extLst>
          </p:nvPr>
        </p:nvSpPr>
        <p:spPr>
          <a:xfrm>
            <a:off x="63500" y="63500"/>
            <a:ext cx="1903413" cy="167640"/>
          </a:xfrm>
          <a:prstGeom prst="rect">
            <a:avLst/>
          </a:prstGeom>
        </p:spPr>
        <p:txBody>
          <a:bodyPr horzOverflow="overflow" lIns="0" tIns="0" rIns="0" bIns="0">
            <a:spAutoFit/>
          </a:bodyPr>
          <a:lstStyle/>
          <a:p>
            <a:pPr algn="l"/>
            <a:r>
              <a:rPr lang="en-US" sz="1100">
                <a:solidFill>
                  <a:srgbClr val="000000">
                    <a:alpha val="50000"/>
                  </a:srgbClr>
                </a:solidFill>
                <a:latin typeface="Calibri" panose="020F0502020204030204" pitchFamily="34" charset="0"/>
                <a:cs typeface="Calibri" panose="020F0502020204030204" pitchFamily="34" charset="0"/>
              </a:rPr>
              <a:t>NONCONFIDENTIAL // EXTERNAL</a:t>
            </a: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339459" y="6463495"/>
            <a:ext cx="6169496" cy="297454"/>
          </a:xfrm>
          <a:prstGeom prst="rect">
            <a:avLst/>
          </a:prstGeom>
          <a:noFill/>
        </p:spPr>
        <p:txBody>
          <a:bodyPr wrap="square" rtlCol="0">
            <a:spAutoFit/>
          </a:bodyPr>
          <a:lstStyle/>
          <a:p>
            <a:pPr algn="l">
              <a:spcAft>
                <a:spcPts val="1600"/>
              </a:spcAft>
            </a:pPr>
            <a:r>
              <a:rPr lang="en-US" sz="1333" b="1" dirty="0">
                <a:solidFill>
                  <a:schemeClr val="tx2"/>
                </a:solidFill>
                <a:latin typeface="+mn-lt"/>
                <a:cs typeface="Arial" panose="020B0604020202020204" pitchFamily="34" charset="0"/>
              </a:rPr>
              <a:t>FEDERAL RESERVE EDUCATION   </a:t>
            </a:r>
            <a:r>
              <a:rPr lang="en-US" sz="1333" b="1" dirty="0">
                <a:solidFill>
                  <a:schemeClr val="accent1"/>
                </a:solidFill>
                <a:latin typeface="+mn-lt"/>
                <a:cs typeface="Arial" panose="020B0604020202020204" pitchFamily="34" charset="0"/>
              </a:rPr>
              <a:t>|</a:t>
            </a:r>
            <a:r>
              <a:rPr lang="en-US" sz="1333" b="1" dirty="0">
                <a:solidFill>
                  <a:schemeClr val="tx2"/>
                </a:solidFill>
                <a:latin typeface="+mn-lt"/>
                <a:cs typeface="Arial" panose="020B0604020202020204" pitchFamily="34" charset="0"/>
              </a:rPr>
              <a:t>   FRE.ORG   </a:t>
            </a:r>
            <a:r>
              <a:rPr lang="en-US" sz="1333" b="1" dirty="0">
                <a:solidFill>
                  <a:schemeClr val="accent1"/>
                </a:solidFill>
                <a:latin typeface="+mn-lt"/>
                <a:cs typeface="Arial" panose="020B0604020202020204" pitchFamily="34" charset="0"/>
              </a:rPr>
              <a:t>|</a:t>
            </a:r>
            <a:r>
              <a:rPr lang="en-US" sz="1333" b="1" dirty="0">
                <a:solidFill>
                  <a:schemeClr val="tx2"/>
                </a:solidFill>
                <a:latin typeface="+mn-lt"/>
                <a:cs typeface="Arial" panose="020B0604020202020204" pitchFamily="34" charset="0"/>
              </a:rPr>
              <a:t>   BALANCE OF PAYMENTS for AP</a:t>
            </a:r>
          </a:p>
        </p:txBody>
      </p:sp>
    </p:spTree>
    <p:extLst>
      <p:ext uri="{BB962C8B-B14F-4D97-AF65-F5344CB8AC3E}">
        <p14:creationId xmlns:p14="http://schemas.microsoft.com/office/powerpoint/2010/main" val="338601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8" r:id="rId17"/>
  </p:sldLayoutIdLst>
  <p:hf hdr="0" ftr="0" dt="0"/>
  <p:txStyles>
    <p:titleStyle>
      <a:lvl1pPr algn="l" rtl="0" eaLnBrk="1" fontAlgn="base" hangingPunct="1">
        <a:lnSpc>
          <a:spcPct val="90000"/>
        </a:lnSpc>
        <a:spcBef>
          <a:spcPct val="0"/>
        </a:spcBef>
        <a:spcAft>
          <a:spcPct val="0"/>
        </a:spcAft>
        <a:defRPr sz="3733" b="1" kern="1200" spc="0">
          <a:solidFill>
            <a:schemeClr val="tx2"/>
          </a:solidFill>
          <a:latin typeface="+mj-lt"/>
          <a:ea typeface="+mj-ea"/>
          <a:cs typeface="Arial"/>
        </a:defRPr>
      </a:lvl1pPr>
      <a:lvl2pPr algn="l" rtl="0" eaLnBrk="1" fontAlgn="base" hangingPunct="1">
        <a:spcBef>
          <a:spcPct val="0"/>
        </a:spcBef>
        <a:spcAft>
          <a:spcPct val="0"/>
        </a:spcAft>
        <a:defRPr sz="48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48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48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4800">
          <a:solidFill>
            <a:srgbClr val="715A35"/>
          </a:solidFill>
          <a:latin typeface="Arial" pitchFamily="34" charset="0"/>
          <a:ea typeface="ＭＳ Ｐゴシック" pitchFamily="-65" charset="-128"/>
          <a:cs typeface="ＭＳ Ｐゴシック" pitchFamily="-65" charset="-128"/>
        </a:defRPr>
      </a:lvl5pPr>
      <a:lvl6pPr marL="609585" algn="l" rtl="0" eaLnBrk="1" fontAlgn="base" hangingPunct="1">
        <a:spcBef>
          <a:spcPct val="0"/>
        </a:spcBef>
        <a:spcAft>
          <a:spcPct val="0"/>
        </a:spcAft>
        <a:defRPr sz="4800">
          <a:solidFill>
            <a:srgbClr val="715A35"/>
          </a:solidFill>
          <a:latin typeface="Times" pitchFamily="-65" charset="0"/>
        </a:defRPr>
      </a:lvl6pPr>
      <a:lvl7pPr marL="1219170" algn="l" rtl="0" eaLnBrk="1" fontAlgn="base" hangingPunct="1">
        <a:spcBef>
          <a:spcPct val="0"/>
        </a:spcBef>
        <a:spcAft>
          <a:spcPct val="0"/>
        </a:spcAft>
        <a:defRPr sz="4800">
          <a:solidFill>
            <a:srgbClr val="715A35"/>
          </a:solidFill>
          <a:latin typeface="Times" pitchFamily="-65" charset="0"/>
        </a:defRPr>
      </a:lvl7pPr>
      <a:lvl8pPr marL="1828754" algn="l" rtl="0" eaLnBrk="1" fontAlgn="base" hangingPunct="1">
        <a:spcBef>
          <a:spcPct val="0"/>
        </a:spcBef>
        <a:spcAft>
          <a:spcPct val="0"/>
        </a:spcAft>
        <a:defRPr sz="4800">
          <a:solidFill>
            <a:srgbClr val="715A35"/>
          </a:solidFill>
          <a:latin typeface="Times" pitchFamily="-65" charset="0"/>
        </a:defRPr>
      </a:lvl8pPr>
      <a:lvl9pPr marL="2438339" algn="l" rtl="0" eaLnBrk="1" fontAlgn="base" hangingPunct="1">
        <a:spcBef>
          <a:spcPct val="0"/>
        </a:spcBef>
        <a:spcAft>
          <a:spcPct val="0"/>
        </a:spcAft>
        <a:defRPr sz="4800">
          <a:solidFill>
            <a:srgbClr val="715A35"/>
          </a:solidFill>
          <a:latin typeface="Times" pitchFamily="-65" charset="0"/>
        </a:defRPr>
      </a:lvl9pPr>
    </p:titleStyle>
    <p:bodyStyle>
      <a:lvl1pPr marL="341367" indent="-341367" algn="l" rtl="0" eaLnBrk="1" fontAlgn="base" hangingPunct="1">
        <a:spcBef>
          <a:spcPts val="0"/>
        </a:spcBef>
        <a:spcAft>
          <a:spcPts val="1600"/>
        </a:spcAft>
        <a:buClr>
          <a:schemeClr val="tx1"/>
        </a:buClr>
        <a:buSzPct val="125000"/>
        <a:buFont typeface="Arial"/>
        <a:buChar char="•"/>
        <a:defRPr sz="2667">
          <a:solidFill>
            <a:schemeClr val="tx1"/>
          </a:solidFill>
          <a:latin typeface="+mn-lt"/>
          <a:ea typeface="+mn-ea"/>
          <a:cs typeface="Arial"/>
        </a:defRPr>
      </a:lvl1pPr>
      <a:lvl2pPr marL="865610" indent="-377943" algn="l" rtl="0" eaLnBrk="1" fontAlgn="base" hangingPunct="1">
        <a:spcBef>
          <a:spcPts val="0"/>
        </a:spcBef>
        <a:spcAft>
          <a:spcPts val="1600"/>
        </a:spcAft>
        <a:buClr>
          <a:schemeClr val="tx1"/>
        </a:buClr>
        <a:buSzPct val="90000"/>
        <a:buFont typeface="Lucida Grande"/>
        <a:buChar char="−"/>
        <a:defRPr sz="2400">
          <a:solidFill>
            <a:schemeClr val="tx1"/>
          </a:solidFill>
          <a:latin typeface="+mn-lt"/>
          <a:ea typeface="+mn-ea"/>
          <a:cs typeface="Arial"/>
        </a:defRPr>
      </a:lvl2pPr>
      <a:lvl3pPr marL="1523962" indent="-304792" algn="l" rtl="0" eaLnBrk="1" fontAlgn="base" hangingPunct="1">
        <a:spcBef>
          <a:spcPct val="20000"/>
        </a:spcBef>
        <a:spcAft>
          <a:spcPct val="0"/>
        </a:spcAft>
        <a:buClr>
          <a:schemeClr val="tx1"/>
        </a:buClr>
        <a:buFont typeface="Times"/>
        <a:buChar char="•"/>
        <a:defRPr sz="2133">
          <a:solidFill>
            <a:schemeClr val="tx1"/>
          </a:solidFill>
          <a:latin typeface="+mn-lt"/>
          <a:ea typeface="+mn-ea"/>
          <a:cs typeface="Arial"/>
        </a:defRPr>
      </a:lvl3pPr>
      <a:lvl4pPr marL="2133547" indent="-304792" algn="l" rtl="0" eaLnBrk="1" fontAlgn="base" hangingPunct="1">
        <a:spcBef>
          <a:spcPct val="20000"/>
        </a:spcBef>
        <a:spcAft>
          <a:spcPct val="0"/>
        </a:spcAft>
        <a:buClr>
          <a:schemeClr val="tx1"/>
        </a:buClr>
        <a:buFont typeface="Lucida Grande"/>
        <a:buChar char="−"/>
        <a:defRPr sz="1867">
          <a:solidFill>
            <a:schemeClr val="tx1"/>
          </a:solidFill>
          <a:latin typeface="+mn-lt"/>
          <a:ea typeface="+mn-ea"/>
          <a:cs typeface="Arial"/>
        </a:defRPr>
      </a:lvl4pPr>
      <a:lvl5pPr marL="2743131" indent="-304792" algn="l" rtl="0" eaLnBrk="1" fontAlgn="base" hangingPunct="1">
        <a:spcBef>
          <a:spcPct val="20000"/>
        </a:spcBef>
        <a:spcAft>
          <a:spcPct val="0"/>
        </a:spcAft>
        <a:buClr>
          <a:schemeClr val="tx1"/>
        </a:buClr>
        <a:defRPr sz="1867">
          <a:solidFill>
            <a:schemeClr val="tx1"/>
          </a:solidFill>
          <a:latin typeface="+mn-lt"/>
          <a:ea typeface="+mn-ea"/>
          <a:cs typeface="Arial"/>
        </a:defRPr>
      </a:lvl5pPr>
      <a:lvl6pPr marL="3352716" indent="-304792" algn="l" rtl="0" eaLnBrk="1" fontAlgn="base" hangingPunct="1">
        <a:spcBef>
          <a:spcPct val="20000"/>
        </a:spcBef>
        <a:spcAft>
          <a:spcPct val="0"/>
        </a:spcAft>
        <a:defRPr sz="1867">
          <a:solidFill>
            <a:schemeClr val="tx1"/>
          </a:solidFill>
          <a:latin typeface="+mn-lt"/>
          <a:ea typeface="+mn-ea"/>
        </a:defRPr>
      </a:lvl6pPr>
      <a:lvl7pPr marL="3962301" indent="-304792" algn="l" rtl="0" eaLnBrk="1" fontAlgn="base" hangingPunct="1">
        <a:spcBef>
          <a:spcPct val="20000"/>
        </a:spcBef>
        <a:spcAft>
          <a:spcPct val="0"/>
        </a:spcAft>
        <a:defRPr sz="1867">
          <a:solidFill>
            <a:schemeClr val="tx1"/>
          </a:solidFill>
          <a:latin typeface="+mn-lt"/>
          <a:ea typeface="+mn-ea"/>
        </a:defRPr>
      </a:lvl7pPr>
      <a:lvl8pPr marL="4571886" indent="-304792" algn="l" rtl="0" eaLnBrk="1" fontAlgn="base" hangingPunct="1">
        <a:spcBef>
          <a:spcPct val="20000"/>
        </a:spcBef>
        <a:spcAft>
          <a:spcPct val="0"/>
        </a:spcAft>
        <a:defRPr sz="1867">
          <a:solidFill>
            <a:schemeClr val="tx1"/>
          </a:solidFill>
          <a:latin typeface="+mn-lt"/>
          <a:ea typeface="+mn-ea"/>
        </a:defRPr>
      </a:lvl8pPr>
      <a:lvl9pPr marL="5181470" indent="-304792" algn="l" rtl="0" eaLnBrk="1" fontAlgn="base" hangingPunct="1">
        <a:spcBef>
          <a:spcPct val="20000"/>
        </a:spcBef>
        <a:spcAft>
          <a:spcPct val="0"/>
        </a:spcAft>
        <a:defRPr sz="1867">
          <a:solidFill>
            <a:schemeClr val="tx1"/>
          </a:solidFill>
          <a:latin typeface="+mn-lt"/>
          <a:ea typeface="+mn-ea"/>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p15:clr>
            <a:srgbClr val="F26B43"/>
          </p15:clr>
        </p15:guide>
        <p15:guide id="2" orient="horz" pos="3104">
          <p15:clr>
            <a:srgbClr val="F26B43"/>
          </p15:clr>
        </p15:guide>
        <p15:guide id="3" pos="218">
          <p15:clr>
            <a:srgbClr val="F26B43"/>
          </p15:clr>
        </p15:guide>
        <p15:guide id="4" pos="5541">
          <p15:clr>
            <a:srgbClr val="F26B43"/>
          </p15:clr>
        </p15:guide>
        <p15:guide id="5" orient="horz" pos="225">
          <p15:clr>
            <a:srgbClr val="F26B43"/>
          </p15:clr>
        </p15:guide>
        <p15:guide id="6" orient="horz" pos="1620">
          <p15:clr>
            <a:srgbClr val="F26B43"/>
          </p15:clr>
        </p15:guide>
        <p15:guide id="7" orient="horz" pos="13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3" Type="http://schemas.microsoft.com/office/2018/10/relationships/comments" Target="../comments/modernComment_155_0.xml"/><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0BE9B-F10E-DD88-D4BB-710C9AF6CB2A}"/>
              </a:ext>
            </a:extLst>
          </p:cNvPr>
          <p:cNvSpPr>
            <a:spLocks noGrp="1"/>
          </p:cNvSpPr>
          <p:nvPr>
            <p:ph type="ctrTitle"/>
          </p:nvPr>
        </p:nvSpPr>
        <p:spPr>
          <a:xfrm>
            <a:off x="1474909" y="2877207"/>
            <a:ext cx="8500612" cy="1103586"/>
          </a:xfrm>
        </p:spPr>
        <p:txBody>
          <a:bodyPr/>
          <a:lstStyle/>
          <a:p>
            <a:r>
              <a:rPr lang="en-US" dirty="0"/>
              <a:t>Balance of Payments</a:t>
            </a:r>
          </a:p>
        </p:txBody>
      </p:sp>
      <p:sp>
        <p:nvSpPr>
          <p:cNvPr id="3" name="Text Placeholder 2">
            <a:extLst>
              <a:ext uri="{FF2B5EF4-FFF2-40B4-BE49-F238E27FC236}">
                <a16:creationId xmlns:a16="http://schemas.microsoft.com/office/drawing/2014/main" id="{67908681-6288-B3B3-25CD-E5C011035FED}"/>
              </a:ext>
            </a:extLst>
          </p:cNvPr>
          <p:cNvSpPr>
            <a:spLocks noGrp="1"/>
          </p:cNvSpPr>
          <p:nvPr>
            <p:ph type="body" sz="quarter" idx="10"/>
          </p:nvPr>
        </p:nvSpPr>
        <p:spPr>
          <a:xfrm>
            <a:off x="1474909" y="4206768"/>
            <a:ext cx="7262691" cy="914399"/>
          </a:xfrm>
        </p:spPr>
        <p:txBody>
          <a:bodyPr/>
          <a:lstStyle/>
          <a:p>
            <a:r>
              <a:rPr lang="en-US" sz="4400" b="1" dirty="0"/>
              <a:t>AP Macro Lecture Guide</a:t>
            </a:r>
          </a:p>
        </p:txBody>
      </p:sp>
    </p:spTree>
    <p:extLst>
      <p:ext uri="{BB962C8B-B14F-4D97-AF65-F5344CB8AC3E}">
        <p14:creationId xmlns:p14="http://schemas.microsoft.com/office/powerpoint/2010/main" val="2835566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2">
            <a:extLst>
              <a:ext uri="{C183D7F6-B498-43B3-948B-1728B52AA6E4}">
                <adec:decorative xmlns:adec="http://schemas.microsoft.com/office/drawing/2017/decorative" val="1"/>
              </a:ext>
            </a:extLst>
          </p:cNvPr>
          <p:cNvSpPr txBox="1">
            <a:spLocks noGrp="1"/>
          </p:cNvSpPr>
          <p:nvPr>
            <p:ph type="title"/>
          </p:nvPr>
        </p:nvSpPr>
        <p:spPr>
          <a:xfrm>
            <a:off x="9840467" y="142700"/>
            <a:ext cx="2229600" cy="763600"/>
          </a:xfrm>
          <a:prstGeom prst="rect">
            <a:avLst/>
          </a:prstGeom>
        </p:spPr>
        <p:txBody>
          <a:bodyPr spcFirstLastPara="1" vert="horz" wrap="square" lIns="121900" tIns="121900" rIns="121900" bIns="121900" numCol="1" anchor="t" anchorCtr="0" compatLnSpc="1">
            <a:prstTxWarp prst="textNoShape">
              <a:avLst/>
            </a:prstTxWarp>
            <a:normAutofit fontScale="90000"/>
          </a:bodyPr>
          <a:lstStyle/>
          <a:p>
            <a:r>
              <a:rPr lang="en" dirty="0"/>
              <a:t>Round 1: Final Analysis</a:t>
            </a:r>
            <a:endParaRPr dirty="0"/>
          </a:p>
        </p:txBody>
      </p:sp>
      <p:sp>
        <p:nvSpPr>
          <p:cNvPr id="121" name="Google Shape;121;p22"/>
          <p:cNvSpPr txBox="1">
            <a:spLocks noGrp="1"/>
          </p:cNvSpPr>
          <p:nvPr>
            <p:ph type="body" idx="1"/>
          </p:nvPr>
        </p:nvSpPr>
        <p:spPr>
          <a:xfrm>
            <a:off x="382925" y="648366"/>
            <a:ext cx="11145200" cy="763601"/>
          </a:xfrm>
          <a:prstGeom prst="rect">
            <a:avLst/>
          </a:prstGeom>
        </p:spPr>
        <p:txBody>
          <a:bodyPr spcFirstLastPara="1" vert="horz" wrap="square" lIns="121900" tIns="121900" rIns="121900" bIns="121900" numCol="1" anchor="t" anchorCtr="0" compatLnSpc="1">
            <a:prstTxWarp prst="textNoShape">
              <a:avLst/>
            </a:prstTxWarp>
            <a:normAutofit fontScale="92500" lnSpcReduction="20000"/>
          </a:bodyPr>
          <a:lstStyle/>
          <a:p>
            <a:pPr marL="0" indent="0">
              <a:spcAft>
                <a:spcPts val="1600"/>
              </a:spcAft>
              <a:buNone/>
            </a:pPr>
            <a:r>
              <a:rPr lang="en" b="1" dirty="0"/>
              <a:t>Calculate the totals for each column. </a:t>
            </a:r>
            <a:endParaRPr b="1" dirty="0"/>
          </a:p>
        </p:txBody>
      </p:sp>
      <p:graphicFrame>
        <p:nvGraphicFramePr>
          <p:cNvPr id="2" name="Google Shape;74;p16">
            <a:extLst>
              <a:ext uri="{FF2B5EF4-FFF2-40B4-BE49-F238E27FC236}">
                <a16:creationId xmlns:a16="http://schemas.microsoft.com/office/drawing/2014/main" id="{CBFDEC87-82FD-2E32-4027-79055A521887}"/>
              </a:ext>
            </a:extLst>
          </p:cNvPr>
          <p:cNvGraphicFramePr/>
          <p:nvPr>
            <p:extLst>
              <p:ext uri="{D42A27DB-BD31-4B8C-83A1-F6EECF244321}">
                <p14:modId xmlns:p14="http://schemas.microsoft.com/office/powerpoint/2010/main" val="1067314225"/>
              </p:ext>
            </p:extLst>
          </p:nvPr>
        </p:nvGraphicFramePr>
        <p:xfrm>
          <a:off x="362075" y="1227185"/>
          <a:ext cx="5593451" cy="5062591"/>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Import: electronic</a:t>
                      </a:r>
                    </a:p>
                    <a:p>
                      <a:pPr marL="0" lvl="0" indent="0" algn="l" rtl="0">
                        <a:spcBef>
                          <a:spcPts val="0"/>
                        </a:spcBef>
                        <a:spcAft>
                          <a:spcPts val="0"/>
                        </a:spcAft>
                        <a:buNone/>
                      </a:pPr>
                      <a:r>
                        <a:rPr lang="en-US" sz="2000" dirty="0"/>
                        <a:t>    equipment</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dirty="0"/>
                        <a:t>-75</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+15</a:t>
                      </a: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Remittances received</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+10</a:t>
                      </a: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-75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+25</a:t>
                      </a: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0A48FEB3-D665-AB8A-2F07-110932AE2588}"/>
              </a:ext>
            </a:extLst>
          </p:cNvPr>
          <p:cNvGraphicFramePr/>
          <p:nvPr>
            <p:extLst>
              <p:ext uri="{D42A27DB-BD31-4B8C-83A1-F6EECF244321}">
                <p14:modId xmlns:p14="http://schemas.microsoft.com/office/powerpoint/2010/main" val="1528014568"/>
              </p:ext>
            </p:extLst>
          </p:nvPr>
        </p:nvGraphicFramePr>
        <p:xfrm>
          <a:off x="6236476" y="1227184"/>
          <a:ext cx="5593449" cy="5056626"/>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68334">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6408">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87613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electronic</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equipment</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+75</a:t>
                      </a:r>
                      <a:endParaRPr sz="2400" dirty="0"/>
                    </a:p>
                  </a:txBody>
                  <a:tcPr marL="121900" marR="121900" marT="121900" marB="121900" anchor="ctr"/>
                </a:tc>
                <a:extLst>
                  <a:ext uri="{0D108BD9-81ED-4DB2-BD59-A6C34878D82A}">
                    <a16:rowId xmlns:a16="http://schemas.microsoft.com/office/drawing/2014/main" val="10002"/>
                  </a:ext>
                </a:extLst>
              </a:tr>
              <a:tr h="864288">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Import: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-15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1582">
                <a:tc>
                  <a:txBody>
                    <a:bodyPr/>
                    <a:lstStyle/>
                    <a:p>
                      <a:pPr marL="0" lvl="0" indent="0" algn="l" rtl="0">
                        <a:spcBef>
                          <a:spcPts val="0"/>
                        </a:spcBef>
                        <a:spcAft>
                          <a:spcPts val="0"/>
                        </a:spcAft>
                        <a:buNone/>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Remittances paid</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-10</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1582">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-25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+75</a:t>
                      </a: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What is the Balance of Trade?</a:t>
            </a:r>
          </a:p>
        </p:txBody>
      </p:sp>
      <p:sp>
        <p:nvSpPr>
          <p:cNvPr id="3" name="Content Placeholder 2"/>
          <p:cNvSpPr>
            <a:spLocks noGrp="1"/>
          </p:cNvSpPr>
          <p:nvPr>
            <p:ph idx="1"/>
          </p:nvPr>
        </p:nvSpPr>
        <p:spPr/>
        <p:txBody>
          <a:bodyPr>
            <a:normAutofit lnSpcReduction="10000"/>
          </a:bodyPr>
          <a:lstStyle/>
          <a:p>
            <a:pPr marL="152396" indent="0">
              <a:buNone/>
            </a:pPr>
            <a:r>
              <a:rPr dirty="0">
                <a:solidFill>
                  <a:schemeClr val="tx1"/>
                </a:solidFill>
              </a:rPr>
              <a:t>The </a:t>
            </a:r>
            <a:r>
              <a:rPr b="1" dirty="0">
                <a:solidFill>
                  <a:schemeClr val="tx1"/>
                </a:solidFill>
              </a:rPr>
              <a:t>balance of trade </a:t>
            </a:r>
            <a:r>
              <a:rPr dirty="0">
                <a:solidFill>
                  <a:schemeClr val="tx1"/>
                </a:solidFill>
              </a:rPr>
              <a:t>is part of a country’s current account. It shows whether a country is selling more to other countries (exports) or buying more from them (imports).</a:t>
            </a:r>
          </a:p>
          <a:p>
            <a:pPr marL="152396" indent="0">
              <a:buNone/>
            </a:pPr>
            <a:endParaRPr lang="en-US" dirty="0">
              <a:solidFill>
                <a:schemeClr val="tx1"/>
              </a:solidFill>
            </a:endParaRPr>
          </a:p>
          <a:p>
            <a:pPr marL="152396" indent="0">
              <a:buNone/>
            </a:pPr>
            <a:r>
              <a:rPr lang="en-US" dirty="0">
                <a:solidFill>
                  <a:schemeClr val="tx1"/>
                </a:solidFill>
              </a:rPr>
              <a:t>C</a:t>
            </a:r>
            <a:r>
              <a:rPr dirty="0">
                <a:solidFill>
                  <a:schemeClr val="tx1"/>
                </a:solidFill>
              </a:rPr>
              <a:t>alculate</a:t>
            </a:r>
            <a:r>
              <a:rPr lang="en-US" dirty="0">
                <a:solidFill>
                  <a:schemeClr val="tx1"/>
                </a:solidFill>
              </a:rPr>
              <a:t>:</a:t>
            </a:r>
            <a:r>
              <a:rPr dirty="0">
                <a:solidFill>
                  <a:schemeClr val="tx1"/>
                </a:solidFill>
              </a:rPr>
              <a:t> Net </a:t>
            </a:r>
            <a:r>
              <a:rPr lang="en-US" dirty="0">
                <a:solidFill>
                  <a:schemeClr val="tx1"/>
                </a:solidFill>
              </a:rPr>
              <a:t>e</a:t>
            </a:r>
            <a:r>
              <a:rPr dirty="0">
                <a:solidFill>
                  <a:schemeClr val="tx1"/>
                </a:solidFill>
              </a:rPr>
              <a:t>xports = Exports </a:t>
            </a:r>
            <a:r>
              <a:rPr lang="en-US" dirty="0">
                <a:solidFill>
                  <a:schemeClr val="tx1"/>
                </a:solidFill>
              </a:rPr>
              <a:t>–</a:t>
            </a:r>
            <a:r>
              <a:rPr dirty="0">
                <a:solidFill>
                  <a:schemeClr val="tx1"/>
                </a:solidFill>
              </a:rPr>
              <a:t> Imports</a:t>
            </a:r>
            <a:endParaRPr lang="en-US" dirty="0">
              <a:solidFill>
                <a:schemeClr val="tx1"/>
              </a:solidFill>
            </a:endParaRPr>
          </a:p>
          <a:p>
            <a:pPr marL="152396" indent="0">
              <a:buNone/>
            </a:pPr>
            <a:endParaRPr dirty="0">
              <a:solidFill>
                <a:schemeClr val="tx1"/>
              </a:solidFill>
            </a:endParaRPr>
          </a:p>
          <a:p>
            <a:r>
              <a:rPr dirty="0">
                <a:solidFill>
                  <a:schemeClr val="tx1"/>
                </a:solidFill>
              </a:rPr>
              <a:t>If the result is positive → </a:t>
            </a:r>
            <a:r>
              <a:rPr b="1" dirty="0">
                <a:solidFill>
                  <a:schemeClr val="tx1"/>
                </a:solidFill>
              </a:rPr>
              <a:t>Trade </a:t>
            </a:r>
            <a:r>
              <a:rPr lang="en-US" b="1" dirty="0">
                <a:solidFill>
                  <a:schemeClr val="tx1"/>
                </a:solidFill>
              </a:rPr>
              <a:t>s</a:t>
            </a:r>
            <a:r>
              <a:rPr b="1" dirty="0">
                <a:solidFill>
                  <a:schemeClr val="tx1"/>
                </a:solidFill>
              </a:rPr>
              <a:t>urplus</a:t>
            </a:r>
          </a:p>
          <a:p>
            <a:r>
              <a:rPr dirty="0">
                <a:solidFill>
                  <a:schemeClr val="tx1"/>
                </a:solidFill>
              </a:rPr>
              <a:t>If the result is negative → </a:t>
            </a:r>
            <a:r>
              <a:rPr b="1" dirty="0">
                <a:solidFill>
                  <a:schemeClr val="tx1"/>
                </a:solidFill>
              </a:rPr>
              <a:t>Trade </a:t>
            </a:r>
            <a:r>
              <a:rPr lang="en-US" b="1" dirty="0">
                <a:solidFill>
                  <a:schemeClr val="tx1"/>
                </a:solidFill>
              </a:rPr>
              <a:t>d</a:t>
            </a:r>
            <a:r>
              <a:rPr b="1" dirty="0">
                <a:solidFill>
                  <a:schemeClr val="tx1"/>
                </a:solidFill>
              </a:rPr>
              <a:t>eficit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Wrap up Round 1</a:t>
            </a:r>
            <a:endParaRPr dirty="0"/>
          </a:p>
        </p:txBody>
      </p:sp>
      <p:sp>
        <p:nvSpPr>
          <p:cNvPr id="129" name="Google Shape;129;p23"/>
          <p:cNvSpPr txBox="1">
            <a:spLocks noGrp="1"/>
          </p:cNvSpPr>
          <p:nvPr>
            <p:ph type="body" idx="1"/>
          </p:nvPr>
        </p:nvSpPr>
        <p:spPr>
          <a:xfrm>
            <a:off x="415600" y="1562900"/>
            <a:ext cx="5110000" cy="4485200"/>
          </a:xfrm>
          <a:prstGeom prst="rect">
            <a:avLst/>
          </a:prstGeom>
        </p:spPr>
        <p:txBody>
          <a:bodyPr spcFirstLastPara="1" vert="horz" wrap="square" lIns="121900" tIns="121900" rIns="121900" bIns="121900" numCol="1" anchor="t" anchorCtr="0" compatLnSpc="1">
            <a:prstTxWarp prst="textNoShape">
              <a:avLst/>
            </a:prstTxWarp>
            <a:normAutofit/>
          </a:bodyPr>
          <a:lstStyle/>
          <a:p>
            <a:pPr marL="537629" indent="-342900">
              <a:buClr>
                <a:schemeClr val="dk1"/>
              </a:buClr>
              <a:buSzPct val="100000"/>
              <a:buFont typeface="+mj-lt"/>
              <a:buAutoNum type="arabicPeriod"/>
            </a:pPr>
            <a:r>
              <a:rPr lang="en-US" sz="1800" dirty="0">
                <a:solidFill>
                  <a:schemeClr val="dk1"/>
                </a:solidFill>
              </a:rPr>
              <a:t>Calculate net exports (exports - imports) for the U.S.  </a:t>
            </a:r>
          </a:p>
          <a:p>
            <a:pPr marL="952484" indent="-342900">
              <a:buSzPct val="100000"/>
              <a:buFont typeface="+mj-lt"/>
              <a:buAutoNum type="arabicPeriod"/>
            </a:pPr>
            <a:endParaRPr lang="en-US" sz="1800" dirty="0">
              <a:solidFill>
                <a:schemeClr val="dk1"/>
              </a:solidFill>
            </a:endParaRPr>
          </a:p>
          <a:p>
            <a:pPr marL="537629" indent="-342900">
              <a:buClr>
                <a:schemeClr val="dk1"/>
              </a:buClr>
              <a:buSzPct val="100000"/>
              <a:buFont typeface="+mj-lt"/>
              <a:buAutoNum type="arabicPeriod"/>
            </a:pPr>
            <a:r>
              <a:rPr lang="en-US" sz="1800" dirty="0">
                <a:solidFill>
                  <a:schemeClr val="dk1"/>
                </a:solidFill>
              </a:rPr>
              <a:t>Calculate the current account balance. </a:t>
            </a:r>
          </a:p>
          <a:p>
            <a:pPr marL="952484" indent="-342900">
              <a:buSzPct val="100000"/>
              <a:buFont typeface="+mj-lt"/>
              <a:buAutoNum type="arabicPeriod"/>
            </a:pPr>
            <a:endParaRPr lang="en-US" sz="1800" dirty="0">
              <a:solidFill>
                <a:schemeClr val="dk1"/>
              </a:solidFill>
            </a:endParaRPr>
          </a:p>
          <a:p>
            <a:pPr marL="537629" indent="-342900">
              <a:buClr>
                <a:schemeClr val="dk1"/>
              </a:buClr>
              <a:buSzPct val="100000"/>
              <a:buFont typeface="+mj-lt"/>
              <a:buAutoNum type="arabicPeriod"/>
            </a:pPr>
            <a:r>
              <a:rPr lang="en-US" sz="1800" dirty="0">
                <a:solidFill>
                  <a:schemeClr val="dk1"/>
                </a:solidFill>
              </a:rPr>
              <a:t>Is the U.S. current account in a deficit or surplus? </a:t>
            </a:r>
          </a:p>
          <a:p>
            <a:pPr marL="952484" indent="-342900">
              <a:buSzPct val="100000"/>
              <a:buFont typeface="+mj-lt"/>
              <a:buAutoNum type="arabicPeriod"/>
            </a:pPr>
            <a:endParaRPr lang="en-US" sz="1800" dirty="0">
              <a:solidFill>
                <a:schemeClr val="dk1"/>
              </a:solidFill>
            </a:endParaRPr>
          </a:p>
          <a:p>
            <a:pPr marL="546095" indent="-342900">
              <a:buClr>
                <a:schemeClr val="dk1"/>
              </a:buClr>
              <a:buSzPct val="100000"/>
              <a:buFont typeface="+mj-lt"/>
              <a:buAutoNum type="arabicPeriod"/>
            </a:pPr>
            <a:r>
              <a:rPr lang="en-US" sz="1800" dirty="0">
                <a:solidFill>
                  <a:schemeClr val="dk1"/>
                </a:solidFill>
              </a:rPr>
              <a:t>Is the U.S. balance of trade positive or negative? Explain.</a:t>
            </a:r>
          </a:p>
          <a:p>
            <a:pPr marL="546094" indent="-342900">
              <a:buClr>
                <a:schemeClr val="dk1"/>
              </a:buClr>
              <a:buSzPct val="100000"/>
              <a:buFont typeface="+mj-lt"/>
              <a:buAutoNum type="arabicPeriod"/>
            </a:pPr>
            <a:endParaRPr lang="en-US" sz="1800" dirty="0">
              <a:solidFill>
                <a:schemeClr val="dk1"/>
              </a:solidFill>
            </a:endParaRPr>
          </a:p>
          <a:p>
            <a:pPr marL="546095" indent="-342900">
              <a:buClr>
                <a:schemeClr val="dk1"/>
              </a:buClr>
              <a:buSzPct val="100000"/>
              <a:buFont typeface="+mj-lt"/>
              <a:buAutoNum type="arabicPeriod"/>
            </a:pPr>
            <a:r>
              <a:rPr lang="en-US" sz="1800" dirty="0">
                <a:solidFill>
                  <a:schemeClr val="dk1"/>
                </a:solidFill>
              </a:rPr>
              <a:t>How do you think this balance of trade will impact demand for U.S. dollars? Explain. </a:t>
            </a:r>
            <a:endParaRPr lang="en-US" sz="1800" dirty="0"/>
          </a:p>
          <a:p>
            <a:pPr marL="203195" indent="0">
              <a:buClr>
                <a:schemeClr val="dk1"/>
              </a:buClr>
              <a:buSzPts val="1200"/>
              <a:buNone/>
            </a:pPr>
            <a:endParaRPr lang="en" sz="2533" dirty="0"/>
          </a:p>
        </p:txBody>
      </p:sp>
      <p:sp>
        <p:nvSpPr>
          <p:cNvPr id="130" name="Google Shape;130;p23"/>
          <p:cNvSpPr txBox="1">
            <a:spLocks noGrp="1"/>
          </p:cNvSpPr>
          <p:nvPr>
            <p:ph type="body" idx="1"/>
          </p:nvPr>
        </p:nvSpPr>
        <p:spPr>
          <a:xfrm>
            <a:off x="6398664" y="1562900"/>
            <a:ext cx="5110000" cy="4485200"/>
          </a:xfrm>
          <a:prstGeom prst="rect">
            <a:avLst/>
          </a:prstGeom>
        </p:spPr>
        <p:txBody>
          <a:bodyPr spcFirstLastPara="1" vert="horz" wrap="square" lIns="121900" tIns="121900" rIns="121900" bIns="121900" numCol="1" anchor="t" anchorCtr="0" compatLnSpc="1">
            <a:prstTxWarp prst="textNoShape">
              <a:avLst/>
            </a:prstTxWarp>
            <a:normAutofit/>
          </a:bodyPr>
          <a:lstStyle/>
          <a:p>
            <a:pPr indent="-414856">
              <a:buClr>
                <a:schemeClr val="dk1"/>
              </a:buClr>
              <a:buSzPct val="100000"/>
              <a:buAutoNum type="arabicPeriod"/>
            </a:pPr>
            <a:r>
              <a:rPr lang="en" sz="1800" dirty="0">
                <a:solidFill>
                  <a:schemeClr val="dk1"/>
                </a:solidFill>
              </a:rPr>
              <a:t>Calculate net exports (exports - imports) for Japan.</a:t>
            </a:r>
            <a:endParaRPr sz="1800" dirty="0">
              <a:solidFill>
                <a:schemeClr val="dk1"/>
              </a:solidFill>
            </a:endParaRPr>
          </a:p>
          <a:p>
            <a:pPr marL="1066773">
              <a:buSzPct val="100000"/>
              <a:buFont typeface="+mj-lt"/>
              <a:buAutoNum type="arabicPeriod"/>
            </a:pPr>
            <a:endParaRPr sz="1800" dirty="0">
              <a:solidFill>
                <a:schemeClr val="dk1"/>
              </a:solidFill>
            </a:endParaRPr>
          </a:p>
          <a:p>
            <a:pPr indent="-414856">
              <a:buClr>
                <a:schemeClr val="dk1"/>
              </a:buClr>
              <a:buSzPct val="100000"/>
              <a:buAutoNum type="arabicPeriod"/>
            </a:pPr>
            <a:r>
              <a:rPr lang="en" sz="1800" dirty="0">
                <a:solidFill>
                  <a:schemeClr val="dk1"/>
                </a:solidFill>
              </a:rPr>
              <a:t>Calculate the current account balance. </a:t>
            </a:r>
            <a:endParaRPr sz="1800" dirty="0">
              <a:solidFill>
                <a:schemeClr val="dk1"/>
              </a:solidFill>
            </a:endParaRPr>
          </a:p>
          <a:p>
            <a:pPr marL="1066773">
              <a:buSzPct val="100000"/>
              <a:buFont typeface="+mj-lt"/>
              <a:buAutoNum type="arabicPeriod"/>
            </a:pPr>
            <a:endParaRPr sz="1800" dirty="0">
              <a:solidFill>
                <a:schemeClr val="dk1"/>
              </a:solidFill>
            </a:endParaRPr>
          </a:p>
          <a:p>
            <a:pPr indent="-414856">
              <a:buClr>
                <a:schemeClr val="dk1"/>
              </a:buClr>
              <a:buSzPct val="100000"/>
              <a:buAutoNum type="arabicPeriod"/>
            </a:pPr>
            <a:r>
              <a:rPr lang="en" sz="1800" dirty="0">
                <a:solidFill>
                  <a:schemeClr val="dk1"/>
                </a:solidFill>
              </a:rPr>
              <a:t>Is Japan’s current account in a deficit or surplus?</a:t>
            </a:r>
            <a:endParaRPr sz="1800" dirty="0">
              <a:solidFill>
                <a:schemeClr val="dk1"/>
              </a:solidFill>
            </a:endParaRPr>
          </a:p>
          <a:p>
            <a:pPr marL="1066773">
              <a:buSzPct val="100000"/>
              <a:buFont typeface="+mj-lt"/>
              <a:buAutoNum type="arabicPeriod"/>
            </a:pPr>
            <a:endParaRPr sz="1800" dirty="0">
              <a:solidFill>
                <a:schemeClr val="dk1"/>
              </a:solidFill>
            </a:endParaRPr>
          </a:p>
          <a:p>
            <a:pPr indent="-414856">
              <a:buClr>
                <a:schemeClr val="dk1"/>
              </a:buClr>
              <a:buSzPct val="100000"/>
              <a:buAutoNum type="arabicPeriod"/>
            </a:pPr>
            <a:r>
              <a:rPr lang="en" sz="1800" dirty="0">
                <a:solidFill>
                  <a:schemeClr val="dk1"/>
                </a:solidFill>
              </a:rPr>
              <a:t>Is Japan’s balance of trade positive or negative? Explain </a:t>
            </a:r>
          </a:p>
          <a:p>
            <a:pPr indent="-414856">
              <a:buClr>
                <a:schemeClr val="dk1"/>
              </a:buClr>
              <a:buSzPct val="100000"/>
              <a:buAutoNum type="arabicPeriod"/>
            </a:pPr>
            <a:endParaRPr lang="en" sz="1800" dirty="0">
              <a:solidFill>
                <a:schemeClr val="dk1"/>
              </a:solidFill>
              <a:ea typeface="Arial" panose="020B0604020202020204" pitchFamily="34" charset="0"/>
            </a:endParaRPr>
          </a:p>
          <a:p>
            <a:pPr indent="-414856">
              <a:buClr>
                <a:schemeClr val="dk1"/>
              </a:buClr>
              <a:buSzPct val="100000"/>
              <a:buAutoNum type="arabicPeriod"/>
            </a:pPr>
            <a:r>
              <a:rPr lang="en-US" sz="1800" dirty="0">
                <a:ea typeface="Arial" panose="020B0604020202020204" pitchFamily="34" charset="0"/>
              </a:rPr>
              <a:t>How do you think this balance of trade will impact demand for Japanese yen? Explain. </a:t>
            </a:r>
          </a:p>
          <a:p>
            <a:pPr indent="-414856">
              <a:buClr>
                <a:schemeClr val="dk1"/>
              </a:buClr>
              <a:buSzPts val="1300"/>
              <a:buAutoNum type="arabicPeriod"/>
            </a:pPr>
            <a:endParaRPr sz="2533"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Wrap up Round 1: Answers</a:t>
            </a:r>
            <a:endParaRPr dirty="0"/>
          </a:p>
        </p:txBody>
      </p:sp>
      <p:sp>
        <p:nvSpPr>
          <p:cNvPr id="136" name="Google Shape;136;p24"/>
          <p:cNvSpPr txBox="1">
            <a:spLocks noGrp="1"/>
          </p:cNvSpPr>
          <p:nvPr>
            <p:ph type="body" idx="1"/>
          </p:nvPr>
        </p:nvSpPr>
        <p:spPr>
          <a:xfrm>
            <a:off x="415600" y="1562900"/>
            <a:ext cx="5110000" cy="4485200"/>
          </a:xfrm>
          <a:prstGeom prst="rect">
            <a:avLst/>
          </a:prstGeom>
        </p:spPr>
        <p:txBody>
          <a:bodyPr spcFirstLastPara="1" vert="horz" wrap="square" lIns="121900" tIns="121900" rIns="121900" bIns="121900" numCol="1" anchor="t" anchorCtr="0" compatLnSpc="1">
            <a:prstTxWarp prst="textNoShape">
              <a:avLst/>
            </a:prstTxWarp>
            <a:noAutofit/>
          </a:bodyPr>
          <a:lstStyle/>
          <a:p>
            <a:pPr indent="-414856">
              <a:lnSpc>
                <a:spcPct val="90000"/>
              </a:lnSpc>
              <a:buClr>
                <a:schemeClr val="dk1"/>
              </a:buClr>
              <a:buSzPct val="100000"/>
              <a:buAutoNum type="arabicPeriod"/>
            </a:pPr>
            <a:r>
              <a:rPr lang="en" sz="1600" dirty="0">
                <a:solidFill>
                  <a:schemeClr val="dk1"/>
                </a:solidFill>
              </a:rPr>
              <a:t>Calculate net exports (exports - imports) for the U.S. </a:t>
            </a:r>
            <a:r>
              <a:rPr lang="en" sz="1600" dirty="0">
                <a:solidFill>
                  <a:srgbClr val="FF0000"/>
                </a:solidFill>
              </a:rPr>
              <a:t>-75 + 15 = -60</a:t>
            </a:r>
            <a:endParaRPr sz="1600" dirty="0">
              <a:solidFill>
                <a:srgbClr val="FF0000"/>
              </a:solidFill>
            </a:endParaRPr>
          </a:p>
          <a:p>
            <a:pPr marL="1066773">
              <a:lnSpc>
                <a:spcPct val="90000"/>
              </a:lnSpc>
              <a:buSzPct val="100000"/>
              <a:buFont typeface="+mj-lt"/>
              <a:buAutoNum type="arabicPeriod"/>
            </a:pPr>
            <a:endParaRPr sz="1600" dirty="0">
              <a:solidFill>
                <a:schemeClr val="dk1"/>
              </a:solidFill>
            </a:endParaRPr>
          </a:p>
          <a:p>
            <a:pPr indent="-414856">
              <a:lnSpc>
                <a:spcPct val="90000"/>
              </a:lnSpc>
              <a:buClr>
                <a:schemeClr val="dk1"/>
              </a:buClr>
              <a:buSzPct val="100000"/>
              <a:buFont typeface="Arial"/>
              <a:buAutoNum type="arabicPeriod"/>
            </a:pPr>
            <a:r>
              <a:rPr lang="en" sz="1600" dirty="0">
                <a:solidFill>
                  <a:schemeClr val="dk1"/>
                </a:solidFill>
              </a:rPr>
              <a:t>Calculate the current account balance. </a:t>
            </a:r>
            <a:r>
              <a:rPr lang="en" sz="1600" dirty="0">
                <a:solidFill>
                  <a:srgbClr val="FF0000"/>
                </a:solidFill>
              </a:rPr>
              <a:t>-60 +10 = -50</a:t>
            </a:r>
            <a:r>
              <a:rPr lang="en" sz="1600" dirty="0">
                <a:solidFill>
                  <a:schemeClr val="dk1"/>
                </a:solidFill>
              </a:rPr>
              <a:t> </a:t>
            </a:r>
          </a:p>
          <a:p>
            <a:pPr indent="-414856">
              <a:lnSpc>
                <a:spcPct val="90000"/>
              </a:lnSpc>
              <a:buClr>
                <a:schemeClr val="dk1"/>
              </a:buClr>
              <a:buSzPct val="100000"/>
              <a:buFont typeface="Arial"/>
              <a:buAutoNum type="arabicPeriod"/>
            </a:pPr>
            <a:endParaRPr sz="1600" dirty="0">
              <a:solidFill>
                <a:schemeClr val="dk1"/>
              </a:solidFill>
            </a:endParaRPr>
          </a:p>
          <a:p>
            <a:pPr indent="-414856">
              <a:lnSpc>
                <a:spcPct val="90000"/>
              </a:lnSpc>
              <a:buClr>
                <a:schemeClr val="dk1"/>
              </a:buClr>
              <a:buSzPct val="100000"/>
              <a:buAutoNum type="arabicPeriod"/>
            </a:pPr>
            <a:r>
              <a:rPr lang="en" sz="1600" dirty="0">
                <a:solidFill>
                  <a:schemeClr val="dk1"/>
                </a:solidFill>
              </a:rPr>
              <a:t>Is the U.S. current account in a deficit or surplus? </a:t>
            </a:r>
            <a:r>
              <a:rPr lang="en" sz="1600" dirty="0">
                <a:solidFill>
                  <a:srgbClr val="FF0000"/>
                </a:solidFill>
              </a:rPr>
              <a:t>Deficit </a:t>
            </a:r>
            <a:endParaRPr sz="1600" dirty="0">
              <a:solidFill>
                <a:srgbClr val="FF0000"/>
              </a:solidFill>
            </a:endParaRPr>
          </a:p>
          <a:p>
            <a:pPr marL="1066773">
              <a:lnSpc>
                <a:spcPct val="90000"/>
              </a:lnSpc>
              <a:buSzPct val="100000"/>
              <a:buFont typeface="+mj-lt"/>
              <a:buAutoNum type="arabicPeriod"/>
            </a:pPr>
            <a:endParaRPr sz="1600" dirty="0">
              <a:solidFill>
                <a:schemeClr val="dk1"/>
              </a:solidFill>
            </a:endParaRPr>
          </a:p>
          <a:p>
            <a:pPr indent="-406390">
              <a:lnSpc>
                <a:spcPct val="90000"/>
              </a:lnSpc>
              <a:buClr>
                <a:schemeClr val="dk1"/>
              </a:buClr>
              <a:buSzPct val="100000"/>
              <a:buAutoNum type="arabicPeriod"/>
            </a:pPr>
            <a:r>
              <a:rPr lang="en" sz="1600" dirty="0">
                <a:solidFill>
                  <a:schemeClr val="dk1"/>
                </a:solidFill>
              </a:rPr>
              <a:t>Is the U.S. balance of trade positive or negative? Explain.</a:t>
            </a:r>
            <a:r>
              <a:rPr lang="en" sz="1600" dirty="0">
                <a:solidFill>
                  <a:srgbClr val="FF0000"/>
                </a:solidFill>
              </a:rPr>
              <a:t> Negative: </a:t>
            </a:r>
            <a:r>
              <a:rPr lang="en-US" sz="1600" dirty="0">
                <a:solidFill>
                  <a:srgbClr val="FF0000"/>
                </a:solidFill>
              </a:rPr>
              <a:t>Since U.S. net exports are negative, the U.S. is running a trade deficit; it is spending more on goods and services from other countries than it is earning from selling (exporting) to them. </a:t>
            </a:r>
            <a:endParaRPr lang="en" sz="1600" dirty="0">
              <a:solidFill>
                <a:srgbClr val="FF0000"/>
              </a:solidFill>
            </a:endParaRPr>
          </a:p>
          <a:p>
            <a:pPr indent="-406390">
              <a:lnSpc>
                <a:spcPct val="90000"/>
              </a:lnSpc>
              <a:buClr>
                <a:schemeClr val="dk1"/>
              </a:buClr>
              <a:buSzPct val="100000"/>
              <a:buAutoNum type="arabicPeriod"/>
            </a:pPr>
            <a:endParaRPr lang="en" sz="1600" dirty="0">
              <a:solidFill>
                <a:srgbClr val="FF0000"/>
              </a:solidFill>
              <a:highlight>
                <a:srgbClr val="FF0000"/>
              </a:highlight>
            </a:endParaRPr>
          </a:p>
          <a:p>
            <a:pPr indent="-406390">
              <a:lnSpc>
                <a:spcPct val="90000"/>
              </a:lnSpc>
              <a:buClr>
                <a:schemeClr val="dk1"/>
              </a:buClr>
              <a:buSzPct val="100000"/>
              <a:buFont typeface="Arial"/>
              <a:buAutoNum type="arabicPeriod"/>
            </a:pPr>
            <a:r>
              <a:rPr lang="en" sz="1600" dirty="0">
                <a:solidFill>
                  <a:schemeClr val="dk1"/>
                </a:solidFill>
              </a:rPr>
              <a:t>How do you think this balance of trade will impact demand for U.S. dollars? Explain. </a:t>
            </a:r>
            <a:r>
              <a:rPr lang="en-US" sz="1600" dirty="0">
                <a:solidFill>
                  <a:srgbClr val="FF0000"/>
                </a:solidFill>
              </a:rPr>
              <a:t>Demand for U.S. dollars will decrease, as yen are needed to pay for the increased imports.</a:t>
            </a:r>
            <a:endParaRPr sz="1600" dirty="0">
              <a:solidFill>
                <a:srgbClr val="FF0000"/>
              </a:solidFill>
              <a:highlight>
                <a:srgbClr val="FF0000"/>
              </a:highlight>
            </a:endParaRPr>
          </a:p>
        </p:txBody>
      </p:sp>
      <p:sp>
        <p:nvSpPr>
          <p:cNvPr id="137" name="Google Shape;137;p24"/>
          <p:cNvSpPr txBox="1">
            <a:spLocks noGrp="1"/>
          </p:cNvSpPr>
          <p:nvPr>
            <p:ph type="body" idx="1"/>
          </p:nvPr>
        </p:nvSpPr>
        <p:spPr>
          <a:xfrm>
            <a:off x="6096000" y="1562900"/>
            <a:ext cx="5110000" cy="4485200"/>
          </a:xfrm>
          <a:prstGeom prst="rect">
            <a:avLst/>
          </a:prstGeom>
        </p:spPr>
        <p:txBody>
          <a:bodyPr spcFirstLastPara="1" vert="horz" wrap="square" lIns="121900" tIns="121900" rIns="121900" bIns="121900" numCol="1" anchor="t" anchorCtr="0" compatLnSpc="1">
            <a:prstTxWarp prst="textNoShape">
              <a:avLst/>
            </a:prstTxWarp>
            <a:normAutofit fontScale="92500" lnSpcReduction="10000"/>
          </a:bodyPr>
          <a:lstStyle/>
          <a:p>
            <a:pPr indent="-414856">
              <a:buClr>
                <a:schemeClr val="dk1"/>
              </a:buClr>
              <a:buSzPct val="100000"/>
              <a:buAutoNum type="arabicPeriod"/>
            </a:pPr>
            <a:r>
              <a:rPr lang="en" sz="1733" dirty="0">
                <a:solidFill>
                  <a:schemeClr val="dk1"/>
                </a:solidFill>
              </a:rPr>
              <a:t>Calculate net exports (exports - imports) for Japan. </a:t>
            </a:r>
            <a:r>
              <a:rPr lang="en" sz="1733" dirty="0">
                <a:solidFill>
                  <a:srgbClr val="FF0000"/>
                </a:solidFill>
              </a:rPr>
              <a:t>+75 - 15 = 60</a:t>
            </a:r>
            <a:endParaRPr sz="1733" dirty="0">
              <a:solidFill>
                <a:srgbClr val="FF0000"/>
              </a:solidFill>
              <a:highlight>
                <a:srgbClr val="FF0000"/>
              </a:highlight>
            </a:endParaRPr>
          </a:p>
          <a:p>
            <a:pPr marL="1066773">
              <a:buSzPct val="100000"/>
              <a:buFont typeface="+mj-lt"/>
              <a:buAutoNum type="arabicPeriod"/>
            </a:pPr>
            <a:endParaRPr sz="1733" dirty="0">
              <a:solidFill>
                <a:schemeClr val="dk1"/>
              </a:solidFill>
            </a:endParaRPr>
          </a:p>
          <a:p>
            <a:pPr indent="-414856">
              <a:buClr>
                <a:schemeClr val="dk1"/>
              </a:buClr>
              <a:buSzPct val="100000"/>
              <a:buAutoNum type="arabicPeriod"/>
            </a:pPr>
            <a:r>
              <a:rPr lang="en" sz="1733" dirty="0">
                <a:solidFill>
                  <a:schemeClr val="dk1"/>
                </a:solidFill>
              </a:rPr>
              <a:t>Calculate the current account balance. </a:t>
            </a:r>
            <a:r>
              <a:rPr lang="en" sz="1733" dirty="0">
                <a:solidFill>
                  <a:srgbClr val="FF0000"/>
                </a:solidFill>
              </a:rPr>
              <a:t>60 - 10 = 50 </a:t>
            </a:r>
          </a:p>
          <a:p>
            <a:pPr indent="-414856">
              <a:buClr>
                <a:schemeClr val="dk1"/>
              </a:buClr>
              <a:buSzPct val="100000"/>
              <a:buAutoNum type="arabicPeriod"/>
            </a:pPr>
            <a:endParaRPr sz="1733" dirty="0">
              <a:solidFill>
                <a:srgbClr val="FF0000"/>
              </a:solidFill>
            </a:endParaRPr>
          </a:p>
          <a:p>
            <a:pPr indent="-414856">
              <a:buClr>
                <a:schemeClr val="dk1"/>
              </a:buClr>
              <a:buSzPct val="100000"/>
              <a:buAutoNum type="arabicPeriod"/>
            </a:pPr>
            <a:r>
              <a:rPr lang="en" sz="1733" dirty="0">
                <a:solidFill>
                  <a:schemeClr val="dk1"/>
                </a:solidFill>
              </a:rPr>
              <a:t>Is Japan’s current account in a deficit or surplus? </a:t>
            </a:r>
            <a:r>
              <a:rPr lang="en" sz="1733" dirty="0">
                <a:solidFill>
                  <a:srgbClr val="FF0000"/>
                </a:solidFill>
              </a:rPr>
              <a:t>Surplus</a:t>
            </a:r>
            <a:endParaRPr sz="1733" dirty="0">
              <a:solidFill>
                <a:srgbClr val="FF0000"/>
              </a:solidFill>
            </a:endParaRPr>
          </a:p>
          <a:p>
            <a:pPr marL="1066773">
              <a:buSzPct val="100000"/>
              <a:buFont typeface="+mj-lt"/>
              <a:buAutoNum type="arabicPeriod"/>
            </a:pPr>
            <a:endParaRPr sz="1733" dirty="0">
              <a:solidFill>
                <a:schemeClr val="dk1"/>
              </a:solidFill>
            </a:endParaRPr>
          </a:p>
          <a:p>
            <a:pPr indent="-414856">
              <a:buClr>
                <a:schemeClr val="dk1"/>
              </a:buClr>
              <a:buSzPct val="100000"/>
              <a:buAutoNum type="arabicPeriod"/>
            </a:pPr>
            <a:r>
              <a:rPr lang="en" sz="1733" dirty="0">
                <a:solidFill>
                  <a:schemeClr val="dk1"/>
                </a:solidFill>
              </a:rPr>
              <a:t>Is Japan’s balance of trade positive or negative? Explain. </a:t>
            </a:r>
            <a:r>
              <a:rPr lang="en" sz="1733" dirty="0">
                <a:solidFill>
                  <a:srgbClr val="FF0000"/>
                </a:solidFill>
              </a:rPr>
              <a:t>Positive: Since Japan’s net exports are positive, Japan is running a trade surplus; it is earning more from selling goods and services abroad (exporting) than it is spending. </a:t>
            </a:r>
          </a:p>
          <a:p>
            <a:pPr marL="651917">
              <a:buClr>
                <a:schemeClr val="dk1"/>
              </a:buClr>
              <a:buSzPct val="100000"/>
              <a:buFont typeface="+mj-lt"/>
              <a:buAutoNum type="arabicPeriod"/>
            </a:pPr>
            <a:endParaRPr lang="en" sz="1733" dirty="0">
              <a:solidFill>
                <a:srgbClr val="FF0000"/>
              </a:solidFill>
            </a:endParaRPr>
          </a:p>
          <a:p>
            <a:pPr indent="-414856">
              <a:buClr>
                <a:schemeClr val="dk1"/>
              </a:buClr>
              <a:buSzPct val="100000"/>
              <a:buAutoNum type="arabicPeriod"/>
            </a:pPr>
            <a:r>
              <a:rPr lang="en" sz="1733" dirty="0"/>
              <a:t>How do you think this balance of trade will impact demand for Japanese yen? Explain. </a:t>
            </a:r>
            <a:r>
              <a:rPr lang="en-US" sz="1700" dirty="0">
                <a:solidFill>
                  <a:srgbClr val="FF0000"/>
                </a:solidFill>
              </a:rPr>
              <a:t>Demand for yen will increase, as the exports from Japan need to be purchased in yen.</a:t>
            </a:r>
            <a:endParaRPr sz="17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7">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7">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7">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Why Does the Balance of Trade Matter?</a:t>
            </a:r>
          </a:p>
        </p:txBody>
      </p:sp>
      <p:sp>
        <p:nvSpPr>
          <p:cNvPr id="3" name="Content Placeholder 2"/>
          <p:cNvSpPr>
            <a:spLocks noGrp="1"/>
          </p:cNvSpPr>
          <p:nvPr>
            <p:ph idx="1"/>
          </p:nvPr>
        </p:nvSpPr>
        <p:spPr/>
        <p:txBody>
          <a:bodyPr>
            <a:normAutofit/>
          </a:bodyPr>
          <a:lstStyle/>
          <a:p>
            <a:pPr marL="152396" indent="0">
              <a:buNone/>
            </a:pPr>
            <a:r>
              <a:rPr dirty="0">
                <a:solidFill>
                  <a:schemeClr val="tx1"/>
                </a:solidFill>
              </a:rPr>
              <a:t>The balance of trade </a:t>
            </a:r>
            <a:r>
              <a:rPr b="1" dirty="0">
                <a:solidFill>
                  <a:schemeClr val="tx1"/>
                </a:solidFill>
              </a:rPr>
              <a:t>affects important parts of the economy</a:t>
            </a:r>
            <a:r>
              <a:rPr lang="en-US" dirty="0">
                <a:solidFill>
                  <a:schemeClr val="tx1"/>
                </a:solidFill>
              </a:rPr>
              <a:t>.</a:t>
            </a:r>
            <a:endParaRPr dirty="0">
              <a:solidFill>
                <a:schemeClr val="tx1"/>
              </a:solidFill>
            </a:endParaRPr>
          </a:p>
          <a:p>
            <a:endParaRPr dirty="0">
              <a:solidFill>
                <a:schemeClr val="tx1"/>
              </a:solidFill>
            </a:endParaRPr>
          </a:p>
          <a:p>
            <a:r>
              <a:rPr dirty="0">
                <a:solidFill>
                  <a:schemeClr val="tx1"/>
                </a:solidFill>
              </a:rPr>
              <a:t>A trade surplus can increase total spending (aggregate demand)</a:t>
            </a:r>
            <a:r>
              <a:rPr lang="en-US" dirty="0">
                <a:solidFill>
                  <a:schemeClr val="tx1"/>
                </a:solidFill>
              </a:rPr>
              <a:t>.</a:t>
            </a:r>
            <a:endParaRPr dirty="0">
              <a:solidFill>
                <a:schemeClr val="tx1"/>
              </a:solidFill>
            </a:endParaRPr>
          </a:p>
          <a:p>
            <a:r>
              <a:rPr dirty="0">
                <a:solidFill>
                  <a:schemeClr val="tx1"/>
                </a:solidFill>
              </a:rPr>
              <a:t>A trade deficit can decrease aggregate demand</a:t>
            </a:r>
            <a:r>
              <a:rPr lang="en-US" dirty="0">
                <a:solidFill>
                  <a:schemeClr val="tx1"/>
                </a:solidFill>
              </a:rPr>
              <a:t>.</a:t>
            </a:r>
            <a:endParaRPr dirty="0">
              <a:solidFill>
                <a:schemeClr val="tx1"/>
              </a:solidFill>
            </a:endParaRPr>
          </a:p>
          <a:p>
            <a:r>
              <a:rPr dirty="0">
                <a:solidFill>
                  <a:schemeClr val="tx1"/>
                </a:solidFill>
              </a:rPr>
              <a:t>It can change the demand for a country’s currency in the foreign exchange market</a:t>
            </a:r>
            <a:r>
              <a:rPr lang="en-US" dirty="0">
                <a:solidFill>
                  <a:schemeClr val="tx1"/>
                </a:solidFill>
              </a:rPr>
              <a:t>.</a:t>
            </a:r>
            <a:endParaRPr dirty="0">
              <a:solidFill>
                <a:schemeClr val="tx1"/>
              </a:solidFill>
            </a:endParaRPr>
          </a:p>
          <a:p>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A8357-63A2-DAEC-B27A-1A850D0208F3}"/>
              </a:ext>
            </a:extLst>
          </p:cNvPr>
          <p:cNvSpPr>
            <a:spLocks noGrp="1"/>
          </p:cNvSpPr>
          <p:nvPr>
            <p:ph type="title"/>
          </p:nvPr>
        </p:nvSpPr>
        <p:spPr/>
        <p:txBody>
          <a:bodyPr>
            <a:normAutofit/>
          </a:bodyPr>
          <a:lstStyle/>
          <a:p>
            <a:r>
              <a:rPr lang="en-US" dirty="0"/>
              <a:t>Foreign Exchange Market</a:t>
            </a:r>
          </a:p>
        </p:txBody>
      </p:sp>
      <p:sp>
        <p:nvSpPr>
          <p:cNvPr id="3" name="Text Placeholder 2">
            <a:extLst>
              <a:ext uri="{FF2B5EF4-FFF2-40B4-BE49-F238E27FC236}">
                <a16:creationId xmlns:a16="http://schemas.microsoft.com/office/drawing/2014/main" id="{D6F0A3A0-2EC2-2ACC-15BF-FAAB7CFC0624}"/>
              </a:ext>
            </a:extLst>
          </p:cNvPr>
          <p:cNvSpPr>
            <a:spLocks noGrp="1"/>
          </p:cNvSpPr>
          <p:nvPr>
            <p:ph type="body" idx="1"/>
          </p:nvPr>
        </p:nvSpPr>
        <p:spPr>
          <a:xfrm>
            <a:off x="415600" y="1557866"/>
            <a:ext cx="5450107" cy="2533228"/>
          </a:xfrm>
        </p:spPr>
        <p:txBody>
          <a:bodyPr>
            <a:normAutofit/>
          </a:bodyPr>
          <a:lstStyle/>
          <a:p>
            <a:pPr marL="152396" indent="0">
              <a:buNone/>
            </a:pPr>
            <a:r>
              <a:rPr lang="en-US" sz="1867" dirty="0"/>
              <a:t>The foreign exchange market is where currencies are bought and sold. Because a major driver of supply and demand for currencies is the need to make foreign purchases, </a:t>
            </a:r>
            <a:r>
              <a:rPr lang="en-US" sz="1867" b="1" dirty="0"/>
              <a:t>transactions in the balance of payments </a:t>
            </a:r>
            <a:r>
              <a:rPr lang="en-US" sz="1867" dirty="0"/>
              <a:t>can tell us about potential changes on the foreign exchange market. </a:t>
            </a:r>
          </a:p>
        </p:txBody>
      </p:sp>
      <p:sp>
        <p:nvSpPr>
          <p:cNvPr id="4" name="Text Placeholder 2">
            <a:extLst>
              <a:ext uri="{FF2B5EF4-FFF2-40B4-BE49-F238E27FC236}">
                <a16:creationId xmlns:a16="http://schemas.microsoft.com/office/drawing/2014/main" id="{1EF37E90-3A1A-038A-2BB0-4FFD6176A43E}"/>
              </a:ext>
            </a:extLst>
          </p:cNvPr>
          <p:cNvSpPr txBox="1">
            <a:spLocks/>
          </p:cNvSpPr>
          <p:nvPr/>
        </p:nvSpPr>
        <p:spPr>
          <a:xfrm>
            <a:off x="313661" y="4291993"/>
            <a:ext cx="6012632" cy="1627972"/>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52396" indent="0">
              <a:lnSpc>
                <a:spcPct val="100000"/>
              </a:lnSpc>
              <a:buNone/>
            </a:pPr>
            <a:r>
              <a:rPr lang="en-US" b="1" dirty="0">
                <a:latin typeface="Aptos" panose="020B0004020202020204" pitchFamily="34" charset="0"/>
              </a:rPr>
              <a:t>If the U.S. needs more yen to purchase the additional imports (remember, the U.S. is in a trade deficit), what would you expect to happen to the demand for yen in the foreign exchange market? </a:t>
            </a:r>
          </a:p>
        </p:txBody>
      </p:sp>
      <p:pic>
        <p:nvPicPr>
          <p:cNvPr id="9" name="Picture 8" descr="A Chart showing the Price of Yen on the Y Axis and the Quantity of Yen on the X Axis.  ">
            <a:extLst>
              <a:ext uri="{FF2B5EF4-FFF2-40B4-BE49-F238E27FC236}">
                <a16:creationId xmlns:a16="http://schemas.microsoft.com/office/drawing/2014/main" id="{3AA63251-2C53-80D3-0B43-13C5F3FEFD37}"/>
              </a:ext>
            </a:extLst>
          </p:cNvPr>
          <p:cNvPicPr>
            <a:picLocks noChangeAspect="1"/>
          </p:cNvPicPr>
          <p:nvPr/>
        </p:nvPicPr>
        <p:blipFill>
          <a:blip r:embed="rId3"/>
          <a:stretch>
            <a:fillRect/>
          </a:stretch>
        </p:blipFill>
        <p:spPr>
          <a:xfrm>
            <a:off x="6326293" y="975167"/>
            <a:ext cx="5450107" cy="4197208"/>
          </a:xfrm>
          <a:prstGeom prst="rect">
            <a:avLst/>
          </a:prstGeom>
        </p:spPr>
      </p:pic>
    </p:spTree>
    <p:extLst>
      <p:ext uri="{BB962C8B-B14F-4D97-AF65-F5344CB8AC3E}">
        <p14:creationId xmlns:p14="http://schemas.microsoft.com/office/powerpoint/2010/main" val="2374569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383C5-6E2D-4FE2-E81F-1237592A18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772B8-0A96-DA68-318A-219523EBA232}"/>
              </a:ext>
            </a:extLst>
          </p:cNvPr>
          <p:cNvSpPr>
            <a:spLocks noGrp="1"/>
          </p:cNvSpPr>
          <p:nvPr>
            <p:ph type="title"/>
          </p:nvPr>
        </p:nvSpPr>
        <p:spPr/>
        <p:txBody>
          <a:bodyPr>
            <a:normAutofit/>
          </a:bodyPr>
          <a:lstStyle/>
          <a:p>
            <a:r>
              <a:rPr lang="en-US" dirty="0"/>
              <a:t>Foreign Exchange Market--Continued</a:t>
            </a:r>
          </a:p>
        </p:txBody>
      </p:sp>
      <p:sp>
        <p:nvSpPr>
          <p:cNvPr id="3" name="Text Placeholder 2">
            <a:extLst>
              <a:ext uri="{FF2B5EF4-FFF2-40B4-BE49-F238E27FC236}">
                <a16:creationId xmlns:a16="http://schemas.microsoft.com/office/drawing/2014/main" id="{703ACEAF-B925-32AF-C068-84BD7BC6D06B}"/>
              </a:ext>
            </a:extLst>
          </p:cNvPr>
          <p:cNvSpPr>
            <a:spLocks noGrp="1"/>
          </p:cNvSpPr>
          <p:nvPr>
            <p:ph type="body" idx="1"/>
          </p:nvPr>
        </p:nvSpPr>
        <p:spPr>
          <a:xfrm>
            <a:off x="415600" y="1557866"/>
            <a:ext cx="5450107" cy="2533228"/>
          </a:xfrm>
        </p:spPr>
        <p:txBody>
          <a:bodyPr>
            <a:normAutofit/>
          </a:bodyPr>
          <a:lstStyle/>
          <a:p>
            <a:pPr marL="152396" indent="0">
              <a:buNone/>
            </a:pPr>
            <a:r>
              <a:rPr lang="en-US" sz="1867" dirty="0"/>
              <a:t>The foreign exchange market is where currencies are bought and sold. Because a major driver of supply and demand for currencies is the need to make foreign purchases, </a:t>
            </a:r>
            <a:r>
              <a:rPr lang="en-US" sz="1867" b="1" dirty="0"/>
              <a:t>transactions in the balance of payments</a:t>
            </a:r>
            <a:r>
              <a:rPr lang="en-US" sz="1867" dirty="0"/>
              <a:t> can tell us about potential changes on the foreign exchange market. </a:t>
            </a:r>
          </a:p>
        </p:txBody>
      </p:sp>
      <p:sp>
        <p:nvSpPr>
          <p:cNvPr id="4" name="Text Placeholder 2">
            <a:extLst>
              <a:ext uri="{FF2B5EF4-FFF2-40B4-BE49-F238E27FC236}">
                <a16:creationId xmlns:a16="http://schemas.microsoft.com/office/drawing/2014/main" id="{28F4928E-EBBC-856A-F976-C17F64589154}"/>
              </a:ext>
            </a:extLst>
          </p:cNvPr>
          <p:cNvSpPr txBox="1">
            <a:spLocks/>
          </p:cNvSpPr>
          <p:nvPr/>
        </p:nvSpPr>
        <p:spPr>
          <a:xfrm>
            <a:off x="342957" y="4291993"/>
            <a:ext cx="6159445" cy="1964266"/>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52396" indent="0">
              <a:lnSpc>
                <a:spcPct val="100000"/>
              </a:lnSpc>
              <a:buNone/>
            </a:pPr>
            <a:r>
              <a:rPr lang="en-US" b="1" dirty="0">
                <a:latin typeface="Aptos" panose="020B0004020202020204" pitchFamily="34" charset="0"/>
              </a:rPr>
              <a:t>If the U.S. needs more yen to purchase the additional imports (remember, the U.S. is in a trade deficit), what would you expect to happen to the demand for yen in the foreign exchange market? </a:t>
            </a:r>
            <a:r>
              <a:rPr lang="en-US" dirty="0">
                <a:solidFill>
                  <a:srgbClr val="FF0000"/>
                </a:solidFill>
                <a:latin typeface="Aptos" panose="020B0004020202020204" pitchFamily="34" charset="0"/>
              </a:rPr>
              <a:t>Demand for yen would increase, as more yen are needed to purchase the additional imports. </a:t>
            </a:r>
            <a:endParaRPr lang="en-US" b="1" dirty="0">
              <a:solidFill>
                <a:srgbClr val="FF0000"/>
              </a:solidFill>
              <a:latin typeface="Aptos" panose="020B0004020202020204" pitchFamily="34" charset="0"/>
            </a:endParaRPr>
          </a:p>
        </p:txBody>
      </p:sp>
      <p:pic>
        <p:nvPicPr>
          <p:cNvPr id="6" name="Picture 5" descr="A Chart showing the Price of Yen on the Y Axis and the Quantity of Yen on the X Axis.  If the demand for Yen shifts to the right (increases) then both the quantity and price of yen increase.">
            <a:extLst>
              <a:ext uri="{FF2B5EF4-FFF2-40B4-BE49-F238E27FC236}">
                <a16:creationId xmlns:a16="http://schemas.microsoft.com/office/drawing/2014/main" id="{72F50386-C37F-1A37-59DD-FDD31CE950A3}"/>
              </a:ext>
            </a:extLst>
          </p:cNvPr>
          <p:cNvPicPr>
            <a:picLocks noChangeAspect="1"/>
          </p:cNvPicPr>
          <p:nvPr/>
        </p:nvPicPr>
        <p:blipFill>
          <a:blip r:embed="rId2"/>
          <a:stretch>
            <a:fillRect/>
          </a:stretch>
        </p:blipFill>
        <p:spPr>
          <a:xfrm>
            <a:off x="6502402" y="1356967"/>
            <a:ext cx="5108429" cy="3721088"/>
          </a:xfrm>
          <a:prstGeom prst="rect">
            <a:avLst/>
          </a:prstGeom>
        </p:spPr>
      </p:pic>
    </p:spTree>
    <p:extLst>
      <p:ext uri="{BB962C8B-B14F-4D97-AF65-F5344CB8AC3E}">
        <p14:creationId xmlns:p14="http://schemas.microsoft.com/office/powerpoint/2010/main" val="51798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Round 2: The Capital and Financial Account</a:t>
            </a:r>
            <a:endParaRPr dirty="0"/>
          </a:p>
        </p:txBody>
      </p:sp>
      <p:sp>
        <p:nvSpPr>
          <p:cNvPr id="143" name="Google Shape;143;p2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sz="2800" dirty="0"/>
              <a:t>The capital and financial account (CFA) records </a:t>
            </a:r>
          </a:p>
          <a:p>
            <a:pPr marL="457200" indent="-457200">
              <a:spcAft>
                <a:spcPts val="1600"/>
              </a:spcAft>
            </a:pPr>
            <a:r>
              <a:rPr lang="en" sz="2800" dirty="0"/>
              <a:t>financial capital transfers and </a:t>
            </a:r>
          </a:p>
          <a:p>
            <a:pPr marL="457200" indent="-457200">
              <a:spcAft>
                <a:spcPts val="1600"/>
              </a:spcAft>
            </a:pPr>
            <a:r>
              <a:rPr lang="en" sz="2800" dirty="0"/>
              <a:t>purchases and sales of assets between countries.</a:t>
            </a:r>
            <a:r>
              <a:rPr lang="en" dirty="0"/>
              <a:t> </a:t>
            </a:r>
            <a:endParaRPr dirty="0"/>
          </a:p>
        </p:txBody>
      </p:sp>
      <p:sp>
        <p:nvSpPr>
          <p:cNvPr id="2" name="TextBox 1">
            <a:extLst>
              <a:ext uri="{FF2B5EF4-FFF2-40B4-BE49-F238E27FC236}">
                <a16:creationId xmlns:a16="http://schemas.microsoft.com/office/drawing/2014/main" id="{076F685A-58AF-769C-6416-4F257A1A0151}"/>
              </a:ext>
            </a:extLst>
          </p:cNvPr>
          <p:cNvSpPr txBox="1"/>
          <p:nvPr/>
        </p:nvSpPr>
        <p:spPr>
          <a:xfrm>
            <a:off x="752475" y="3814233"/>
            <a:ext cx="9982200" cy="1938992"/>
          </a:xfrm>
          <a:prstGeom prst="rect">
            <a:avLst/>
          </a:prstGeom>
          <a:noFill/>
        </p:spPr>
        <p:txBody>
          <a:bodyPr wrap="square" rtlCol="0">
            <a:spAutoFit/>
          </a:bodyPr>
          <a:lstStyle/>
          <a:p>
            <a:r>
              <a:rPr lang="en-US" sz="2400" b="1" dirty="0"/>
              <a:t>Examples</a:t>
            </a:r>
            <a:r>
              <a:rPr lang="en-US" sz="2400" dirty="0"/>
              <a:t> </a:t>
            </a:r>
          </a:p>
          <a:p>
            <a:pPr marL="380990" indent="-380990">
              <a:buFont typeface="Arial" panose="020B0604020202020204" pitchFamily="34" charset="0"/>
              <a:buChar char="•"/>
            </a:pPr>
            <a:r>
              <a:rPr lang="en-US" sz="2400" dirty="0"/>
              <a:t>Real estate purchases</a:t>
            </a:r>
          </a:p>
          <a:p>
            <a:pPr marL="380990" indent="-380990">
              <a:buFont typeface="Arial" panose="020B0604020202020204" pitchFamily="34" charset="0"/>
              <a:buChar char="•"/>
            </a:pPr>
            <a:r>
              <a:rPr lang="en-US" sz="2400" dirty="0"/>
              <a:t>Bond purchases</a:t>
            </a:r>
          </a:p>
          <a:p>
            <a:pPr marL="380990" indent="-380990">
              <a:buFont typeface="Arial" panose="020B0604020202020204" pitchFamily="34" charset="0"/>
              <a:buChar char="•"/>
            </a:pPr>
            <a:r>
              <a:rPr lang="en-US" sz="2400" dirty="0"/>
              <a:t>Money held in savings accounts</a:t>
            </a:r>
          </a:p>
          <a:p>
            <a:pPr marL="380990" indent="-380990">
              <a:buFont typeface="Arial" panose="020B0604020202020204" pitchFamily="34" charset="0"/>
              <a:buChar char="•"/>
            </a:pPr>
            <a:r>
              <a:rPr lang="en-US" sz="2400" dirty="0"/>
              <a:t>Transfer payments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6" name="Title 5">
            <a:extLst>
              <a:ext uri="{FF2B5EF4-FFF2-40B4-BE49-F238E27FC236}">
                <a16:creationId xmlns:a16="http://schemas.microsoft.com/office/drawing/2014/main" id="{D7CBFA53-0C2F-AD3B-2B8B-CC5E560F4DA1}"/>
              </a:ext>
            </a:extLst>
          </p:cNvPr>
          <p:cNvSpPr txBox="1">
            <a:spLocks/>
          </p:cNvSpPr>
          <p:nvPr/>
        </p:nvSpPr>
        <p:spPr bwMode="auto">
          <a:xfrm>
            <a:off x="469125" y="-961904"/>
            <a:ext cx="11360800" cy="763600"/>
          </a:xfrm>
          <a:prstGeom prst="rect">
            <a:avLst/>
          </a:prstGeom>
          <a:noFill/>
          <a:ln w="9525">
            <a:noFill/>
            <a:miter lim="800000"/>
            <a:headEnd/>
            <a:tailEnd/>
          </a:ln>
        </p:spPr>
        <p:txBody>
          <a:bodyPr spcFirstLastPara="1" vert="horz" wrap="square" lIns="91425" tIns="91425" rIns="91425" bIns="91425"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2: Transaction 1</a:t>
            </a:r>
          </a:p>
        </p:txBody>
      </p:sp>
      <p:sp>
        <p:nvSpPr>
          <p:cNvPr id="149" name="Google Shape;149;p26"/>
          <p:cNvSpPr txBox="1">
            <a:spLocks noGrp="1"/>
          </p:cNvSpPr>
          <p:nvPr>
            <p:ph type="body" idx="1"/>
          </p:nvPr>
        </p:nvSpPr>
        <p:spPr>
          <a:xfrm>
            <a:off x="362075" y="548328"/>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The U.S. Treasury sells bonds totaling $35 to Japan. </a:t>
            </a:r>
            <a:endParaRPr b="1" dirty="0"/>
          </a:p>
        </p:txBody>
      </p:sp>
      <p:sp>
        <p:nvSpPr>
          <p:cNvPr id="148" name="Google Shape;148;p26">
            <a:extLst>
              <a:ext uri="{C183D7F6-B498-43B3-948B-1728B52AA6E4}">
                <adec:decorative xmlns:adec="http://schemas.microsoft.com/office/drawing/2017/decorative" val="1"/>
              </a:ext>
            </a:extLst>
          </p:cNvPr>
          <p:cNvSpPr txBox="1">
            <a:spLocks noGrp="1"/>
          </p:cNvSpPr>
          <p:nvPr>
            <p:ph type="title"/>
          </p:nvPr>
        </p:nvSpPr>
        <p:spPr>
          <a:xfrm>
            <a:off x="9840467" y="142700"/>
            <a:ext cx="22296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Round 2</a:t>
            </a:r>
            <a:endParaRPr dirty="0"/>
          </a:p>
        </p:txBody>
      </p:sp>
      <p:graphicFrame>
        <p:nvGraphicFramePr>
          <p:cNvPr id="2" name="Google Shape;74;p16">
            <a:extLst>
              <a:ext uri="{FF2B5EF4-FFF2-40B4-BE49-F238E27FC236}">
                <a16:creationId xmlns:a16="http://schemas.microsoft.com/office/drawing/2014/main" id="{33243F6E-DA35-0B9B-355D-2B4C075F867B}"/>
              </a:ext>
            </a:extLst>
          </p:cNvPr>
          <p:cNvGraphicFramePr/>
          <p:nvPr>
            <p:extLst>
              <p:ext uri="{D42A27DB-BD31-4B8C-83A1-F6EECF244321}">
                <p14:modId xmlns:p14="http://schemas.microsoft.com/office/powerpoint/2010/main" val="703069698"/>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endParaRPr lang="en-US" sz="2000" dirty="0"/>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ED1FD4EA-4DE0-9858-A27B-18205F206B98}"/>
              </a:ext>
            </a:extLst>
          </p:cNvPr>
          <p:cNvGraphicFramePr/>
          <p:nvPr>
            <p:extLst>
              <p:ext uri="{D42A27DB-BD31-4B8C-83A1-F6EECF244321}">
                <p14:modId xmlns:p14="http://schemas.microsoft.com/office/powerpoint/2010/main" val="355695915"/>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4" name="Title 5">
            <a:extLst>
              <a:ext uri="{FF2B5EF4-FFF2-40B4-BE49-F238E27FC236}">
                <a16:creationId xmlns:a16="http://schemas.microsoft.com/office/drawing/2014/main" id="{4442D6A8-E6EF-AE99-7B1D-E617586D4329}"/>
              </a:ext>
            </a:extLst>
          </p:cNvPr>
          <p:cNvSpPr txBox="1">
            <a:spLocks noGrp="1"/>
          </p:cNvSpPr>
          <p:nvPr>
            <p:ph type="title" idx="4294967295"/>
          </p:nvPr>
        </p:nvSpPr>
        <p:spPr bwMode="auto">
          <a:xfrm>
            <a:off x="469125" y="-961904"/>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2: Transaction 1 Result</a:t>
            </a:r>
          </a:p>
        </p:txBody>
      </p:sp>
      <p:graphicFrame>
        <p:nvGraphicFramePr>
          <p:cNvPr id="2" name="Google Shape;74;p16">
            <a:extLst>
              <a:ext uri="{FF2B5EF4-FFF2-40B4-BE49-F238E27FC236}">
                <a16:creationId xmlns:a16="http://schemas.microsoft.com/office/drawing/2014/main" id="{59C4CE2F-3DD4-D03A-B0FE-A1D541016BBD}"/>
              </a:ext>
            </a:extLst>
          </p:cNvPr>
          <p:cNvGraphicFramePr/>
          <p:nvPr>
            <p:extLst>
              <p:ext uri="{D42A27DB-BD31-4B8C-83A1-F6EECF244321}">
                <p14:modId xmlns:p14="http://schemas.microsoft.com/office/powerpoint/2010/main" val="1141622979"/>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Bonds </a:t>
                      </a:r>
                      <a:r>
                        <a:rPr lang="en-US" sz="2000" dirty="0">
                          <a:highlight>
                            <a:srgbClr val="FFFF00"/>
                          </a:highlight>
                        </a:rPr>
                        <a:t>sold</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+35</a:t>
                      </a:r>
                      <a:endParaRPr sz="2400" dirty="0">
                        <a:highlight>
                          <a:srgbClr val="FFFF00"/>
                        </a:highlight>
                      </a:endParaRPr>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3C7781D0-7D32-D65C-D2CB-DE6448CF4776}"/>
              </a:ext>
            </a:extLst>
          </p:cNvPr>
          <p:cNvGraphicFramePr/>
          <p:nvPr>
            <p:extLst>
              <p:ext uri="{D42A27DB-BD31-4B8C-83A1-F6EECF244321}">
                <p14:modId xmlns:p14="http://schemas.microsoft.com/office/powerpoint/2010/main" val="362264455"/>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Bonds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purchased</a:t>
                      </a: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-35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6" name="Google Shape;149;p26">
            <a:extLst>
              <a:ext uri="{FF2B5EF4-FFF2-40B4-BE49-F238E27FC236}">
                <a16:creationId xmlns:a16="http://schemas.microsoft.com/office/drawing/2014/main" id="{31F8FC9C-1726-F09C-287F-47D2C996C0E5}"/>
              </a:ext>
            </a:extLst>
          </p:cNvPr>
          <p:cNvSpPr txBox="1">
            <a:spLocks noGrp="1"/>
          </p:cNvSpPr>
          <p:nvPr>
            <p:ph type="body" idx="1"/>
          </p:nvPr>
        </p:nvSpPr>
        <p:spPr>
          <a:xfrm>
            <a:off x="362075" y="548328"/>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The U.S. Treasury sells bonds totaling $35 to Japan. </a:t>
            </a:r>
            <a:endParaRPr b="1" dirty="0"/>
          </a:p>
        </p:txBody>
      </p:sp>
      <p:sp>
        <p:nvSpPr>
          <p:cNvPr id="10" name="TextBox 9">
            <a:extLst>
              <a:ext uri="{FF2B5EF4-FFF2-40B4-BE49-F238E27FC236}">
                <a16:creationId xmlns:a16="http://schemas.microsoft.com/office/drawing/2014/main" id="{4FD449C6-75C1-47F5-D1D9-273FAA3D536C}"/>
              </a:ext>
            </a:extLst>
          </p:cNvPr>
          <p:cNvSpPr txBox="1"/>
          <p:nvPr/>
        </p:nvSpPr>
        <p:spPr>
          <a:xfrm>
            <a:off x="9962148" y="192147"/>
            <a:ext cx="2406316" cy="661720"/>
          </a:xfrm>
          <a:prstGeom prst="rect">
            <a:avLst/>
          </a:prstGeom>
          <a:noFill/>
        </p:spPr>
        <p:txBody>
          <a:bodyPr wrap="square" rtlCol="0">
            <a:spAutoFit/>
          </a:bodyPr>
          <a:lstStyle/>
          <a:p>
            <a:pPr>
              <a:spcAft>
                <a:spcPts val="1200"/>
              </a:spcAft>
            </a:pPr>
            <a:r>
              <a:rPr lang="en" sz="3700" b="1" dirty="0">
                <a:solidFill>
                  <a:schemeClr val="tx2"/>
                </a:solidFill>
                <a:latin typeface="+mj-lt"/>
              </a:rPr>
              <a:t>Round 2</a:t>
            </a:r>
            <a:endParaRPr lang="en-US" sz="3700" b="1" dirty="0" err="1">
              <a:solidFill>
                <a:schemeClr val="tx2"/>
              </a:solidFill>
              <a:latin typeface="+mj-lt"/>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Balance of Payments: Definition</a:t>
            </a:r>
            <a:endParaRPr dirty="0"/>
          </a:p>
        </p:txBody>
      </p:sp>
      <p:sp>
        <p:nvSpPr>
          <p:cNvPr id="61" name="Google Shape;61;p14"/>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buNone/>
            </a:pPr>
            <a:r>
              <a:rPr lang="en" dirty="0"/>
              <a:t>The balance of payments is an accounting system that records a country’s international transactions for a particular time period. It consists of the </a:t>
            </a:r>
            <a:r>
              <a:rPr lang="en" b="1" dirty="0"/>
              <a:t>current account (CA)</a:t>
            </a:r>
            <a:r>
              <a:rPr lang="en" dirty="0"/>
              <a:t> and the </a:t>
            </a:r>
            <a:r>
              <a:rPr lang="en" b="1" dirty="0"/>
              <a:t>capital and financial account (CFA)</a:t>
            </a:r>
            <a:r>
              <a:rPr lang="en" dirty="0"/>
              <a:t>.</a:t>
            </a:r>
            <a:endParaRPr dirty="0"/>
          </a:p>
          <a:p>
            <a:pPr marL="0" indent="0">
              <a:spcBef>
                <a:spcPts val="1600"/>
              </a:spcBef>
              <a:spcAft>
                <a:spcPts val="1600"/>
              </a:spcAft>
              <a:buNone/>
            </a:pPr>
            <a:r>
              <a:rPr lang="en" dirty="0"/>
              <a:t>Any transaction that causes money to flow into a country is a credit to its balance of payments account, and any transaction that causes money to flow out is a debit. The sum of all entries, both credit and debit, should equal zero (</a:t>
            </a:r>
            <a:r>
              <a:rPr lang="en" b="1" dirty="0"/>
              <a:t>CA + CFA = 0</a:t>
            </a:r>
            <a:r>
              <a:rPr lang="en" dirty="0"/>
              <a:t>).</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5" name="Google Shape;165;p28"/>
          <p:cNvSpPr txBox="1">
            <a:spLocks noGrp="1"/>
          </p:cNvSpPr>
          <p:nvPr>
            <p:ph type="body" idx="1"/>
          </p:nvPr>
        </p:nvSpPr>
        <p:spPr>
          <a:xfrm>
            <a:off x="362075" y="661238"/>
            <a:ext cx="10747885" cy="948800"/>
          </a:xfrm>
          <a:prstGeom prst="rect">
            <a:avLst/>
          </a:prstGeom>
        </p:spPr>
        <p:txBody>
          <a:bodyPr spcFirstLastPara="1" vert="horz" wrap="square" lIns="121900" tIns="121900" rIns="121900" bIns="121900" numCol="1" anchor="t" anchorCtr="0" compatLnSpc="1">
            <a:prstTxWarp prst="textNoShape">
              <a:avLst/>
            </a:prstTxWarp>
            <a:normAutofit fontScale="85000" lnSpcReduction="10000"/>
          </a:bodyPr>
          <a:lstStyle/>
          <a:p>
            <a:pPr marL="0" indent="0">
              <a:spcAft>
                <a:spcPts val="1600"/>
              </a:spcAft>
              <a:buClr>
                <a:schemeClr val="dk1"/>
              </a:buClr>
              <a:buSzPts val="1100"/>
              <a:buNone/>
            </a:pPr>
            <a:r>
              <a:rPr lang="en" b="1" dirty="0"/>
              <a:t>A Japanese company purchases land in the U.S. for $20 to build a new factory. </a:t>
            </a:r>
            <a:endParaRPr b="1" dirty="0"/>
          </a:p>
        </p:txBody>
      </p:sp>
      <p:graphicFrame>
        <p:nvGraphicFramePr>
          <p:cNvPr id="2" name="Google Shape;74;p16">
            <a:extLst>
              <a:ext uri="{FF2B5EF4-FFF2-40B4-BE49-F238E27FC236}">
                <a16:creationId xmlns:a16="http://schemas.microsoft.com/office/drawing/2014/main" id="{51A00477-23FA-8D53-D7C6-14FB13D32FE4}"/>
              </a:ext>
            </a:extLst>
          </p:cNvPr>
          <p:cNvGraphicFramePr/>
          <p:nvPr>
            <p:extLst>
              <p:ext uri="{D42A27DB-BD31-4B8C-83A1-F6EECF244321}">
                <p14:modId xmlns:p14="http://schemas.microsoft.com/office/powerpoint/2010/main" val="1184298567"/>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Bonds sold</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178E3F8F-2CDB-2CF5-E4D5-54A4ED7C0B4F}"/>
              </a:ext>
            </a:extLst>
          </p:cNvPr>
          <p:cNvGraphicFramePr/>
          <p:nvPr>
            <p:extLst>
              <p:ext uri="{D42A27DB-BD31-4B8C-83A1-F6EECF244321}">
                <p14:modId xmlns:p14="http://schemas.microsoft.com/office/powerpoint/2010/main" val="173866349"/>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Bonds purchased</a:t>
                      </a:r>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4" name="Title 5">
            <a:extLst>
              <a:ext uri="{FF2B5EF4-FFF2-40B4-BE49-F238E27FC236}">
                <a16:creationId xmlns:a16="http://schemas.microsoft.com/office/drawing/2014/main" id="{28EF399B-AA65-5952-4921-1036DBAD2EAD}"/>
              </a:ext>
            </a:extLst>
          </p:cNvPr>
          <p:cNvSpPr txBox="1">
            <a:spLocks noGrp="1"/>
          </p:cNvSpPr>
          <p:nvPr>
            <p:ph type="title" idx="4294967295"/>
          </p:nvPr>
        </p:nvSpPr>
        <p:spPr bwMode="auto">
          <a:xfrm>
            <a:off x="469125" y="-961904"/>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2: Transaction 2</a:t>
            </a:r>
          </a:p>
        </p:txBody>
      </p:sp>
      <p:sp>
        <p:nvSpPr>
          <p:cNvPr id="7" name="TextBox 6">
            <a:extLst>
              <a:ext uri="{FF2B5EF4-FFF2-40B4-BE49-F238E27FC236}">
                <a16:creationId xmlns:a16="http://schemas.microsoft.com/office/drawing/2014/main" id="{EA8F55E6-40C5-A4E6-E95D-C76DA17511AB}"/>
              </a:ext>
            </a:extLst>
          </p:cNvPr>
          <p:cNvSpPr txBox="1"/>
          <p:nvPr/>
        </p:nvSpPr>
        <p:spPr>
          <a:xfrm>
            <a:off x="10082463" y="135692"/>
            <a:ext cx="2406316" cy="661720"/>
          </a:xfrm>
          <a:prstGeom prst="rect">
            <a:avLst/>
          </a:prstGeom>
          <a:noFill/>
        </p:spPr>
        <p:txBody>
          <a:bodyPr wrap="square" rtlCol="0">
            <a:spAutoFit/>
          </a:bodyPr>
          <a:lstStyle/>
          <a:p>
            <a:pPr>
              <a:spcAft>
                <a:spcPts val="1200"/>
              </a:spcAft>
            </a:pPr>
            <a:r>
              <a:rPr lang="en" sz="3700" b="1" dirty="0">
                <a:solidFill>
                  <a:schemeClr val="tx2"/>
                </a:solidFill>
                <a:latin typeface="+mj-lt"/>
              </a:rPr>
              <a:t>Round 2</a:t>
            </a:r>
            <a:endParaRPr lang="en-US" sz="3700" b="1" dirty="0" err="1">
              <a:solidFill>
                <a:schemeClr val="tx2"/>
              </a:solidFill>
              <a:latin typeface="+mj-lt"/>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4" name="Title 5">
            <a:extLst>
              <a:ext uri="{FF2B5EF4-FFF2-40B4-BE49-F238E27FC236}">
                <a16:creationId xmlns:a16="http://schemas.microsoft.com/office/drawing/2014/main" id="{E695D2C2-5C87-895E-E9DE-4EAA4E3ADAAE}"/>
              </a:ext>
            </a:extLst>
          </p:cNvPr>
          <p:cNvSpPr txBox="1">
            <a:spLocks noGrp="1"/>
          </p:cNvSpPr>
          <p:nvPr>
            <p:ph type="title" idx="4294967295"/>
          </p:nvPr>
        </p:nvSpPr>
        <p:spPr bwMode="auto">
          <a:xfrm>
            <a:off x="469125" y="-961904"/>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2: Transaction 2 Result</a:t>
            </a:r>
          </a:p>
        </p:txBody>
      </p:sp>
      <p:graphicFrame>
        <p:nvGraphicFramePr>
          <p:cNvPr id="2" name="Google Shape;74;p16">
            <a:extLst>
              <a:ext uri="{FF2B5EF4-FFF2-40B4-BE49-F238E27FC236}">
                <a16:creationId xmlns:a16="http://schemas.microsoft.com/office/drawing/2014/main" id="{0DE99766-2B13-019E-FB7C-07BE9F8276DB}"/>
              </a:ext>
            </a:extLst>
          </p:cNvPr>
          <p:cNvGraphicFramePr/>
          <p:nvPr>
            <p:extLst>
              <p:ext uri="{D42A27DB-BD31-4B8C-83A1-F6EECF244321}">
                <p14:modId xmlns:p14="http://schemas.microsoft.com/office/powerpoint/2010/main" val="1125002942"/>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Bonds sold</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sold</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+20</a:t>
                      </a:r>
                      <a:endParaRPr sz="2400" dirty="0">
                        <a:highlight>
                          <a:srgbClr val="FFFF00"/>
                        </a:highlight>
                      </a:endParaRPr>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B6AC3381-E6C7-5427-87FB-A1CB799F8766}"/>
              </a:ext>
            </a:extLst>
          </p:cNvPr>
          <p:cNvGraphicFramePr/>
          <p:nvPr>
            <p:extLst>
              <p:ext uri="{D42A27DB-BD31-4B8C-83A1-F6EECF244321}">
                <p14:modId xmlns:p14="http://schemas.microsoft.com/office/powerpoint/2010/main" val="3268867333"/>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Bonds purchased</a:t>
                      </a:r>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purchased</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-20</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6" name="Google Shape;165;p28">
            <a:extLst>
              <a:ext uri="{FF2B5EF4-FFF2-40B4-BE49-F238E27FC236}">
                <a16:creationId xmlns:a16="http://schemas.microsoft.com/office/drawing/2014/main" id="{4CB59CCA-50ED-A9F7-3E10-687113E14223}"/>
              </a:ext>
            </a:extLst>
          </p:cNvPr>
          <p:cNvSpPr txBox="1">
            <a:spLocks noGrp="1"/>
          </p:cNvSpPr>
          <p:nvPr>
            <p:ph type="body" idx="1"/>
          </p:nvPr>
        </p:nvSpPr>
        <p:spPr>
          <a:xfrm>
            <a:off x="362075" y="661238"/>
            <a:ext cx="10747885" cy="948800"/>
          </a:xfrm>
          <a:prstGeom prst="rect">
            <a:avLst/>
          </a:prstGeom>
        </p:spPr>
        <p:txBody>
          <a:bodyPr spcFirstLastPara="1" vert="horz" wrap="square" lIns="121900" tIns="121900" rIns="121900" bIns="121900" numCol="1" anchor="t" anchorCtr="0" compatLnSpc="1">
            <a:prstTxWarp prst="textNoShape">
              <a:avLst/>
            </a:prstTxWarp>
            <a:normAutofit fontScale="85000" lnSpcReduction="10000"/>
          </a:bodyPr>
          <a:lstStyle/>
          <a:p>
            <a:pPr marL="0" indent="0">
              <a:spcAft>
                <a:spcPts val="1600"/>
              </a:spcAft>
              <a:buClr>
                <a:schemeClr val="dk1"/>
              </a:buClr>
              <a:buSzPts val="1100"/>
              <a:buNone/>
            </a:pPr>
            <a:r>
              <a:rPr lang="en" b="1" dirty="0"/>
              <a:t>A Japanese company purchases land in the U.S. for $20 to build a new factory. </a:t>
            </a:r>
            <a:endParaRPr b="1" dirty="0"/>
          </a:p>
        </p:txBody>
      </p:sp>
      <p:sp>
        <p:nvSpPr>
          <p:cNvPr id="8" name="TextBox 7">
            <a:extLst>
              <a:ext uri="{FF2B5EF4-FFF2-40B4-BE49-F238E27FC236}">
                <a16:creationId xmlns:a16="http://schemas.microsoft.com/office/drawing/2014/main" id="{F2FE2267-5006-CE9C-6351-6A885E00AB5C}"/>
              </a:ext>
            </a:extLst>
          </p:cNvPr>
          <p:cNvSpPr txBox="1"/>
          <p:nvPr/>
        </p:nvSpPr>
        <p:spPr>
          <a:xfrm>
            <a:off x="9906802" y="135692"/>
            <a:ext cx="2406316" cy="661720"/>
          </a:xfrm>
          <a:prstGeom prst="rect">
            <a:avLst/>
          </a:prstGeom>
          <a:noFill/>
        </p:spPr>
        <p:txBody>
          <a:bodyPr wrap="square" rtlCol="0">
            <a:spAutoFit/>
          </a:bodyPr>
          <a:lstStyle/>
          <a:p>
            <a:pPr>
              <a:spcAft>
                <a:spcPts val="1200"/>
              </a:spcAft>
            </a:pPr>
            <a:r>
              <a:rPr lang="en" sz="3700" b="1" dirty="0">
                <a:solidFill>
                  <a:schemeClr val="tx2"/>
                </a:solidFill>
                <a:latin typeface="+mj-lt"/>
              </a:rPr>
              <a:t>Round 2</a:t>
            </a:r>
            <a:endParaRPr lang="en-US" sz="3700" b="1" dirty="0" err="1">
              <a:solidFill>
                <a:schemeClr val="tx2"/>
              </a:solidFill>
              <a:latin typeface="+mj-lt"/>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4" name="Title 5">
            <a:extLst>
              <a:ext uri="{FF2B5EF4-FFF2-40B4-BE49-F238E27FC236}">
                <a16:creationId xmlns:a16="http://schemas.microsoft.com/office/drawing/2014/main" id="{52CF84F6-CABA-6769-9500-D63BD82F5D1D}"/>
              </a:ext>
            </a:extLst>
          </p:cNvPr>
          <p:cNvSpPr txBox="1">
            <a:spLocks noGrp="1"/>
          </p:cNvSpPr>
          <p:nvPr>
            <p:ph type="title" idx="4294967295"/>
          </p:nvPr>
        </p:nvSpPr>
        <p:spPr bwMode="auto">
          <a:xfrm>
            <a:off x="469125" y="-961904"/>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2: Transaction 3</a:t>
            </a:r>
          </a:p>
        </p:txBody>
      </p:sp>
      <p:sp>
        <p:nvSpPr>
          <p:cNvPr id="181" name="Google Shape;181;p30"/>
          <p:cNvSpPr txBox="1">
            <a:spLocks noGrp="1"/>
          </p:cNvSpPr>
          <p:nvPr>
            <p:ph type="body" idx="1"/>
          </p:nvPr>
        </p:nvSpPr>
        <p:spPr>
          <a:xfrm>
            <a:off x="382925" y="524500"/>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A U.S. citizen purchases stock in a Japanese car company for $5.  </a:t>
            </a:r>
            <a:endParaRPr b="1" dirty="0"/>
          </a:p>
        </p:txBody>
      </p:sp>
      <p:graphicFrame>
        <p:nvGraphicFramePr>
          <p:cNvPr id="2" name="Google Shape;74;p16">
            <a:extLst>
              <a:ext uri="{FF2B5EF4-FFF2-40B4-BE49-F238E27FC236}">
                <a16:creationId xmlns:a16="http://schemas.microsoft.com/office/drawing/2014/main" id="{F9DF1507-325F-F337-7BCF-B7BBB56B931B}"/>
              </a:ext>
            </a:extLst>
          </p:cNvPr>
          <p:cNvGraphicFramePr/>
          <p:nvPr>
            <p:extLst>
              <p:ext uri="{D42A27DB-BD31-4B8C-83A1-F6EECF244321}">
                <p14:modId xmlns:p14="http://schemas.microsoft.com/office/powerpoint/2010/main" val="504419452"/>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Bonds sold</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sold</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+20</a:t>
                      </a: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D318D693-F812-21F4-F362-249E44A7938E}"/>
              </a:ext>
            </a:extLst>
          </p:cNvPr>
          <p:cNvGraphicFramePr/>
          <p:nvPr>
            <p:extLst>
              <p:ext uri="{D42A27DB-BD31-4B8C-83A1-F6EECF244321}">
                <p14:modId xmlns:p14="http://schemas.microsoft.com/office/powerpoint/2010/main" val="4088413897"/>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Bonds purchased</a:t>
                      </a:r>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purchased</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-20</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7" name="TextBox 6">
            <a:extLst>
              <a:ext uri="{FF2B5EF4-FFF2-40B4-BE49-F238E27FC236}">
                <a16:creationId xmlns:a16="http://schemas.microsoft.com/office/drawing/2014/main" id="{5FF41706-0A53-1EAC-8B2A-00D03923F491}"/>
              </a:ext>
            </a:extLst>
          </p:cNvPr>
          <p:cNvSpPr txBox="1"/>
          <p:nvPr/>
        </p:nvSpPr>
        <p:spPr>
          <a:xfrm>
            <a:off x="10226843" y="214122"/>
            <a:ext cx="2406316" cy="661720"/>
          </a:xfrm>
          <a:prstGeom prst="rect">
            <a:avLst/>
          </a:prstGeom>
          <a:noFill/>
        </p:spPr>
        <p:txBody>
          <a:bodyPr wrap="square" rtlCol="0">
            <a:spAutoFit/>
          </a:bodyPr>
          <a:lstStyle/>
          <a:p>
            <a:pPr>
              <a:spcAft>
                <a:spcPts val="1200"/>
              </a:spcAft>
            </a:pPr>
            <a:r>
              <a:rPr lang="en" sz="3700" b="1" dirty="0">
                <a:solidFill>
                  <a:schemeClr val="tx2"/>
                </a:solidFill>
                <a:latin typeface="+mj-lt"/>
              </a:rPr>
              <a:t>Round 2</a:t>
            </a:r>
            <a:endParaRPr lang="en-US" sz="3700" b="1" dirty="0" err="1">
              <a:solidFill>
                <a:schemeClr val="tx2"/>
              </a:solidFill>
              <a:latin typeface="+mj-lt"/>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4" name="Title 5">
            <a:extLst>
              <a:ext uri="{FF2B5EF4-FFF2-40B4-BE49-F238E27FC236}">
                <a16:creationId xmlns:a16="http://schemas.microsoft.com/office/drawing/2014/main" id="{D0587D09-C00F-CB68-7E34-8411D46A663F}"/>
              </a:ext>
            </a:extLst>
          </p:cNvPr>
          <p:cNvSpPr txBox="1">
            <a:spLocks noGrp="1"/>
          </p:cNvSpPr>
          <p:nvPr>
            <p:ph type="title" idx="4294967295"/>
          </p:nvPr>
        </p:nvSpPr>
        <p:spPr bwMode="auto">
          <a:xfrm>
            <a:off x="469125" y="-961904"/>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2: Transaction 3 Result</a:t>
            </a:r>
          </a:p>
        </p:txBody>
      </p:sp>
      <p:graphicFrame>
        <p:nvGraphicFramePr>
          <p:cNvPr id="2" name="Google Shape;74;p16">
            <a:extLst>
              <a:ext uri="{FF2B5EF4-FFF2-40B4-BE49-F238E27FC236}">
                <a16:creationId xmlns:a16="http://schemas.microsoft.com/office/drawing/2014/main" id="{176B80A5-5510-FAAD-6430-DFFB62BA6E88}"/>
              </a:ext>
            </a:extLst>
          </p:cNvPr>
          <p:cNvGraphicFramePr/>
          <p:nvPr>
            <p:extLst>
              <p:ext uri="{D42A27DB-BD31-4B8C-83A1-F6EECF244321}">
                <p14:modId xmlns:p14="http://schemas.microsoft.com/office/powerpoint/2010/main" val="961420764"/>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Bonds sold</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sold</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+20</a:t>
                      </a: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Stock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purchased</a:t>
                      </a: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191D7262-410C-0413-CBA6-628DCBDDDDB6}"/>
              </a:ext>
            </a:extLst>
          </p:cNvPr>
          <p:cNvGraphicFramePr/>
          <p:nvPr>
            <p:extLst>
              <p:ext uri="{D42A27DB-BD31-4B8C-83A1-F6EECF244321}">
                <p14:modId xmlns:p14="http://schemas.microsoft.com/office/powerpoint/2010/main" val="1990982437"/>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Bonds purchased</a:t>
                      </a:r>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purchased</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-20</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Stock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sold</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+5</a:t>
                      </a:r>
                      <a:endParaRPr sz="2400" dirty="0">
                        <a:highlight>
                          <a:srgbClr val="FFFF00"/>
                        </a:highlight>
                      </a:endParaRPr>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6" name="Google Shape;181;p30">
            <a:extLst>
              <a:ext uri="{FF2B5EF4-FFF2-40B4-BE49-F238E27FC236}">
                <a16:creationId xmlns:a16="http://schemas.microsoft.com/office/drawing/2014/main" id="{C918DB37-F789-0F4E-A44D-735C2D5D524B}"/>
              </a:ext>
            </a:extLst>
          </p:cNvPr>
          <p:cNvSpPr txBox="1">
            <a:spLocks noGrp="1"/>
          </p:cNvSpPr>
          <p:nvPr>
            <p:ph type="body" idx="1"/>
          </p:nvPr>
        </p:nvSpPr>
        <p:spPr>
          <a:xfrm>
            <a:off x="382925" y="524500"/>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A U.S. citizen purchases stock in a Japanese car company for $5.  </a:t>
            </a:r>
            <a:endParaRPr b="1" dirty="0"/>
          </a:p>
        </p:txBody>
      </p:sp>
      <p:sp>
        <p:nvSpPr>
          <p:cNvPr id="8" name="TextBox 7">
            <a:extLst>
              <a:ext uri="{FF2B5EF4-FFF2-40B4-BE49-F238E27FC236}">
                <a16:creationId xmlns:a16="http://schemas.microsoft.com/office/drawing/2014/main" id="{5C5BD70F-A3FB-4C7F-D7AC-F2D3B8935B9D}"/>
              </a:ext>
            </a:extLst>
          </p:cNvPr>
          <p:cNvSpPr txBox="1"/>
          <p:nvPr/>
        </p:nvSpPr>
        <p:spPr>
          <a:xfrm>
            <a:off x="10324967" y="214122"/>
            <a:ext cx="2406316" cy="661720"/>
          </a:xfrm>
          <a:prstGeom prst="rect">
            <a:avLst/>
          </a:prstGeom>
          <a:noFill/>
        </p:spPr>
        <p:txBody>
          <a:bodyPr wrap="square" rtlCol="0">
            <a:spAutoFit/>
          </a:bodyPr>
          <a:lstStyle/>
          <a:p>
            <a:pPr>
              <a:spcAft>
                <a:spcPts val="1200"/>
              </a:spcAft>
            </a:pPr>
            <a:r>
              <a:rPr lang="en" sz="3700" b="1" dirty="0">
                <a:solidFill>
                  <a:schemeClr val="tx2"/>
                </a:solidFill>
                <a:latin typeface="+mj-lt"/>
              </a:rPr>
              <a:t>Round 2</a:t>
            </a:r>
            <a:endParaRPr lang="en-US" sz="3700" b="1" dirty="0" err="1">
              <a:solidFill>
                <a:schemeClr val="tx2"/>
              </a:solidFill>
              <a:latin typeface="+mj-lt"/>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4" name="Title 5">
            <a:extLst>
              <a:ext uri="{FF2B5EF4-FFF2-40B4-BE49-F238E27FC236}">
                <a16:creationId xmlns:a16="http://schemas.microsoft.com/office/drawing/2014/main" id="{2E782982-7A11-BCD4-F599-4790C66357DF}"/>
              </a:ext>
            </a:extLst>
          </p:cNvPr>
          <p:cNvSpPr txBox="1">
            <a:spLocks noGrp="1"/>
          </p:cNvSpPr>
          <p:nvPr>
            <p:ph type="title" idx="4294967295"/>
          </p:nvPr>
        </p:nvSpPr>
        <p:spPr bwMode="auto">
          <a:xfrm>
            <a:off x="469125" y="-961904"/>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2: Final Analysis</a:t>
            </a:r>
          </a:p>
        </p:txBody>
      </p:sp>
      <p:graphicFrame>
        <p:nvGraphicFramePr>
          <p:cNvPr id="2" name="Google Shape;74;p16">
            <a:extLst>
              <a:ext uri="{FF2B5EF4-FFF2-40B4-BE49-F238E27FC236}">
                <a16:creationId xmlns:a16="http://schemas.microsoft.com/office/drawing/2014/main" id="{784911F1-73A5-ADF2-4C8B-08D3AC7554FD}"/>
              </a:ext>
            </a:extLst>
          </p:cNvPr>
          <p:cNvGraphicFramePr/>
          <p:nvPr>
            <p:extLst>
              <p:ext uri="{D42A27DB-BD31-4B8C-83A1-F6EECF244321}">
                <p14:modId xmlns:p14="http://schemas.microsoft.com/office/powerpoint/2010/main" val="2988136938"/>
              </p:ext>
            </p:extLst>
          </p:nvPr>
        </p:nvGraphicFramePr>
        <p:xfrm>
          <a:off x="362075" y="12271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Bonds sold</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 sz="2400" dirty="0"/>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sold</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+20</a:t>
                      </a: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Stock purchased</a:t>
                      </a:r>
                    </a:p>
                  </a:txBody>
                  <a:tcPr marL="121900" marR="121900" marT="121900" marB="121900" anchor="ctr"/>
                </a:tc>
                <a:tc>
                  <a:txBody>
                    <a:bodyPr/>
                    <a:lstStyle/>
                    <a:p>
                      <a:pPr marL="0" lvl="0" indent="0" algn="l" rtl="0">
                        <a:spcBef>
                          <a:spcPts val="0"/>
                        </a:spcBef>
                        <a:spcAft>
                          <a:spcPts val="0"/>
                        </a:spcAft>
                        <a:buNone/>
                      </a:pPr>
                      <a:r>
                        <a:rPr lang="en-US" sz="2400" dirty="0"/>
                        <a:t>-5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+55</a:t>
                      </a: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D66D017F-A482-FC0A-FF12-FD66E93BD658}"/>
              </a:ext>
            </a:extLst>
          </p:cNvPr>
          <p:cNvGraphicFramePr/>
          <p:nvPr>
            <p:extLst>
              <p:ext uri="{D42A27DB-BD31-4B8C-83A1-F6EECF244321}">
                <p14:modId xmlns:p14="http://schemas.microsoft.com/office/powerpoint/2010/main" val="1832645803"/>
              </p:ext>
            </p:extLst>
          </p:nvPr>
        </p:nvGraphicFramePr>
        <p:xfrm>
          <a:off x="6236476" y="1227183"/>
          <a:ext cx="5593449" cy="463233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50084">
                <a:tc gridSpan="3">
                  <a:txBody>
                    <a:bodyPr/>
                    <a:lstStyle/>
                    <a:p>
                      <a:pPr marL="0" lvl="0" indent="0" algn="ctr" rtl="0">
                        <a:spcBef>
                          <a:spcPts val="0"/>
                        </a:spcBef>
                        <a:spcAft>
                          <a:spcPts val="0"/>
                        </a:spcAft>
                        <a:buNone/>
                      </a:pPr>
                      <a:r>
                        <a:rPr lang="en" sz="2400" b="1" dirty="0"/>
                        <a:t>Japan’s Capital and Financial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6854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70722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Bonds purchased</a:t>
                      </a:r>
                    </a:p>
                  </a:txBody>
                  <a:tcPr marL="121900" marR="121900" marT="121900" marB="121900" anchor="ctr"/>
                </a:tc>
                <a:tc>
                  <a:txBody>
                    <a:bodyPr/>
                    <a:lstStyle/>
                    <a:p>
                      <a:pPr marL="0" lvl="0" indent="0" algn="l" rtl="0">
                        <a:spcBef>
                          <a:spcPts val="0"/>
                        </a:spcBef>
                        <a:spcAft>
                          <a:spcPts val="0"/>
                        </a:spcAft>
                        <a:buNone/>
                      </a:pPr>
                      <a:r>
                        <a:rPr lang="en-US" sz="2400" dirty="0"/>
                        <a:t>-35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2"/>
                  </a:ext>
                </a:extLst>
              </a:tr>
              <a:tr h="698110">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Land purchased</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-20</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35677">
                <a:tc>
                  <a:txBody>
                    <a:bodyPr/>
                    <a:lstStyle/>
                    <a:p>
                      <a:pPr marL="0" lvl="0" indent="0" algn="l" rtl="0">
                        <a:spcBef>
                          <a:spcPts val="0"/>
                        </a:spcBef>
                        <a:spcAft>
                          <a:spcPts val="0"/>
                        </a:spcAft>
                        <a:buNone/>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Stock sold</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+5</a:t>
                      </a:r>
                      <a:endParaRPr sz="2400" dirty="0"/>
                    </a:p>
                  </a:txBody>
                  <a:tcPr marL="121900" marR="121900" marT="121900" marB="121900" anchor="ctr"/>
                </a:tc>
                <a:extLst>
                  <a:ext uri="{0D108BD9-81ED-4DB2-BD59-A6C34878D82A}">
                    <a16:rowId xmlns:a16="http://schemas.microsoft.com/office/drawing/2014/main" val="10004"/>
                  </a:ext>
                </a:extLst>
              </a:tr>
              <a:tr h="672697">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-55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+5</a:t>
                      </a: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9" name="Google Shape;121;p22">
            <a:extLst>
              <a:ext uri="{FF2B5EF4-FFF2-40B4-BE49-F238E27FC236}">
                <a16:creationId xmlns:a16="http://schemas.microsoft.com/office/drawing/2014/main" id="{F5F6DA36-1A6B-83C3-A017-57D0952019EE}"/>
              </a:ext>
            </a:extLst>
          </p:cNvPr>
          <p:cNvSpPr txBox="1">
            <a:spLocks noGrp="1"/>
          </p:cNvSpPr>
          <p:nvPr>
            <p:ph type="body" idx="1"/>
          </p:nvPr>
        </p:nvSpPr>
        <p:spPr>
          <a:xfrm>
            <a:off x="382925" y="648366"/>
            <a:ext cx="11145200" cy="763601"/>
          </a:xfrm>
          <a:prstGeom prst="rect">
            <a:avLst/>
          </a:prstGeom>
        </p:spPr>
        <p:txBody>
          <a:bodyPr spcFirstLastPara="1" vert="horz" wrap="square" lIns="121900" tIns="121900" rIns="121900" bIns="121900" numCol="1" anchor="t" anchorCtr="0" compatLnSpc="1">
            <a:prstTxWarp prst="textNoShape">
              <a:avLst/>
            </a:prstTxWarp>
            <a:normAutofit fontScale="92500" lnSpcReduction="20000"/>
          </a:bodyPr>
          <a:lstStyle/>
          <a:p>
            <a:pPr marL="0" indent="0">
              <a:spcAft>
                <a:spcPts val="1600"/>
              </a:spcAft>
              <a:buNone/>
            </a:pPr>
            <a:r>
              <a:rPr lang="en" b="1" dirty="0"/>
              <a:t>Calculate the totals for each column. </a:t>
            </a:r>
            <a:endParaRPr b="1" dirty="0"/>
          </a:p>
        </p:txBody>
      </p:sp>
      <p:sp>
        <p:nvSpPr>
          <p:cNvPr id="7" name="TextBox 6">
            <a:extLst>
              <a:ext uri="{FF2B5EF4-FFF2-40B4-BE49-F238E27FC236}">
                <a16:creationId xmlns:a16="http://schemas.microsoft.com/office/drawing/2014/main" id="{BAAE050B-888E-4C6E-1BCF-1B376BAE59D1}"/>
              </a:ext>
            </a:extLst>
          </p:cNvPr>
          <p:cNvSpPr txBox="1"/>
          <p:nvPr/>
        </p:nvSpPr>
        <p:spPr>
          <a:xfrm>
            <a:off x="9673390" y="368446"/>
            <a:ext cx="2406316" cy="661720"/>
          </a:xfrm>
          <a:prstGeom prst="rect">
            <a:avLst/>
          </a:prstGeom>
          <a:noFill/>
        </p:spPr>
        <p:txBody>
          <a:bodyPr wrap="square" rtlCol="0">
            <a:spAutoFit/>
          </a:bodyPr>
          <a:lstStyle/>
          <a:p>
            <a:pPr>
              <a:spcAft>
                <a:spcPts val="1200"/>
              </a:spcAft>
            </a:pPr>
            <a:r>
              <a:rPr lang="en" sz="3700" b="1" dirty="0">
                <a:solidFill>
                  <a:schemeClr val="tx2"/>
                </a:solidFill>
                <a:latin typeface="+mj-lt"/>
              </a:rPr>
              <a:t>Round 2</a:t>
            </a:r>
            <a:endParaRPr lang="en-US" sz="3700" b="1" dirty="0" err="1">
              <a:solidFill>
                <a:schemeClr val="tx2"/>
              </a:solidFill>
              <a:latin typeface="+mj-lt"/>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Wrap up Round 2</a:t>
            </a:r>
            <a:endParaRPr dirty="0"/>
          </a:p>
        </p:txBody>
      </p:sp>
      <p:sp>
        <p:nvSpPr>
          <p:cNvPr id="205" name="Google Shape;205;p33"/>
          <p:cNvSpPr txBox="1">
            <a:spLocks noGrp="1"/>
          </p:cNvSpPr>
          <p:nvPr>
            <p:ph type="body" idx="1"/>
          </p:nvPr>
        </p:nvSpPr>
        <p:spPr>
          <a:xfrm>
            <a:off x="415600" y="1562900"/>
            <a:ext cx="5110000" cy="4485200"/>
          </a:xfrm>
          <a:prstGeom prst="rect">
            <a:avLst/>
          </a:prstGeom>
        </p:spPr>
        <p:txBody>
          <a:bodyPr spcFirstLastPara="1" vert="horz" wrap="square" lIns="121900" tIns="121900" rIns="121900" bIns="121900" numCol="1" anchor="t" anchorCtr="0" compatLnSpc="1">
            <a:prstTxWarp prst="textNoShape">
              <a:avLst/>
            </a:prstTxWarp>
            <a:normAutofit/>
          </a:bodyPr>
          <a:lstStyle/>
          <a:p>
            <a:pPr indent="-414856">
              <a:buClr>
                <a:schemeClr val="dk1"/>
              </a:buClr>
              <a:buSzPct val="100000"/>
              <a:buAutoNum type="arabicPeriod"/>
            </a:pPr>
            <a:r>
              <a:rPr lang="en" sz="1800" dirty="0">
                <a:solidFill>
                  <a:schemeClr val="dk1"/>
                </a:solidFill>
              </a:rPr>
              <a:t>Calculate the capital and financial account balance for the U.S. </a:t>
            </a:r>
          </a:p>
          <a:p>
            <a:pPr indent="-414856">
              <a:buClr>
                <a:schemeClr val="dk1"/>
              </a:buClr>
              <a:buSzPct val="100000"/>
              <a:buAutoNum type="arabicPeriod"/>
            </a:pPr>
            <a:endParaRPr sz="1800" dirty="0">
              <a:solidFill>
                <a:srgbClr val="FF0000"/>
              </a:solidFill>
            </a:endParaRPr>
          </a:p>
          <a:p>
            <a:pPr indent="-414856">
              <a:buClr>
                <a:schemeClr val="dk1"/>
              </a:buClr>
              <a:buSzPct val="100000"/>
              <a:buAutoNum type="arabicPeriod"/>
            </a:pPr>
            <a:r>
              <a:rPr lang="en" sz="1800" dirty="0">
                <a:solidFill>
                  <a:schemeClr val="dk1"/>
                </a:solidFill>
              </a:rPr>
              <a:t>Is the U.S. capital and financial account in a deficit or surplus? </a:t>
            </a:r>
            <a:endParaRPr sz="1800" dirty="0">
              <a:solidFill>
                <a:srgbClr val="FF0000"/>
              </a:solidFill>
            </a:endParaRPr>
          </a:p>
          <a:p>
            <a:pPr marL="1066773">
              <a:buSzPct val="100000"/>
              <a:buFont typeface="+mj-lt"/>
              <a:buAutoNum type="arabicPeriod"/>
            </a:pPr>
            <a:endParaRPr sz="1800" dirty="0">
              <a:solidFill>
                <a:schemeClr val="dk1"/>
              </a:solidFill>
            </a:endParaRPr>
          </a:p>
          <a:p>
            <a:pPr indent="-406390">
              <a:buClr>
                <a:schemeClr val="dk1"/>
              </a:buClr>
              <a:buSzPct val="100000"/>
              <a:buAutoNum type="arabicPeriod"/>
            </a:pPr>
            <a:r>
              <a:rPr lang="en" sz="1800" dirty="0">
                <a:solidFill>
                  <a:schemeClr val="dk1"/>
                </a:solidFill>
              </a:rPr>
              <a:t>Using your charts from Rounds 1 and 2, calculate the balance of payments for the U.S.</a:t>
            </a:r>
            <a:r>
              <a:rPr lang="en" sz="1800" dirty="0">
                <a:solidFill>
                  <a:srgbClr val="FF0000"/>
                </a:solidFill>
              </a:rPr>
              <a:t> </a:t>
            </a:r>
          </a:p>
          <a:p>
            <a:pPr indent="-406390">
              <a:buClr>
                <a:schemeClr val="dk1"/>
              </a:buClr>
              <a:buSzPct val="100000"/>
              <a:buAutoNum type="arabicPeriod"/>
            </a:pPr>
            <a:endParaRPr lang="en" sz="1800" dirty="0">
              <a:solidFill>
                <a:srgbClr val="FF0000"/>
              </a:solidFill>
            </a:endParaRPr>
          </a:p>
          <a:p>
            <a:pPr indent="-406390">
              <a:buClr>
                <a:schemeClr val="dk1"/>
              </a:buClr>
              <a:buSzPct val="100000"/>
              <a:buAutoNum type="arabicPeriod"/>
            </a:pPr>
            <a:r>
              <a:rPr lang="en-US" sz="1800" dirty="0">
                <a:ea typeface="Arial" panose="020B0604020202020204" pitchFamily="34" charset="0"/>
              </a:rPr>
              <a:t>How will the capital and financial account balance impact the loanable funds market in the U.S.?</a:t>
            </a:r>
            <a:endParaRPr lang="en" sz="1800" dirty="0"/>
          </a:p>
          <a:p>
            <a:pPr indent="0">
              <a:buNone/>
            </a:pPr>
            <a:endParaRPr lang="en" sz="1733" dirty="0">
              <a:solidFill>
                <a:srgbClr val="FF0000"/>
              </a:solidFill>
            </a:endParaRPr>
          </a:p>
          <a:p>
            <a:pPr indent="0">
              <a:buNone/>
            </a:pPr>
            <a:endParaRPr sz="1733" dirty="0">
              <a:solidFill>
                <a:srgbClr val="FF0000"/>
              </a:solidFill>
              <a:highlight>
                <a:srgbClr val="FF0000"/>
              </a:highlight>
            </a:endParaRPr>
          </a:p>
        </p:txBody>
      </p:sp>
      <p:sp>
        <p:nvSpPr>
          <p:cNvPr id="206" name="Google Shape;206;p33"/>
          <p:cNvSpPr txBox="1">
            <a:spLocks noGrp="1"/>
          </p:cNvSpPr>
          <p:nvPr>
            <p:ph type="body" idx="1"/>
          </p:nvPr>
        </p:nvSpPr>
        <p:spPr>
          <a:xfrm>
            <a:off x="6043400" y="1562900"/>
            <a:ext cx="5110000" cy="4653300"/>
          </a:xfrm>
          <a:prstGeom prst="rect">
            <a:avLst/>
          </a:prstGeom>
        </p:spPr>
        <p:txBody>
          <a:bodyPr spcFirstLastPara="1" vert="horz" wrap="square" lIns="121900" tIns="121900" rIns="121900" bIns="121900" numCol="1" anchor="t" anchorCtr="0" compatLnSpc="1">
            <a:prstTxWarp prst="textNoShape">
              <a:avLst/>
            </a:prstTxWarp>
            <a:normAutofit/>
          </a:bodyPr>
          <a:lstStyle/>
          <a:p>
            <a:pPr indent="-414856">
              <a:buClr>
                <a:schemeClr val="dk1"/>
              </a:buClr>
              <a:buSzPct val="100000"/>
              <a:buAutoNum type="arabicPeriod"/>
            </a:pPr>
            <a:r>
              <a:rPr lang="en" sz="1800" dirty="0">
                <a:solidFill>
                  <a:schemeClr val="dk1"/>
                </a:solidFill>
              </a:rPr>
              <a:t>Calculate the capital and fiancial account balance for Japan. </a:t>
            </a:r>
          </a:p>
          <a:p>
            <a:pPr indent="-414856">
              <a:buClr>
                <a:schemeClr val="dk1"/>
              </a:buClr>
              <a:buSzPct val="100000"/>
              <a:buAutoNum type="arabicPeriod"/>
            </a:pPr>
            <a:endParaRPr sz="1800" dirty="0">
              <a:solidFill>
                <a:srgbClr val="FF0000"/>
              </a:solidFill>
            </a:endParaRPr>
          </a:p>
          <a:p>
            <a:pPr indent="-414856">
              <a:buClr>
                <a:schemeClr val="dk1"/>
              </a:buClr>
              <a:buSzPct val="100000"/>
              <a:buAutoNum type="arabicPeriod"/>
            </a:pPr>
            <a:r>
              <a:rPr lang="en" sz="1800" dirty="0">
                <a:solidFill>
                  <a:schemeClr val="dk1"/>
                </a:solidFill>
              </a:rPr>
              <a:t>Is Japan’s capital and financial account in a deficit or surplus? </a:t>
            </a:r>
          </a:p>
          <a:p>
            <a:pPr indent="-414856">
              <a:buClr>
                <a:schemeClr val="dk1"/>
              </a:buClr>
              <a:buSzPct val="100000"/>
              <a:buAutoNum type="arabicPeriod"/>
            </a:pPr>
            <a:endParaRPr sz="1800" dirty="0">
              <a:solidFill>
                <a:schemeClr val="dk1"/>
              </a:solidFill>
            </a:endParaRPr>
          </a:p>
          <a:p>
            <a:pPr indent="-406390">
              <a:buClr>
                <a:schemeClr val="dk1"/>
              </a:buClr>
              <a:buSzPct val="100000"/>
              <a:buAutoNum type="arabicPeriod"/>
            </a:pPr>
            <a:r>
              <a:rPr lang="en" sz="1800" dirty="0">
                <a:solidFill>
                  <a:schemeClr val="dk1"/>
                </a:solidFill>
              </a:rPr>
              <a:t>Using your charts from Rounds 1 and 2, calculate the balance of payments for Japan.</a:t>
            </a:r>
            <a:r>
              <a:rPr lang="en" sz="1800" dirty="0">
                <a:solidFill>
                  <a:srgbClr val="FF0000"/>
                </a:solidFill>
              </a:rPr>
              <a:t> </a:t>
            </a:r>
          </a:p>
          <a:p>
            <a:pPr indent="-406390">
              <a:buClr>
                <a:schemeClr val="dk1"/>
              </a:buClr>
              <a:buSzPct val="100000"/>
              <a:buAutoNum type="arabicPeriod"/>
            </a:pPr>
            <a:endParaRPr lang="en" sz="1800" dirty="0">
              <a:solidFill>
                <a:srgbClr val="FF0000"/>
              </a:solidFill>
            </a:endParaRPr>
          </a:p>
          <a:p>
            <a:pPr indent="-406390">
              <a:buClr>
                <a:schemeClr val="dk1"/>
              </a:buClr>
              <a:buSzPct val="100000"/>
              <a:buFont typeface="Arial"/>
              <a:buAutoNum type="arabicPeriod"/>
            </a:pPr>
            <a:r>
              <a:rPr lang="en-US" sz="1800" dirty="0">
                <a:latin typeface="Aptos" panose="020B0004020202020204" pitchFamily="34" charset="0"/>
                <a:ea typeface="Arial" panose="020B0604020202020204" pitchFamily="34" charset="0"/>
              </a:rPr>
              <a:t>How will the capital and financial account balance impact the loanable funds market in Japan? </a:t>
            </a:r>
          </a:p>
          <a:p>
            <a:pPr indent="-406390">
              <a:buClr>
                <a:schemeClr val="dk1"/>
              </a:buClr>
              <a:buSzPts val="1200"/>
              <a:buAutoNum type="arabicPeriod"/>
            </a:pPr>
            <a:endParaRPr sz="1733" dirty="0">
              <a:solidFill>
                <a:schemeClr val="dk1"/>
              </a:solidFill>
            </a:endParaRPr>
          </a:p>
        </p:txBody>
      </p:sp>
    </p:spTree>
  </p:cSld>
  <p:clrMapOvr>
    <a:masterClrMapping/>
  </p:clrMapOvr>
  <p:extLst>
    <p:ext uri="{6950BFC3-D8DA-4A85-94F7-54DA5524770B}">
      <p188:commentRel xmlns:p188="http://schemas.microsoft.com/office/powerpoint/2018/8/main" r:id="rId3"/>
    </p:ext>
  </p:extLs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3">
          <a:extLst>
            <a:ext uri="{FF2B5EF4-FFF2-40B4-BE49-F238E27FC236}">
              <a16:creationId xmlns:a16="http://schemas.microsoft.com/office/drawing/2014/main" id="{2E56C856-56F2-A4FC-403D-C8EAA1F1D586}"/>
            </a:ext>
          </a:extLst>
        </p:cNvPr>
        <p:cNvGrpSpPr/>
        <p:nvPr/>
      </p:nvGrpSpPr>
      <p:grpSpPr>
        <a:xfrm>
          <a:off x="0" y="0"/>
          <a:ext cx="0" cy="0"/>
          <a:chOff x="0" y="0"/>
          <a:chExt cx="0" cy="0"/>
        </a:xfrm>
      </p:grpSpPr>
      <p:sp>
        <p:nvSpPr>
          <p:cNvPr id="204" name="Google Shape;204;p33">
            <a:extLst>
              <a:ext uri="{FF2B5EF4-FFF2-40B4-BE49-F238E27FC236}">
                <a16:creationId xmlns:a16="http://schemas.microsoft.com/office/drawing/2014/main" id="{33EC2091-D9C2-4336-3BC8-2A612399F0C4}"/>
              </a:ext>
            </a:extLst>
          </p:cNvPr>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Wrap up Round 2: Answers</a:t>
            </a:r>
            <a:endParaRPr dirty="0"/>
          </a:p>
        </p:txBody>
      </p:sp>
      <p:sp>
        <p:nvSpPr>
          <p:cNvPr id="2" name="Google Shape;205;p33">
            <a:extLst>
              <a:ext uri="{FF2B5EF4-FFF2-40B4-BE49-F238E27FC236}">
                <a16:creationId xmlns:a16="http://schemas.microsoft.com/office/drawing/2014/main" id="{426DCC7E-BA9D-A6B2-8C99-205B6484BB59}"/>
              </a:ext>
            </a:extLst>
          </p:cNvPr>
          <p:cNvSpPr txBox="1">
            <a:spLocks/>
          </p:cNvSpPr>
          <p:nvPr/>
        </p:nvSpPr>
        <p:spPr bwMode="auto">
          <a:xfrm>
            <a:off x="415600" y="1562900"/>
            <a:ext cx="5110000" cy="44852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marL="609585" lvl="0" indent="-457189" algn="l" rtl="0" eaLnBrk="1" fontAlgn="base" hangingPunct="1">
              <a:spcBef>
                <a:spcPts val="0"/>
              </a:spcBef>
              <a:spcAft>
                <a:spcPts val="0"/>
              </a:spcAft>
              <a:buClr>
                <a:schemeClr val="tx1"/>
              </a:buClr>
              <a:buSzPts val="1800"/>
              <a:buFont typeface="Arial"/>
              <a:buChar char="●"/>
              <a:defRPr sz="2667">
                <a:solidFill>
                  <a:schemeClr val="tx1"/>
                </a:solidFill>
                <a:latin typeface="+mn-lt"/>
                <a:ea typeface="+mn-ea"/>
                <a:cs typeface="Arial"/>
              </a:defRPr>
            </a:lvl1pPr>
            <a:lvl2pPr marL="1219170" lvl="1" indent="-423323" algn="l" rtl="0" eaLnBrk="1" fontAlgn="base" hangingPunct="1">
              <a:spcBef>
                <a:spcPts val="0"/>
              </a:spcBef>
              <a:spcAft>
                <a:spcPts val="0"/>
              </a:spcAft>
              <a:buClr>
                <a:schemeClr val="tx1"/>
              </a:buClr>
              <a:buSzPts val="1400"/>
              <a:buFont typeface="Lucida Grande"/>
              <a:buChar char="○"/>
              <a:defRPr sz="2400">
                <a:solidFill>
                  <a:schemeClr val="tx1"/>
                </a:solidFill>
                <a:latin typeface="+mn-lt"/>
                <a:ea typeface="+mn-ea"/>
                <a:cs typeface="Arial"/>
              </a:defRPr>
            </a:lvl2pPr>
            <a:lvl3pPr marL="1828754" lvl="2" indent="-423323" algn="l" rtl="0" eaLnBrk="1" fontAlgn="base" hangingPunct="1">
              <a:spcBef>
                <a:spcPts val="0"/>
              </a:spcBef>
              <a:spcAft>
                <a:spcPts val="0"/>
              </a:spcAft>
              <a:buClr>
                <a:schemeClr val="tx1"/>
              </a:buClr>
              <a:buSzPts val="1400"/>
              <a:buFont typeface="Times"/>
              <a:buChar char="■"/>
              <a:defRPr sz="2133">
                <a:solidFill>
                  <a:schemeClr val="tx1"/>
                </a:solidFill>
                <a:latin typeface="+mn-lt"/>
                <a:ea typeface="+mn-ea"/>
                <a:cs typeface="Arial"/>
              </a:defRPr>
            </a:lvl3pPr>
            <a:lvl4pPr marL="2438339" lvl="3" indent="-423323" algn="l" rtl="0" eaLnBrk="1" fontAlgn="base" hangingPunct="1">
              <a:spcBef>
                <a:spcPts val="0"/>
              </a:spcBef>
              <a:spcAft>
                <a:spcPts val="0"/>
              </a:spcAft>
              <a:buClr>
                <a:schemeClr val="tx1"/>
              </a:buClr>
              <a:buSzPts val="1400"/>
              <a:buFont typeface="Lucida Grande"/>
              <a:buChar char="●"/>
              <a:defRPr sz="1867">
                <a:solidFill>
                  <a:schemeClr val="tx1"/>
                </a:solidFill>
                <a:latin typeface="+mn-lt"/>
                <a:ea typeface="+mn-ea"/>
                <a:cs typeface="Arial"/>
              </a:defRPr>
            </a:lvl4pPr>
            <a:lvl5pPr marL="3047924" lvl="4" indent="-423323" algn="l" rtl="0" eaLnBrk="1" fontAlgn="base" hangingPunct="1">
              <a:spcBef>
                <a:spcPts val="0"/>
              </a:spcBef>
              <a:spcAft>
                <a:spcPts val="0"/>
              </a:spcAft>
              <a:buClr>
                <a:schemeClr val="tx1"/>
              </a:buClr>
              <a:buSzPts val="1400"/>
              <a:buChar char="○"/>
              <a:defRPr sz="1867">
                <a:solidFill>
                  <a:schemeClr val="tx1"/>
                </a:solidFill>
                <a:latin typeface="+mn-lt"/>
                <a:ea typeface="+mn-ea"/>
                <a:cs typeface="Arial"/>
              </a:defRPr>
            </a:lvl5pPr>
            <a:lvl6pPr marL="3657509" lvl="5" indent="-423323" algn="l" rtl="0" eaLnBrk="1" fontAlgn="base" hangingPunct="1">
              <a:spcBef>
                <a:spcPts val="0"/>
              </a:spcBef>
              <a:spcAft>
                <a:spcPts val="0"/>
              </a:spcAft>
              <a:buSzPts val="1400"/>
              <a:buChar char="■"/>
              <a:defRPr sz="1867">
                <a:solidFill>
                  <a:schemeClr val="tx1"/>
                </a:solidFill>
                <a:latin typeface="+mn-lt"/>
                <a:ea typeface="+mn-ea"/>
              </a:defRPr>
            </a:lvl6pPr>
            <a:lvl7pPr marL="4267093" lvl="6" indent="-423323" algn="l" rtl="0" eaLnBrk="1" fontAlgn="base" hangingPunct="1">
              <a:spcBef>
                <a:spcPts val="0"/>
              </a:spcBef>
              <a:spcAft>
                <a:spcPts val="0"/>
              </a:spcAft>
              <a:buSzPts val="1400"/>
              <a:buChar char="●"/>
              <a:defRPr sz="1867">
                <a:solidFill>
                  <a:schemeClr val="tx1"/>
                </a:solidFill>
                <a:latin typeface="+mn-lt"/>
                <a:ea typeface="+mn-ea"/>
              </a:defRPr>
            </a:lvl7pPr>
            <a:lvl8pPr marL="4876678" lvl="7" indent="-423323" algn="l" rtl="0" eaLnBrk="1" fontAlgn="base" hangingPunct="1">
              <a:spcBef>
                <a:spcPts val="0"/>
              </a:spcBef>
              <a:spcAft>
                <a:spcPts val="0"/>
              </a:spcAft>
              <a:buSzPts val="1400"/>
              <a:buChar char="○"/>
              <a:defRPr sz="1867">
                <a:solidFill>
                  <a:schemeClr val="tx1"/>
                </a:solidFill>
                <a:latin typeface="+mn-lt"/>
                <a:ea typeface="+mn-ea"/>
              </a:defRPr>
            </a:lvl8pPr>
            <a:lvl9pPr marL="5486263" lvl="8" indent="-423323" algn="l" rtl="0" eaLnBrk="1" fontAlgn="base" hangingPunct="1">
              <a:spcBef>
                <a:spcPts val="0"/>
              </a:spcBef>
              <a:spcAft>
                <a:spcPts val="0"/>
              </a:spcAft>
              <a:buSzPts val="1400"/>
              <a:buChar char="■"/>
              <a:defRPr sz="1867">
                <a:solidFill>
                  <a:schemeClr val="tx1"/>
                </a:solidFill>
                <a:latin typeface="+mn-lt"/>
                <a:ea typeface="+mn-ea"/>
              </a:defRPr>
            </a:lvl9pPr>
          </a:lstStyle>
          <a:p>
            <a:pPr indent="-414856">
              <a:buClr>
                <a:schemeClr val="dk1"/>
              </a:buClr>
              <a:buSzPct val="100000"/>
              <a:buFont typeface="Arial"/>
              <a:buAutoNum type="arabicPeriod"/>
            </a:pPr>
            <a:r>
              <a:rPr lang="en-US" sz="1800" kern="0" dirty="0">
                <a:solidFill>
                  <a:schemeClr val="dk1"/>
                </a:solidFill>
              </a:rPr>
              <a:t>Calculate the capital and financial account balance for the U.S. </a:t>
            </a:r>
            <a:r>
              <a:rPr lang="en-US" sz="1800" kern="0" dirty="0">
                <a:solidFill>
                  <a:srgbClr val="FF0000"/>
                </a:solidFill>
              </a:rPr>
              <a:t>+</a:t>
            </a:r>
            <a:r>
              <a:rPr lang="en" sz="1800" dirty="0">
                <a:solidFill>
                  <a:srgbClr val="FF0000"/>
                </a:solidFill>
              </a:rPr>
              <a:t>55 - 5 = 50</a:t>
            </a:r>
            <a:endParaRPr lang="en-US" sz="1800" kern="0" dirty="0">
              <a:solidFill>
                <a:schemeClr val="dk1"/>
              </a:solidFill>
            </a:endParaRPr>
          </a:p>
          <a:p>
            <a:pPr indent="-414856">
              <a:buClr>
                <a:schemeClr val="dk1"/>
              </a:buClr>
              <a:buSzPct val="100000"/>
              <a:buFont typeface="Arial"/>
              <a:buAutoNum type="arabicPeriod"/>
            </a:pPr>
            <a:endParaRPr lang="en-US" sz="1800" kern="0" dirty="0">
              <a:solidFill>
                <a:srgbClr val="FF0000"/>
              </a:solidFill>
            </a:endParaRPr>
          </a:p>
          <a:p>
            <a:pPr indent="-414856">
              <a:buClr>
                <a:schemeClr val="dk1"/>
              </a:buClr>
              <a:buSzPct val="100000"/>
              <a:buFont typeface="Arial"/>
              <a:buAutoNum type="arabicPeriod"/>
            </a:pPr>
            <a:r>
              <a:rPr lang="en-US" sz="1800" kern="0" dirty="0">
                <a:solidFill>
                  <a:schemeClr val="dk1"/>
                </a:solidFill>
              </a:rPr>
              <a:t>Is the U.S. capital and financial account in a deficit or surplus? </a:t>
            </a:r>
            <a:r>
              <a:rPr lang="en" sz="1800" dirty="0">
                <a:solidFill>
                  <a:srgbClr val="FF0000"/>
                </a:solidFill>
              </a:rPr>
              <a:t>Surplus</a:t>
            </a:r>
            <a:endParaRPr lang="en-US" sz="1800" kern="0" dirty="0">
              <a:solidFill>
                <a:srgbClr val="FF0000"/>
              </a:solidFill>
            </a:endParaRPr>
          </a:p>
          <a:p>
            <a:pPr marL="1066773">
              <a:buSzPct val="100000"/>
              <a:buFont typeface="+mj-lt"/>
              <a:buAutoNum type="arabicPeriod"/>
            </a:pPr>
            <a:endParaRPr lang="en-US" sz="1800" kern="0" dirty="0">
              <a:solidFill>
                <a:schemeClr val="dk1"/>
              </a:solidFill>
            </a:endParaRPr>
          </a:p>
          <a:p>
            <a:pPr indent="-406390">
              <a:buClr>
                <a:schemeClr val="dk1"/>
              </a:buClr>
              <a:buSzPct val="100000"/>
              <a:buFont typeface="Arial"/>
              <a:buAutoNum type="arabicPeriod"/>
            </a:pPr>
            <a:r>
              <a:rPr lang="en-US" sz="1800" kern="0" dirty="0">
                <a:solidFill>
                  <a:schemeClr val="dk1"/>
                </a:solidFill>
              </a:rPr>
              <a:t>Using your charts from Rounds 1 and 2, calculate the balance of payments for the U.S.</a:t>
            </a:r>
            <a:r>
              <a:rPr lang="en-US" sz="1800" kern="0" dirty="0">
                <a:solidFill>
                  <a:srgbClr val="FF0000"/>
                </a:solidFill>
              </a:rPr>
              <a:t> </a:t>
            </a:r>
            <a:r>
              <a:rPr lang="en" sz="1800" dirty="0">
                <a:solidFill>
                  <a:srgbClr val="FF0000"/>
                </a:solidFill>
              </a:rPr>
              <a:t>(CA + CFA = 0) -50 + 50 = 0</a:t>
            </a:r>
            <a:endParaRPr lang="en-US" sz="1800" kern="0" dirty="0">
              <a:solidFill>
                <a:srgbClr val="FF0000"/>
              </a:solidFill>
            </a:endParaRPr>
          </a:p>
          <a:p>
            <a:pPr indent="-406390">
              <a:buClr>
                <a:schemeClr val="dk1"/>
              </a:buClr>
              <a:buSzPct val="100000"/>
              <a:buFont typeface="Arial"/>
              <a:buAutoNum type="arabicPeriod"/>
            </a:pPr>
            <a:endParaRPr lang="en-US" sz="1800" kern="0" dirty="0">
              <a:solidFill>
                <a:srgbClr val="FF0000"/>
              </a:solidFill>
            </a:endParaRPr>
          </a:p>
          <a:p>
            <a:pPr indent="-406390">
              <a:buClr>
                <a:schemeClr val="dk1"/>
              </a:buClr>
              <a:buSzPct val="100000"/>
              <a:buFont typeface="Arial"/>
              <a:buAutoNum type="arabicPeriod"/>
            </a:pPr>
            <a:r>
              <a:rPr lang="en-US" sz="1800" kern="0" dirty="0">
                <a:ea typeface="Arial" panose="020B0604020202020204" pitchFamily="34" charset="0"/>
              </a:rPr>
              <a:t>How will the capital and financial account balance impact the loanable funds market in the U.S.? </a:t>
            </a:r>
            <a:r>
              <a:rPr lang="en-US" sz="1800" dirty="0">
                <a:solidFill>
                  <a:srgbClr val="FF0000"/>
                </a:solidFill>
                <a:latin typeface="Aptos" panose="020B0004020202020204" pitchFamily="34" charset="0"/>
                <a:ea typeface="Arial" panose="020B0604020202020204" pitchFamily="34" charset="0"/>
              </a:rPr>
              <a:t>The supply of loanable funds will increase, as there are more capital and financial inflows than outflows.</a:t>
            </a:r>
            <a:endParaRPr lang="en-US" sz="1800" kern="0" dirty="0">
              <a:solidFill>
                <a:srgbClr val="FF0000"/>
              </a:solidFill>
              <a:latin typeface="Aptos" panose="020B0004020202020204" pitchFamily="34" charset="0"/>
            </a:endParaRPr>
          </a:p>
          <a:p>
            <a:pPr indent="0">
              <a:buFont typeface="Arial"/>
              <a:buNone/>
            </a:pPr>
            <a:endParaRPr lang="en-US" sz="1733" kern="0" dirty="0">
              <a:solidFill>
                <a:srgbClr val="FF0000"/>
              </a:solidFill>
              <a:highlight>
                <a:srgbClr val="FF0000"/>
              </a:highlight>
            </a:endParaRPr>
          </a:p>
        </p:txBody>
      </p:sp>
      <p:sp>
        <p:nvSpPr>
          <p:cNvPr id="5" name="Google Shape;206;p33">
            <a:extLst>
              <a:ext uri="{FF2B5EF4-FFF2-40B4-BE49-F238E27FC236}">
                <a16:creationId xmlns:a16="http://schemas.microsoft.com/office/drawing/2014/main" id="{BB9497EE-7A1D-5ED2-E698-A1A151970311}"/>
              </a:ext>
            </a:extLst>
          </p:cNvPr>
          <p:cNvSpPr txBox="1">
            <a:spLocks/>
          </p:cNvSpPr>
          <p:nvPr/>
        </p:nvSpPr>
        <p:spPr bwMode="auto">
          <a:xfrm>
            <a:off x="6043400" y="1562900"/>
            <a:ext cx="5110000" cy="46533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marL="609585" lvl="0" indent="-457189" algn="l" rtl="0" eaLnBrk="1" fontAlgn="base" hangingPunct="1">
              <a:spcBef>
                <a:spcPts val="0"/>
              </a:spcBef>
              <a:spcAft>
                <a:spcPts val="0"/>
              </a:spcAft>
              <a:buClr>
                <a:schemeClr val="tx1"/>
              </a:buClr>
              <a:buSzPts val="1800"/>
              <a:buFont typeface="Arial"/>
              <a:buChar char="●"/>
              <a:defRPr sz="2667">
                <a:solidFill>
                  <a:schemeClr val="tx1"/>
                </a:solidFill>
                <a:latin typeface="+mn-lt"/>
                <a:ea typeface="+mn-ea"/>
                <a:cs typeface="Arial"/>
              </a:defRPr>
            </a:lvl1pPr>
            <a:lvl2pPr marL="1219170" lvl="1" indent="-423323" algn="l" rtl="0" eaLnBrk="1" fontAlgn="base" hangingPunct="1">
              <a:spcBef>
                <a:spcPts val="0"/>
              </a:spcBef>
              <a:spcAft>
                <a:spcPts val="0"/>
              </a:spcAft>
              <a:buClr>
                <a:schemeClr val="tx1"/>
              </a:buClr>
              <a:buSzPts val="1400"/>
              <a:buFont typeface="Lucida Grande"/>
              <a:buChar char="○"/>
              <a:defRPr sz="2400">
                <a:solidFill>
                  <a:schemeClr val="tx1"/>
                </a:solidFill>
                <a:latin typeface="+mn-lt"/>
                <a:ea typeface="+mn-ea"/>
                <a:cs typeface="Arial"/>
              </a:defRPr>
            </a:lvl2pPr>
            <a:lvl3pPr marL="1828754" lvl="2" indent="-423323" algn="l" rtl="0" eaLnBrk="1" fontAlgn="base" hangingPunct="1">
              <a:spcBef>
                <a:spcPts val="0"/>
              </a:spcBef>
              <a:spcAft>
                <a:spcPts val="0"/>
              </a:spcAft>
              <a:buClr>
                <a:schemeClr val="tx1"/>
              </a:buClr>
              <a:buSzPts val="1400"/>
              <a:buFont typeface="Times"/>
              <a:buChar char="■"/>
              <a:defRPr sz="2133">
                <a:solidFill>
                  <a:schemeClr val="tx1"/>
                </a:solidFill>
                <a:latin typeface="+mn-lt"/>
                <a:ea typeface="+mn-ea"/>
                <a:cs typeface="Arial"/>
              </a:defRPr>
            </a:lvl3pPr>
            <a:lvl4pPr marL="2438339" lvl="3" indent="-423323" algn="l" rtl="0" eaLnBrk="1" fontAlgn="base" hangingPunct="1">
              <a:spcBef>
                <a:spcPts val="0"/>
              </a:spcBef>
              <a:spcAft>
                <a:spcPts val="0"/>
              </a:spcAft>
              <a:buClr>
                <a:schemeClr val="tx1"/>
              </a:buClr>
              <a:buSzPts val="1400"/>
              <a:buFont typeface="Lucida Grande"/>
              <a:buChar char="●"/>
              <a:defRPr sz="1867">
                <a:solidFill>
                  <a:schemeClr val="tx1"/>
                </a:solidFill>
                <a:latin typeface="+mn-lt"/>
                <a:ea typeface="+mn-ea"/>
                <a:cs typeface="Arial"/>
              </a:defRPr>
            </a:lvl4pPr>
            <a:lvl5pPr marL="3047924" lvl="4" indent="-423323" algn="l" rtl="0" eaLnBrk="1" fontAlgn="base" hangingPunct="1">
              <a:spcBef>
                <a:spcPts val="0"/>
              </a:spcBef>
              <a:spcAft>
                <a:spcPts val="0"/>
              </a:spcAft>
              <a:buClr>
                <a:schemeClr val="tx1"/>
              </a:buClr>
              <a:buSzPts val="1400"/>
              <a:buChar char="○"/>
              <a:defRPr sz="1867">
                <a:solidFill>
                  <a:schemeClr val="tx1"/>
                </a:solidFill>
                <a:latin typeface="+mn-lt"/>
                <a:ea typeface="+mn-ea"/>
                <a:cs typeface="Arial"/>
              </a:defRPr>
            </a:lvl5pPr>
            <a:lvl6pPr marL="3657509" lvl="5" indent="-423323" algn="l" rtl="0" eaLnBrk="1" fontAlgn="base" hangingPunct="1">
              <a:spcBef>
                <a:spcPts val="0"/>
              </a:spcBef>
              <a:spcAft>
                <a:spcPts val="0"/>
              </a:spcAft>
              <a:buSzPts val="1400"/>
              <a:buChar char="■"/>
              <a:defRPr sz="1867">
                <a:solidFill>
                  <a:schemeClr val="tx1"/>
                </a:solidFill>
                <a:latin typeface="+mn-lt"/>
                <a:ea typeface="+mn-ea"/>
              </a:defRPr>
            </a:lvl6pPr>
            <a:lvl7pPr marL="4267093" lvl="6" indent="-423323" algn="l" rtl="0" eaLnBrk="1" fontAlgn="base" hangingPunct="1">
              <a:spcBef>
                <a:spcPts val="0"/>
              </a:spcBef>
              <a:spcAft>
                <a:spcPts val="0"/>
              </a:spcAft>
              <a:buSzPts val="1400"/>
              <a:buChar char="●"/>
              <a:defRPr sz="1867">
                <a:solidFill>
                  <a:schemeClr val="tx1"/>
                </a:solidFill>
                <a:latin typeface="+mn-lt"/>
                <a:ea typeface="+mn-ea"/>
              </a:defRPr>
            </a:lvl7pPr>
            <a:lvl8pPr marL="4876678" lvl="7" indent="-423323" algn="l" rtl="0" eaLnBrk="1" fontAlgn="base" hangingPunct="1">
              <a:spcBef>
                <a:spcPts val="0"/>
              </a:spcBef>
              <a:spcAft>
                <a:spcPts val="0"/>
              </a:spcAft>
              <a:buSzPts val="1400"/>
              <a:buChar char="○"/>
              <a:defRPr sz="1867">
                <a:solidFill>
                  <a:schemeClr val="tx1"/>
                </a:solidFill>
                <a:latin typeface="+mn-lt"/>
                <a:ea typeface="+mn-ea"/>
              </a:defRPr>
            </a:lvl8pPr>
            <a:lvl9pPr marL="5486263" lvl="8" indent="-423323" algn="l" rtl="0" eaLnBrk="1" fontAlgn="base" hangingPunct="1">
              <a:spcBef>
                <a:spcPts val="0"/>
              </a:spcBef>
              <a:spcAft>
                <a:spcPts val="0"/>
              </a:spcAft>
              <a:buSzPts val="1400"/>
              <a:buChar char="■"/>
              <a:defRPr sz="1867">
                <a:solidFill>
                  <a:schemeClr val="tx1"/>
                </a:solidFill>
                <a:latin typeface="+mn-lt"/>
                <a:ea typeface="+mn-ea"/>
              </a:defRPr>
            </a:lvl9pPr>
          </a:lstStyle>
          <a:p>
            <a:pPr indent="-414856">
              <a:buClr>
                <a:schemeClr val="dk1"/>
              </a:buClr>
              <a:buSzPct val="100000"/>
              <a:buFont typeface="Arial"/>
              <a:buAutoNum type="arabicPeriod"/>
            </a:pPr>
            <a:r>
              <a:rPr lang="en-US" sz="1800" kern="0" dirty="0">
                <a:solidFill>
                  <a:schemeClr val="dk1"/>
                </a:solidFill>
              </a:rPr>
              <a:t>Calculate the capital and financial account balance for Japan. </a:t>
            </a:r>
            <a:r>
              <a:rPr lang="en" sz="1800" dirty="0">
                <a:solidFill>
                  <a:srgbClr val="FF0000"/>
                </a:solidFill>
              </a:rPr>
              <a:t>-55 + 5 = -50</a:t>
            </a:r>
            <a:endParaRPr lang="en-US" sz="1800" kern="0" dirty="0">
              <a:solidFill>
                <a:schemeClr val="dk1"/>
              </a:solidFill>
            </a:endParaRPr>
          </a:p>
          <a:p>
            <a:pPr indent="-414856">
              <a:buClr>
                <a:schemeClr val="dk1"/>
              </a:buClr>
              <a:buSzPct val="100000"/>
              <a:buFont typeface="Arial"/>
              <a:buAutoNum type="arabicPeriod"/>
            </a:pPr>
            <a:endParaRPr lang="en-US" sz="1800" kern="0" dirty="0">
              <a:solidFill>
                <a:srgbClr val="FF0000"/>
              </a:solidFill>
            </a:endParaRPr>
          </a:p>
          <a:p>
            <a:pPr indent="-414856">
              <a:buClr>
                <a:schemeClr val="dk1"/>
              </a:buClr>
              <a:buSzPct val="100000"/>
              <a:buFont typeface="Arial"/>
              <a:buAutoNum type="arabicPeriod"/>
            </a:pPr>
            <a:r>
              <a:rPr lang="en-US" sz="1800" kern="0" dirty="0">
                <a:solidFill>
                  <a:schemeClr val="dk1"/>
                </a:solidFill>
              </a:rPr>
              <a:t>Is Japan’s capital and financial account in a deficit or surplus? </a:t>
            </a:r>
            <a:r>
              <a:rPr lang="en" sz="1800" dirty="0">
                <a:solidFill>
                  <a:srgbClr val="FF0000"/>
                </a:solidFill>
              </a:rPr>
              <a:t>Deficit</a:t>
            </a:r>
            <a:r>
              <a:rPr lang="en-US" sz="1800" kern="0" dirty="0">
                <a:solidFill>
                  <a:schemeClr val="dk1"/>
                </a:solidFill>
              </a:rPr>
              <a:t> </a:t>
            </a:r>
          </a:p>
          <a:p>
            <a:pPr indent="-414856">
              <a:buClr>
                <a:schemeClr val="dk1"/>
              </a:buClr>
              <a:buSzPct val="100000"/>
              <a:buFont typeface="Arial"/>
              <a:buAutoNum type="arabicPeriod"/>
            </a:pPr>
            <a:endParaRPr lang="en-US" sz="1800" kern="0" dirty="0">
              <a:solidFill>
                <a:schemeClr val="dk1"/>
              </a:solidFill>
            </a:endParaRPr>
          </a:p>
          <a:p>
            <a:pPr indent="-406390">
              <a:buClr>
                <a:schemeClr val="dk1"/>
              </a:buClr>
              <a:buSzPct val="100000"/>
              <a:buFont typeface="Arial"/>
              <a:buAutoNum type="arabicPeriod"/>
            </a:pPr>
            <a:r>
              <a:rPr lang="en-US" sz="1800" kern="0" dirty="0">
                <a:solidFill>
                  <a:schemeClr val="dk1"/>
                </a:solidFill>
              </a:rPr>
              <a:t>Using your charts from Rounds 1 and 2, calculate the balance of payments for Japan. </a:t>
            </a:r>
            <a:r>
              <a:rPr lang="en" sz="1800" dirty="0">
                <a:solidFill>
                  <a:srgbClr val="FF0000"/>
                </a:solidFill>
              </a:rPr>
              <a:t>(CA + CFA = 0) +50 - 50 = 0</a:t>
            </a:r>
            <a:r>
              <a:rPr lang="en-US" sz="1800" kern="0" dirty="0">
                <a:solidFill>
                  <a:srgbClr val="FF0000"/>
                </a:solidFill>
              </a:rPr>
              <a:t> </a:t>
            </a:r>
          </a:p>
          <a:p>
            <a:pPr indent="-406390">
              <a:buClr>
                <a:schemeClr val="dk1"/>
              </a:buClr>
              <a:buSzPct val="100000"/>
              <a:buFont typeface="Arial"/>
              <a:buAutoNum type="arabicPeriod"/>
            </a:pPr>
            <a:endParaRPr lang="en-US" sz="1800" kern="0" dirty="0">
              <a:solidFill>
                <a:srgbClr val="FF0000"/>
              </a:solidFill>
            </a:endParaRPr>
          </a:p>
          <a:p>
            <a:pPr indent="-406390">
              <a:buClr>
                <a:schemeClr val="dk1"/>
              </a:buClr>
              <a:buSzPct val="100000"/>
              <a:buFont typeface="Arial"/>
              <a:buAutoNum type="arabicPeriod"/>
            </a:pPr>
            <a:r>
              <a:rPr lang="en-US" sz="1800" kern="0" dirty="0">
                <a:latin typeface="Aptos" panose="020B0004020202020204" pitchFamily="34" charset="0"/>
                <a:ea typeface="Arial" panose="020B0604020202020204" pitchFamily="34" charset="0"/>
              </a:rPr>
              <a:t>How will the capital and financial account balance impact the loanable funds market in Japan? </a:t>
            </a:r>
            <a:r>
              <a:rPr lang="en-US" sz="1800" dirty="0">
                <a:solidFill>
                  <a:srgbClr val="FF0000"/>
                </a:solidFill>
                <a:ea typeface="Arial" panose="020B0604020202020204" pitchFamily="34" charset="0"/>
              </a:rPr>
              <a:t>The supply of loanable funds will decrease, as there are more capital and financial outflows than inflows. </a:t>
            </a:r>
            <a:endParaRPr lang="en-US" sz="1800" kern="0" dirty="0">
              <a:ea typeface="Arial" panose="020B0604020202020204" pitchFamily="34" charset="0"/>
            </a:endParaRPr>
          </a:p>
          <a:p>
            <a:pPr indent="-406390">
              <a:buClr>
                <a:schemeClr val="dk1"/>
              </a:buClr>
              <a:buSzPts val="1200"/>
              <a:buFont typeface="Arial"/>
              <a:buAutoNum type="arabicPeriod"/>
            </a:pPr>
            <a:endParaRPr lang="en-US" sz="1733" kern="0" dirty="0">
              <a:solidFill>
                <a:schemeClr val="dk1"/>
              </a:solidFill>
            </a:endParaRPr>
          </a:p>
        </p:txBody>
      </p:sp>
    </p:spTree>
    <p:extLst>
      <p:ext uri="{BB962C8B-B14F-4D97-AF65-F5344CB8AC3E}">
        <p14:creationId xmlns:p14="http://schemas.microsoft.com/office/powerpoint/2010/main" val="517166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BE66B-1F2E-7473-782B-42355B2A04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A7E0D0-F7E8-5D10-3CB6-E6BE53226F75}"/>
              </a:ext>
            </a:extLst>
          </p:cNvPr>
          <p:cNvSpPr>
            <a:spLocks noGrp="1"/>
          </p:cNvSpPr>
          <p:nvPr>
            <p:ph type="title"/>
          </p:nvPr>
        </p:nvSpPr>
        <p:spPr/>
        <p:txBody>
          <a:bodyPr>
            <a:normAutofit/>
          </a:bodyPr>
          <a:lstStyle/>
          <a:p>
            <a:r>
              <a:rPr lang="en-US" dirty="0"/>
              <a:t>Loanable Funds Market</a:t>
            </a:r>
          </a:p>
        </p:txBody>
      </p:sp>
      <p:sp>
        <p:nvSpPr>
          <p:cNvPr id="3" name="Text Placeholder 2">
            <a:extLst>
              <a:ext uri="{FF2B5EF4-FFF2-40B4-BE49-F238E27FC236}">
                <a16:creationId xmlns:a16="http://schemas.microsoft.com/office/drawing/2014/main" id="{9011A9B6-20A9-959E-1FBE-C0EBB33CDC92}"/>
              </a:ext>
            </a:extLst>
          </p:cNvPr>
          <p:cNvSpPr>
            <a:spLocks noGrp="1"/>
          </p:cNvSpPr>
          <p:nvPr>
            <p:ph type="body" idx="1"/>
          </p:nvPr>
        </p:nvSpPr>
        <p:spPr>
          <a:xfrm>
            <a:off x="415600" y="1557866"/>
            <a:ext cx="5450107" cy="2533228"/>
          </a:xfrm>
        </p:spPr>
        <p:txBody>
          <a:bodyPr>
            <a:normAutofit/>
          </a:bodyPr>
          <a:lstStyle/>
          <a:p>
            <a:pPr marL="152396" indent="0">
              <a:buNone/>
            </a:pPr>
            <a:r>
              <a:rPr lang="en-US" sz="1867" dirty="0"/>
              <a:t>The loanable funds market shows the </a:t>
            </a:r>
            <a:r>
              <a:rPr lang="en-US" sz="1867" b="1" dirty="0"/>
              <a:t>supply</a:t>
            </a:r>
            <a:r>
              <a:rPr lang="en-US" sz="1867" dirty="0"/>
              <a:t> of funds available for loans or investment and the </a:t>
            </a:r>
            <a:r>
              <a:rPr lang="en-US" sz="1867" b="1" dirty="0"/>
              <a:t>demand</a:t>
            </a:r>
            <a:r>
              <a:rPr lang="en-US" sz="1867" dirty="0"/>
              <a:t> for those funds (borrowers). The capital and financial account records the inflow of financial capital into a country. </a:t>
            </a:r>
          </a:p>
        </p:txBody>
      </p:sp>
      <p:sp>
        <p:nvSpPr>
          <p:cNvPr id="4" name="Text Placeholder 2">
            <a:extLst>
              <a:ext uri="{FF2B5EF4-FFF2-40B4-BE49-F238E27FC236}">
                <a16:creationId xmlns:a16="http://schemas.microsoft.com/office/drawing/2014/main" id="{F77BBA65-D8D0-C5E2-0BCC-F3A43D879DA9}"/>
              </a:ext>
            </a:extLst>
          </p:cNvPr>
          <p:cNvSpPr txBox="1">
            <a:spLocks/>
          </p:cNvSpPr>
          <p:nvPr/>
        </p:nvSpPr>
        <p:spPr>
          <a:xfrm>
            <a:off x="309257" y="4091094"/>
            <a:ext cx="7183911" cy="2533228"/>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52396" indent="0">
              <a:buNone/>
            </a:pPr>
            <a:r>
              <a:rPr lang="en-US" sz="1867" b="1" dirty="0"/>
              <a:t>If the U.S. has a capital and financial account surplus (inflows &gt; outflows), what would you expect to happen to the supply of loanable funds in the U.S.? </a:t>
            </a:r>
          </a:p>
        </p:txBody>
      </p:sp>
      <p:pic>
        <p:nvPicPr>
          <p:cNvPr id="7" name="Picture 6" descr="A graph of the loanable funds market.  The Real interest rate is located on the Y Axis and the Quantity of Loanable funds is on the X-Axis.  ">
            <a:extLst>
              <a:ext uri="{FF2B5EF4-FFF2-40B4-BE49-F238E27FC236}">
                <a16:creationId xmlns:a16="http://schemas.microsoft.com/office/drawing/2014/main" id="{19AC04D6-2E6D-DB94-6F12-C6C64D8C0455}"/>
              </a:ext>
            </a:extLst>
          </p:cNvPr>
          <p:cNvPicPr>
            <a:picLocks noChangeAspect="1"/>
          </p:cNvPicPr>
          <p:nvPr/>
        </p:nvPicPr>
        <p:blipFill>
          <a:blip r:embed="rId2"/>
          <a:stretch>
            <a:fillRect/>
          </a:stretch>
        </p:blipFill>
        <p:spPr>
          <a:xfrm>
            <a:off x="7493168" y="1320785"/>
            <a:ext cx="3632707" cy="3099232"/>
          </a:xfrm>
          <a:prstGeom prst="rect">
            <a:avLst/>
          </a:prstGeom>
        </p:spPr>
      </p:pic>
    </p:spTree>
    <p:extLst>
      <p:ext uri="{BB962C8B-B14F-4D97-AF65-F5344CB8AC3E}">
        <p14:creationId xmlns:p14="http://schemas.microsoft.com/office/powerpoint/2010/main" val="580507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EABA6-1BD1-A3A6-EA9A-3E448C934C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6BB75-8E3D-8E28-6A54-52C851B84B3B}"/>
              </a:ext>
            </a:extLst>
          </p:cNvPr>
          <p:cNvSpPr>
            <a:spLocks noGrp="1"/>
          </p:cNvSpPr>
          <p:nvPr>
            <p:ph type="title"/>
          </p:nvPr>
        </p:nvSpPr>
        <p:spPr/>
        <p:txBody>
          <a:bodyPr>
            <a:normAutofit/>
          </a:bodyPr>
          <a:lstStyle/>
          <a:p>
            <a:r>
              <a:rPr lang="en-US" dirty="0"/>
              <a:t>Loanable Funds Market: Continued</a:t>
            </a:r>
          </a:p>
        </p:txBody>
      </p:sp>
      <p:sp>
        <p:nvSpPr>
          <p:cNvPr id="3" name="Text Placeholder 2">
            <a:extLst>
              <a:ext uri="{FF2B5EF4-FFF2-40B4-BE49-F238E27FC236}">
                <a16:creationId xmlns:a16="http://schemas.microsoft.com/office/drawing/2014/main" id="{EF5B1C31-5E3A-0831-F6F5-4786A9F4BB51}"/>
              </a:ext>
            </a:extLst>
          </p:cNvPr>
          <p:cNvSpPr>
            <a:spLocks noGrp="1"/>
          </p:cNvSpPr>
          <p:nvPr>
            <p:ph type="body" idx="1"/>
          </p:nvPr>
        </p:nvSpPr>
        <p:spPr>
          <a:xfrm>
            <a:off x="415600" y="1557866"/>
            <a:ext cx="5450107" cy="2533228"/>
          </a:xfrm>
        </p:spPr>
        <p:txBody>
          <a:bodyPr>
            <a:normAutofit/>
          </a:bodyPr>
          <a:lstStyle/>
          <a:p>
            <a:pPr marL="152396" indent="0">
              <a:buNone/>
            </a:pPr>
            <a:r>
              <a:rPr lang="en-US" sz="1867" dirty="0"/>
              <a:t>The loanable funds market shows the </a:t>
            </a:r>
            <a:r>
              <a:rPr lang="en-US" sz="1867" b="1" dirty="0"/>
              <a:t>supply</a:t>
            </a:r>
            <a:r>
              <a:rPr lang="en-US" sz="1867" dirty="0"/>
              <a:t> of funds available for loans or investment and the </a:t>
            </a:r>
            <a:r>
              <a:rPr lang="en-US" sz="1867" b="1" dirty="0"/>
              <a:t>demand</a:t>
            </a:r>
            <a:r>
              <a:rPr lang="en-US" sz="1867" dirty="0"/>
              <a:t> for those funds (borrowers). The capital and financial account records the inflow of financial capital into a country. </a:t>
            </a:r>
          </a:p>
        </p:txBody>
      </p:sp>
      <p:sp>
        <p:nvSpPr>
          <p:cNvPr id="4" name="Text Placeholder 2">
            <a:extLst>
              <a:ext uri="{FF2B5EF4-FFF2-40B4-BE49-F238E27FC236}">
                <a16:creationId xmlns:a16="http://schemas.microsoft.com/office/drawing/2014/main" id="{97F08754-1003-3C81-7DF8-51A3A492619F}"/>
              </a:ext>
            </a:extLst>
          </p:cNvPr>
          <p:cNvSpPr txBox="1">
            <a:spLocks/>
          </p:cNvSpPr>
          <p:nvPr/>
        </p:nvSpPr>
        <p:spPr>
          <a:xfrm>
            <a:off x="273360" y="4033520"/>
            <a:ext cx="7026855" cy="2533228"/>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52396" indent="0">
              <a:buNone/>
            </a:pPr>
            <a:r>
              <a:rPr lang="en-US" sz="1867" b="1" dirty="0"/>
              <a:t>If the U.S. has a capital and financial account surplus (inflows &gt; outflows), what would you expect to happen to the supply of loanable funds in the U.S.? </a:t>
            </a:r>
            <a:r>
              <a:rPr lang="en-US" sz="1867" dirty="0">
                <a:solidFill>
                  <a:srgbClr val="FF0000"/>
                </a:solidFill>
              </a:rPr>
              <a:t>It would increase because the additional inflow from the capital and financial account increases the supply of loanable funds. </a:t>
            </a:r>
          </a:p>
        </p:txBody>
      </p:sp>
      <p:pic>
        <p:nvPicPr>
          <p:cNvPr id="5" name="Google Shape;266;p43" descr="A graph of the loanable funds market.  The Real interest rate is located on the Y Axis and the Quantity of Loanable funds is on the X-Axis.   If the supply of the loanable funds shifts to the right (increases) then the real interest rate decreases, while the quantity increases.">
            <a:extLst>
              <a:ext uri="{FF2B5EF4-FFF2-40B4-BE49-F238E27FC236}">
                <a16:creationId xmlns:a16="http://schemas.microsoft.com/office/drawing/2014/main" id="{851E3E23-A2DD-688A-A17B-AFF3FBE30AB5}"/>
              </a:ext>
            </a:extLst>
          </p:cNvPr>
          <p:cNvPicPr preferRelativeResize="0"/>
          <p:nvPr/>
        </p:nvPicPr>
        <p:blipFill>
          <a:blip r:embed="rId2">
            <a:alphaModFix/>
          </a:blip>
          <a:stretch>
            <a:fillRect/>
          </a:stretch>
        </p:blipFill>
        <p:spPr>
          <a:xfrm>
            <a:off x="7442455" y="1760716"/>
            <a:ext cx="4100533" cy="3336567"/>
          </a:xfrm>
          <a:prstGeom prst="rect">
            <a:avLst/>
          </a:prstGeom>
          <a:noFill/>
          <a:ln>
            <a:noFill/>
          </a:ln>
        </p:spPr>
      </p:pic>
    </p:spTree>
    <p:extLst>
      <p:ext uri="{BB962C8B-B14F-4D97-AF65-F5344CB8AC3E}">
        <p14:creationId xmlns:p14="http://schemas.microsoft.com/office/powerpoint/2010/main" val="12273403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Balance of Payments: Review</a:t>
            </a:r>
            <a:endParaRPr dirty="0"/>
          </a:p>
        </p:txBody>
      </p:sp>
      <p:sp>
        <p:nvSpPr>
          <p:cNvPr id="212" name="Google Shape;212;p34"/>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buNone/>
            </a:pPr>
            <a:r>
              <a:rPr lang="en" dirty="0"/>
              <a:t>The balance of payments is an accounting system that records a country’s international transactions for a particular time period. It consists of the </a:t>
            </a:r>
            <a:r>
              <a:rPr lang="en" b="1" dirty="0"/>
              <a:t>current account (CA) </a:t>
            </a:r>
            <a:r>
              <a:rPr lang="en" dirty="0"/>
              <a:t>and the </a:t>
            </a:r>
            <a:r>
              <a:rPr lang="en" b="1" dirty="0"/>
              <a:t>capital and financial account (CFA)</a:t>
            </a:r>
            <a:r>
              <a:rPr lang="en" dirty="0"/>
              <a:t>. </a:t>
            </a:r>
            <a:endParaRPr dirty="0"/>
          </a:p>
          <a:p>
            <a:pPr marL="0" indent="0">
              <a:spcBef>
                <a:spcPts val="1600"/>
              </a:spcBef>
              <a:spcAft>
                <a:spcPts val="1600"/>
              </a:spcAft>
              <a:buNone/>
            </a:pPr>
            <a:r>
              <a:rPr lang="en" dirty="0"/>
              <a:t>Any transaction that causes money to flow into a country is a credit to its balance of payments account, and any transaction that causes money to flow out is a debit. The sum of all entries, both credit and debit, should equal zero (</a:t>
            </a:r>
            <a:r>
              <a:rPr lang="en" b="1" dirty="0"/>
              <a:t>CA+CFA=0</a:t>
            </a:r>
            <a:r>
              <a:rPr lang="en" dirty="0"/>
              <a:t>)</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Round 1: The Current Account</a:t>
            </a:r>
            <a:endParaRPr dirty="0"/>
          </a:p>
        </p:txBody>
      </p:sp>
      <p:sp>
        <p:nvSpPr>
          <p:cNvPr id="67" name="Google Shape;67;p1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sz="2800" dirty="0"/>
              <a:t>The current account (CA) records </a:t>
            </a:r>
          </a:p>
          <a:p>
            <a:pPr marL="457200" indent="-457200">
              <a:spcAft>
                <a:spcPts val="1600"/>
              </a:spcAft>
            </a:pPr>
            <a:r>
              <a:rPr lang="en" sz="2800" dirty="0"/>
              <a:t>net exports, </a:t>
            </a:r>
          </a:p>
          <a:p>
            <a:pPr marL="457200" indent="-457200">
              <a:spcAft>
                <a:spcPts val="1600"/>
              </a:spcAft>
            </a:pPr>
            <a:r>
              <a:rPr lang="en" sz="2800" dirty="0"/>
              <a:t>net income from abroad, and </a:t>
            </a:r>
          </a:p>
          <a:p>
            <a:pPr marL="457200" indent="-457200">
              <a:spcAft>
                <a:spcPts val="1600"/>
              </a:spcAft>
            </a:pPr>
            <a:r>
              <a:rPr lang="en" sz="2800" dirty="0"/>
              <a:t>net unilateral transfers.</a:t>
            </a:r>
            <a:r>
              <a:rPr lang="en" dirty="0"/>
              <a:t> </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22" name="Title 1">
            <a:extLst>
              <a:ext uri="{FF2B5EF4-FFF2-40B4-BE49-F238E27FC236}">
                <a16:creationId xmlns:a16="http://schemas.microsoft.com/office/drawing/2014/main" id="{F4ADF7E3-5C0F-FB81-AC61-6A39C26861A7}"/>
              </a:ext>
            </a:extLst>
          </p:cNvPr>
          <p:cNvSpPr>
            <a:spLocks noGrp="1"/>
          </p:cNvSpPr>
          <p:nvPr>
            <p:ph type="title"/>
          </p:nvPr>
        </p:nvSpPr>
        <p:spPr>
          <a:xfrm>
            <a:off x="415600" y="593367"/>
            <a:ext cx="11360800" cy="763600"/>
          </a:xfrm>
        </p:spPr>
        <p:txBody>
          <a:bodyPr/>
          <a:lstStyle/>
          <a:p>
            <a:r>
              <a:rPr lang="en-US" dirty="0"/>
              <a:t>Discussion #1</a:t>
            </a:r>
          </a:p>
        </p:txBody>
      </p:sp>
      <p:sp>
        <p:nvSpPr>
          <p:cNvPr id="217" name="Google Shape;217;p35"/>
          <p:cNvSpPr txBox="1">
            <a:spLocks noGrp="1"/>
          </p:cNvSpPr>
          <p:nvPr>
            <p:ph type="body" idx="1"/>
          </p:nvPr>
        </p:nvSpPr>
        <p:spPr>
          <a:xfrm>
            <a:off x="415600" y="1536633"/>
            <a:ext cx="11360800" cy="4555200"/>
          </a:xfrm>
        </p:spPr>
        <p:txBody>
          <a:bodyPr spcFirstLastPara="1" vert="horz" wrap="square" lIns="121900" tIns="121900" rIns="121900" bIns="121900" numCol="1" anchor="t" anchorCtr="0" compatLnSpc="1">
            <a:prstTxWarp prst="textNoShape">
              <a:avLst/>
            </a:prstTxWarp>
            <a:normAutofit/>
          </a:bodyPr>
          <a:lstStyle/>
          <a:p>
            <a:pPr marL="0" indent="0">
              <a:buNone/>
            </a:pPr>
            <a:r>
              <a:rPr lang="en" sz="2800" b="1" dirty="0"/>
              <a:t>Why does CA + CFA = 0? </a:t>
            </a:r>
            <a:endParaRPr sz="2800" b="1" dirty="0"/>
          </a:p>
          <a:p>
            <a:pPr marL="0" indent="0">
              <a:spcBef>
                <a:spcPts val="1600"/>
              </a:spcBef>
              <a:spcAft>
                <a:spcPts val="1600"/>
              </a:spcAft>
              <a:buNone/>
            </a:pPr>
            <a:endParaRPr dirty="0"/>
          </a:p>
        </p:txBody>
      </p:sp>
      <p:sp>
        <p:nvSpPr>
          <p:cNvPr id="224" name="Slide Number Placeholder 3">
            <a:extLst>
              <a:ext uri="{FF2B5EF4-FFF2-40B4-BE49-F238E27FC236}">
                <a16:creationId xmlns:a16="http://schemas.microsoft.com/office/drawing/2014/main" id="{DA689447-74F3-5899-B14A-17BC67BA7E05}"/>
              </a:ext>
            </a:extLst>
          </p:cNvPr>
          <p:cNvSpPr>
            <a:spLocks noGrp="1"/>
          </p:cNvSpPr>
          <p:nvPr>
            <p:ph type="sldNum" idx="12"/>
          </p:nvPr>
        </p:nvSpPr>
        <p:spPr>
          <a:xfrm>
            <a:off x="11296611" y="6217623"/>
            <a:ext cx="731600" cy="524800"/>
          </a:xfrm>
        </p:spPr>
        <p:txBody>
          <a:bodyPr>
            <a:normAutofit/>
          </a:bodyPr>
          <a:lstStyle/>
          <a:p>
            <a:pPr algn="r">
              <a:lnSpc>
                <a:spcPct val="90000"/>
              </a:lnSpc>
              <a:spcAft>
                <a:spcPts val="600"/>
              </a:spcAft>
            </a:pPr>
            <a:fld id="{00000000-1234-1234-1234-123412341234}" type="slidenum">
              <a:rPr lang="en" smtClean="0"/>
              <a:pPr algn="r">
                <a:lnSpc>
                  <a:spcPct val="90000"/>
                </a:lnSpc>
                <a:spcAft>
                  <a:spcPts val="600"/>
                </a:spcAft>
              </a:pPr>
              <a:t>30</a:t>
            </a:fld>
            <a:endParaRPr lang="en"/>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6"/>
          <p:cNvSpPr txBox="1">
            <a:spLocks noGrp="1"/>
          </p:cNvSpPr>
          <p:nvPr>
            <p:ph idx="1"/>
          </p:nvPr>
        </p:nvSpPr>
        <p:spPr>
          <a:xfrm>
            <a:off x="439165" y="1603248"/>
            <a:ext cx="11423651" cy="4038600"/>
          </a:xfrm>
        </p:spPr>
        <p:txBody>
          <a:bodyPr spcFirstLastPara="1" vert="horz" wrap="square" lIns="121900" tIns="121900" rIns="121900" bIns="121900" numCol="1" anchor="t" anchorCtr="0" compatLnSpc="1">
            <a:prstTxWarp prst="textNoShape">
              <a:avLst/>
            </a:prstTxWarp>
            <a:normAutofit/>
          </a:bodyPr>
          <a:lstStyle/>
          <a:p>
            <a:pPr marL="0" indent="0">
              <a:buNone/>
            </a:pPr>
            <a:r>
              <a:rPr lang="en" sz="2800" b="1" dirty="0"/>
              <a:t>Why does CA + CFA = 0? </a:t>
            </a:r>
            <a:endParaRPr sz="2800" b="1" dirty="0"/>
          </a:p>
          <a:p>
            <a:pPr marL="0" indent="0">
              <a:spcBef>
                <a:spcPts val="600"/>
              </a:spcBef>
              <a:spcAft>
                <a:spcPts val="1600"/>
              </a:spcAft>
              <a:buNone/>
            </a:pPr>
            <a:r>
              <a:rPr lang="en-US" sz="2400" dirty="0">
                <a:solidFill>
                  <a:srgbClr val="FF0000"/>
                </a:solidFill>
              </a:rPr>
              <a:t>Money is flowing from one country to another with no leakages. Income from one country is an expenditure by another and vice versa. The money is flowing circularly between the U.S. and Japan in this example.</a:t>
            </a:r>
            <a:r>
              <a:rPr lang="en-US" sz="2400" dirty="0"/>
              <a:t> </a:t>
            </a:r>
          </a:p>
        </p:txBody>
      </p:sp>
      <p:sp>
        <p:nvSpPr>
          <p:cNvPr id="227" name="Title 2">
            <a:extLst>
              <a:ext uri="{FF2B5EF4-FFF2-40B4-BE49-F238E27FC236}">
                <a16:creationId xmlns:a16="http://schemas.microsoft.com/office/drawing/2014/main" id="{182CCBFD-E12B-5C16-6550-B00F5E9BFF8A}"/>
              </a:ext>
            </a:extLst>
          </p:cNvPr>
          <p:cNvSpPr>
            <a:spLocks noGrp="1"/>
          </p:cNvSpPr>
          <p:nvPr>
            <p:ph type="title"/>
          </p:nvPr>
        </p:nvSpPr>
        <p:spPr>
          <a:xfrm>
            <a:off x="439165" y="626364"/>
            <a:ext cx="11423651" cy="1143000"/>
          </a:xfrm>
        </p:spPr>
        <p:txBody>
          <a:bodyPr/>
          <a:lstStyle/>
          <a:p>
            <a:r>
              <a:rPr lang="en-US" dirty="0"/>
              <a:t>Discussion #1: Answer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7"/>
          <p:cNvSpPr txBox="1">
            <a:spLocks noGrp="1"/>
          </p:cNvSpPr>
          <p:nvPr>
            <p:ph idx="1"/>
          </p:nvPr>
        </p:nvSpPr>
        <p:spPr>
          <a:xfrm>
            <a:off x="329185" y="1444752"/>
            <a:ext cx="11201400" cy="4295648"/>
          </a:xfrm>
        </p:spPr>
        <p:txBody>
          <a:bodyPr spcFirstLastPara="1" vert="horz" wrap="square" lIns="121900" tIns="121900" rIns="121900" bIns="121900" numCol="1" anchor="t" anchorCtr="0" compatLnSpc="1">
            <a:prstTxWarp prst="textNoShape">
              <a:avLst/>
            </a:prstTxWarp>
            <a:noAutofit/>
          </a:bodyPr>
          <a:lstStyle/>
          <a:p>
            <a:pPr marL="0" indent="0">
              <a:spcBef>
                <a:spcPts val="600"/>
              </a:spcBef>
              <a:buNone/>
            </a:pPr>
            <a:r>
              <a:rPr lang="en-US" sz="2400" b="1" dirty="0"/>
              <a:t>Why does CA + CFA = 0? </a:t>
            </a:r>
          </a:p>
          <a:p>
            <a:pPr marL="0" indent="0">
              <a:spcBef>
                <a:spcPts val="600"/>
              </a:spcBef>
              <a:buNone/>
            </a:pPr>
            <a:r>
              <a:rPr lang="en-US" sz="2000" dirty="0">
                <a:solidFill>
                  <a:srgbClr val="FF0000"/>
                </a:solidFill>
              </a:rPr>
              <a:t>Money is flowing from one country to another with no leakages. Income from one country is an expenditure by another and vice versa. The money is flowing circularly between the U.S. and Japan in this example. </a:t>
            </a:r>
          </a:p>
          <a:p>
            <a:pPr marL="0" indent="0">
              <a:spcBef>
                <a:spcPts val="600"/>
              </a:spcBef>
              <a:buNone/>
            </a:pPr>
            <a:r>
              <a:rPr lang="en-US" sz="2400" b="1" dirty="0"/>
              <a:t>Why does a deficit in one country’s trade account generally create a surplus in the other country’s trade account?</a:t>
            </a:r>
          </a:p>
          <a:p>
            <a:pPr marL="0" indent="0">
              <a:spcBef>
                <a:spcPts val="600"/>
              </a:spcBef>
              <a:spcAft>
                <a:spcPts val="1600"/>
              </a:spcAft>
              <a:buNone/>
            </a:pPr>
            <a:r>
              <a:rPr lang="en-US" sz="2000" dirty="0">
                <a:solidFill>
                  <a:srgbClr val="FF0000"/>
                </a:solidFill>
              </a:rPr>
              <a:t>Countries with a trade deficit will have to cover the cost by borrowing (often from other countries), which will cause financial inflows to that country. </a:t>
            </a:r>
          </a:p>
        </p:txBody>
      </p:sp>
      <p:sp>
        <p:nvSpPr>
          <p:cNvPr id="232" name="Title 2">
            <a:extLst>
              <a:ext uri="{FF2B5EF4-FFF2-40B4-BE49-F238E27FC236}">
                <a16:creationId xmlns:a16="http://schemas.microsoft.com/office/drawing/2014/main" id="{FC5808C1-05C2-79D4-705B-D3B04AB37AF9}"/>
              </a:ext>
            </a:extLst>
          </p:cNvPr>
          <p:cNvSpPr>
            <a:spLocks noGrp="1"/>
          </p:cNvSpPr>
          <p:nvPr>
            <p:ph type="title"/>
          </p:nvPr>
        </p:nvSpPr>
        <p:spPr>
          <a:xfrm>
            <a:off x="439164" y="619252"/>
            <a:ext cx="11423651" cy="1143000"/>
          </a:xfrm>
        </p:spPr>
        <p:txBody>
          <a:bodyPr/>
          <a:lstStyle/>
          <a:p>
            <a:r>
              <a:rPr lang="en-US" dirty="0"/>
              <a:t>Discussion #1: Answer—Continued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8"/>
          <p:cNvSpPr txBox="1">
            <a:spLocks noGrp="1"/>
          </p:cNvSpPr>
          <p:nvPr>
            <p:ph type="title"/>
          </p:nvPr>
        </p:nvSpPr>
        <p:spPr>
          <a:xfrm>
            <a:off x="415600" y="593367"/>
            <a:ext cx="11360800" cy="763600"/>
          </a:xfrm>
        </p:spPr>
        <p:txBody>
          <a:bodyPr spcFirstLastPara="1" vert="horz" wrap="square" lIns="121900" tIns="121900" rIns="121900" bIns="121900" numCol="1" anchor="ctr" anchorCtr="0" compatLnSpc="1">
            <a:prstTxWarp prst="textNoShape">
              <a:avLst/>
            </a:prstTxWarp>
            <a:normAutofit/>
          </a:bodyPr>
          <a:lstStyle/>
          <a:p>
            <a:pPr>
              <a:spcBef>
                <a:spcPts val="0"/>
              </a:spcBef>
              <a:spcAft>
                <a:spcPts val="0"/>
              </a:spcAft>
            </a:pPr>
            <a:r>
              <a:rPr lang="en"/>
              <a:t>Let’s Graph! </a:t>
            </a:r>
            <a:endParaRPr lang="en-US"/>
          </a:p>
        </p:txBody>
      </p:sp>
      <p:sp>
        <p:nvSpPr>
          <p:cNvPr id="233" name="Google Shape;233;p38"/>
          <p:cNvSpPr txBox="1">
            <a:spLocks noGrp="1"/>
          </p:cNvSpPr>
          <p:nvPr>
            <p:ph idx="1"/>
          </p:nvPr>
        </p:nvSpPr>
        <p:spPr>
          <a:xfrm>
            <a:off x="415600" y="1536633"/>
            <a:ext cx="5553400" cy="4555200"/>
          </a:xfrm>
        </p:spPr>
        <p:txBody>
          <a:bodyPr spcFirstLastPara="1" vert="horz" wrap="square" lIns="121900" tIns="121900" rIns="121900" bIns="121900" numCol="1" anchor="t" anchorCtr="0" compatLnSpc="1">
            <a:prstTxWarp prst="textNoShape">
              <a:avLst/>
            </a:prstTxWarp>
            <a:normAutofit/>
          </a:bodyPr>
          <a:lstStyle/>
          <a:p>
            <a:pPr marL="0" indent="0">
              <a:buNone/>
            </a:pPr>
            <a:r>
              <a:rPr lang="en" sz="2600" dirty="0"/>
              <a:t>Based on the information </a:t>
            </a:r>
            <a:r>
              <a:rPr lang="en" sz="2600" b="1" dirty="0"/>
              <a:t>from your charts in Round 1</a:t>
            </a:r>
            <a:r>
              <a:rPr lang="en" sz="2600" dirty="0"/>
              <a:t>, show the impact of the change in net exports on an AD/AS model for the U.S. (Assume that the U.S. is currently operating at an equilibrium below full employment.)</a:t>
            </a:r>
            <a:endParaRPr lang="en-US" sz="2600" dirty="0"/>
          </a:p>
        </p:txBody>
      </p:sp>
      <p:pic>
        <p:nvPicPr>
          <p:cNvPr id="5" name="Picture 4" descr="A AD/AS graph showing an inflationary gap with the LRAS curve to the right of the equilibrium intersection between SRAS and aggregate demand.">
            <a:extLst>
              <a:ext uri="{FF2B5EF4-FFF2-40B4-BE49-F238E27FC236}">
                <a16:creationId xmlns:a16="http://schemas.microsoft.com/office/drawing/2014/main" id="{A42C8797-E9C6-3EFF-E7C1-BAFFE591171E}"/>
              </a:ext>
            </a:extLst>
          </p:cNvPr>
          <p:cNvPicPr>
            <a:picLocks noChangeAspect="1"/>
          </p:cNvPicPr>
          <p:nvPr/>
        </p:nvPicPr>
        <p:blipFill>
          <a:blip r:embed="rId3"/>
          <a:srcRect t="1766" r="4" b="4"/>
          <a:stretch>
            <a:fillRect/>
          </a:stretch>
        </p:blipFill>
        <p:spPr>
          <a:xfrm>
            <a:off x="6223000" y="1536633"/>
            <a:ext cx="5553400" cy="45552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39"/>
          <p:cNvSpPr txBox="1">
            <a:spLocks noGrp="1"/>
          </p:cNvSpPr>
          <p:nvPr>
            <p:ph type="title"/>
          </p:nvPr>
        </p:nvSpPr>
        <p:spPr>
          <a:xfrm>
            <a:off x="415600" y="593367"/>
            <a:ext cx="11360800" cy="763600"/>
          </a:xfrm>
        </p:spPr>
        <p:txBody>
          <a:bodyPr spcFirstLastPara="1" vert="horz" wrap="square" lIns="121900" tIns="121900" rIns="121900" bIns="121900" numCol="1" anchor="ctr" anchorCtr="0" compatLnSpc="1">
            <a:prstTxWarp prst="textNoShape">
              <a:avLst/>
            </a:prstTxWarp>
            <a:normAutofit/>
          </a:bodyPr>
          <a:lstStyle/>
          <a:p>
            <a:pPr>
              <a:spcBef>
                <a:spcPts val="0"/>
              </a:spcBef>
              <a:spcAft>
                <a:spcPts val="0"/>
              </a:spcAft>
            </a:pPr>
            <a:r>
              <a:rPr lang="en" dirty="0"/>
              <a:t>Let’s Graph! (Answer) </a:t>
            </a:r>
            <a:endParaRPr lang="en-US" dirty="0"/>
          </a:p>
        </p:txBody>
      </p:sp>
      <p:sp>
        <p:nvSpPr>
          <p:cNvPr id="239" name="Google Shape;239;p39"/>
          <p:cNvSpPr txBox="1">
            <a:spLocks noGrp="1"/>
          </p:cNvSpPr>
          <p:nvPr>
            <p:ph idx="1"/>
          </p:nvPr>
        </p:nvSpPr>
        <p:spPr>
          <a:xfrm>
            <a:off x="415600" y="1536633"/>
            <a:ext cx="5553400" cy="4555200"/>
          </a:xfrm>
        </p:spPr>
        <p:txBody>
          <a:bodyPr spcFirstLastPara="1" vert="horz" wrap="square" lIns="121900" tIns="121900" rIns="121900" bIns="121900" numCol="1" anchor="t" anchorCtr="0" compatLnSpc="1">
            <a:prstTxWarp prst="textNoShape">
              <a:avLst/>
            </a:prstTxWarp>
            <a:normAutofit/>
          </a:bodyPr>
          <a:lstStyle/>
          <a:p>
            <a:pPr marL="0" indent="0">
              <a:spcAft>
                <a:spcPts val="0"/>
              </a:spcAft>
              <a:buNone/>
            </a:pPr>
            <a:r>
              <a:rPr lang="en" sz="2600" dirty="0"/>
              <a:t>Based on the information </a:t>
            </a:r>
            <a:r>
              <a:rPr lang="en" sz="2600" b="1" dirty="0"/>
              <a:t>from your charts in Round 1</a:t>
            </a:r>
            <a:r>
              <a:rPr lang="en" sz="2600" dirty="0"/>
              <a:t>, show the impact of the change in net exports on an AD/AS model for the U.S. (Assume that the U.S. is currently operating at an equilibrium below full employment.) </a:t>
            </a:r>
            <a:endParaRPr lang="en-US" sz="2600" dirty="0"/>
          </a:p>
          <a:p>
            <a:pPr marL="0" indent="0">
              <a:spcBef>
                <a:spcPts val="1600"/>
              </a:spcBef>
              <a:buNone/>
            </a:pPr>
            <a:endParaRPr lang="en-US" dirty="0"/>
          </a:p>
        </p:txBody>
      </p:sp>
      <p:pic>
        <p:nvPicPr>
          <p:cNvPr id="3" name="Picture 2" descr="A AD/AS graph showing an inflationary gap with the LRAS curve to the right of the equilibrium intersection between SRAS and aggregate demand.  As aggregate demand shifts left (decreases), both the price level and GDP output also decrease.">
            <a:extLst>
              <a:ext uri="{FF2B5EF4-FFF2-40B4-BE49-F238E27FC236}">
                <a16:creationId xmlns:a16="http://schemas.microsoft.com/office/drawing/2014/main" id="{A602ADEB-1C42-BED2-6280-8491F5BB4CC3}"/>
              </a:ext>
            </a:extLst>
          </p:cNvPr>
          <p:cNvPicPr>
            <a:picLocks noChangeAspect="1"/>
          </p:cNvPicPr>
          <p:nvPr/>
        </p:nvPicPr>
        <p:blipFill>
          <a:blip r:embed="rId3"/>
          <a:srcRect l="945"/>
          <a:stretch>
            <a:fillRect/>
          </a:stretch>
        </p:blipFill>
        <p:spPr>
          <a:xfrm>
            <a:off x="6223000" y="1536633"/>
            <a:ext cx="5553400" cy="455520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42"/>
          <p:cNvSpPr txBox="1">
            <a:spLocks noGrp="1"/>
          </p:cNvSpPr>
          <p:nvPr>
            <p:ph type="title"/>
          </p:nvPr>
        </p:nvSpPr>
        <p:spPr>
          <a:xfrm>
            <a:off x="415600" y="593367"/>
            <a:ext cx="11360800" cy="763600"/>
          </a:xfrm>
        </p:spPr>
        <p:txBody>
          <a:bodyPr spcFirstLastPara="1" vert="horz" wrap="square" lIns="121900" tIns="121900" rIns="121900" bIns="121900" numCol="1" anchor="ctr" anchorCtr="0" compatLnSpc="1">
            <a:prstTxWarp prst="textNoShape">
              <a:avLst/>
            </a:prstTxWarp>
            <a:normAutofit/>
          </a:bodyPr>
          <a:lstStyle/>
          <a:p>
            <a:pPr>
              <a:spcBef>
                <a:spcPts val="0"/>
              </a:spcBef>
              <a:spcAft>
                <a:spcPts val="0"/>
              </a:spcAft>
            </a:pPr>
            <a:r>
              <a:rPr lang="en" dirty="0"/>
              <a:t>Let’s Graph! (Part 2) </a:t>
            </a:r>
            <a:endParaRPr lang="en-US" dirty="0"/>
          </a:p>
        </p:txBody>
      </p:sp>
      <p:sp>
        <p:nvSpPr>
          <p:cNvPr id="259" name="Google Shape;259;p42"/>
          <p:cNvSpPr txBox="1">
            <a:spLocks noGrp="1"/>
          </p:cNvSpPr>
          <p:nvPr>
            <p:ph idx="1"/>
          </p:nvPr>
        </p:nvSpPr>
        <p:spPr>
          <a:xfrm>
            <a:off x="415600" y="1536633"/>
            <a:ext cx="5553400" cy="4555200"/>
          </a:xfrm>
        </p:spPr>
        <p:txBody>
          <a:bodyPr spcFirstLastPara="1" vert="horz" wrap="square" lIns="121900" tIns="121900" rIns="121900" bIns="121900" numCol="1" anchor="t" anchorCtr="0" compatLnSpc="1">
            <a:prstTxWarp prst="textNoShape">
              <a:avLst/>
            </a:prstTxWarp>
            <a:normAutofit/>
          </a:bodyPr>
          <a:lstStyle/>
          <a:p>
            <a:pPr marL="0" indent="0">
              <a:spcAft>
                <a:spcPts val="0"/>
              </a:spcAft>
              <a:buNone/>
            </a:pPr>
            <a:r>
              <a:rPr lang="en" sz="2600" dirty="0"/>
              <a:t>Based on the information </a:t>
            </a:r>
            <a:r>
              <a:rPr lang="en" sz="2600" b="1" dirty="0"/>
              <a:t>from your charts in Round 2</a:t>
            </a:r>
            <a:r>
              <a:rPr lang="en" sz="2600" dirty="0"/>
              <a:t>, show the impact of capital inflows on the loanable funds graph for the U.S. </a:t>
            </a:r>
            <a:endParaRPr lang="en-US" sz="2600" dirty="0"/>
          </a:p>
          <a:p>
            <a:pPr marL="0" indent="0">
              <a:spcBef>
                <a:spcPts val="1600"/>
              </a:spcBef>
              <a:buNone/>
            </a:pPr>
            <a:endParaRPr lang="en-US" dirty="0"/>
          </a:p>
        </p:txBody>
      </p:sp>
      <p:pic>
        <p:nvPicPr>
          <p:cNvPr id="7" name="Picture 6" descr="A graph of the loanable funds market.  The interest rate is located on the Y Axis and the Quantity of Loanable funds is on the X-Axis.  ">
            <a:extLst>
              <a:ext uri="{FF2B5EF4-FFF2-40B4-BE49-F238E27FC236}">
                <a16:creationId xmlns:a16="http://schemas.microsoft.com/office/drawing/2014/main" id="{CB43FEB5-6BC1-909A-FF0A-2F43CF4F6F03}"/>
              </a:ext>
            </a:extLst>
          </p:cNvPr>
          <p:cNvPicPr>
            <a:picLocks noChangeAspect="1"/>
          </p:cNvPicPr>
          <p:nvPr/>
        </p:nvPicPr>
        <p:blipFill>
          <a:blip r:embed="rId3"/>
          <a:stretch>
            <a:fillRect/>
          </a:stretch>
        </p:blipFill>
        <p:spPr>
          <a:xfrm>
            <a:off x="5755760" y="1040870"/>
            <a:ext cx="6020640" cy="428049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pic>
        <p:nvPicPr>
          <p:cNvPr id="5" name="Picture 4" descr="If the supply curve shifts right (increases) then the interest rate decreases, while the quantity of loanable funds increases.">
            <a:extLst>
              <a:ext uri="{FF2B5EF4-FFF2-40B4-BE49-F238E27FC236}">
                <a16:creationId xmlns:a16="http://schemas.microsoft.com/office/drawing/2014/main" id="{301270D5-9D9E-6099-3E03-7967AF88A193}"/>
              </a:ext>
            </a:extLst>
          </p:cNvPr>
          <p:cNvPicPr>
            <a:picLocks noChangeAspect="1"/>
          </p:cNvPicPr>
          <p:nvPr/>
        </p:nvPicPr>
        <p:blipFill>
          <a:blip r:embed="rId3"/>
          <a:stretch>
            <a:fillRect/>
          </a:stretch>
        </p:blipFill>
        <p:spPr>
          <a:xfrm>
            <a:off x="5462902" y="1441753"/>
            <a:ext cx="6472201" cy="4440833"/>
          </a:xfrm>
          <a:prstGeom prst="rect">
            <a:avLst/>
          </a:prstGeom>
        </p:spPr>
      </p:pic>
      <p:sp>
        <p:nvSpPr>
          <p:cNvPr id="264" name="Google Shape;264;p43"/>
          <p:cNvSpPr txBox="1">
            <a:spLocks noGrp="1"/>
          </p:cNvSpPr>
          <p:nvPr>
            <p:ph type="title"/>
          </p:nvPr>
        </p:nvSpPr>
        <p:spPr>
          <a:xfrm>
            <a:off x="415600" y="593367"/>
            <a:ext cx="11360800" cy="763600"/>
          </a:xfrm>
        </p:spPr>
        <p:txBody>
          <a:bodyPr spcFirstLastPara="1" vert="horz" wrap="square" lIns="121900" tIns="121900" rIns="121900" bIns="121900" numCol="1" anchor="ctr" anchorCtr="0" compatLnSpc="1">
            <a:prstTxWarp prst="textNoShape">
              <a:avLst/>
            </a:prstTxWarp>
            <a:normAutofit/>
          </a:bodyPr>
          <a:lstStyle/>
          <a:p>
            <a:pPr>
              <a:spcBef>
                <a:spcPts val="0"/>
              </a:spcBef>
              <a:spcAft>
                <a:spcPts val="0"/>
              </a:spcAft>
            </a:pPr>
            <a:r>
              <a:rPr lang="en-US" dirty="0"/>
              <a:t>Let’s Graph! (Part 2 Answer) </a:t>
            </a:r>
          </a:p>
        </p:txBody>
      </p:sp>
      <p:sp>
        <p:nvSpPr>
          <p:cNvPr id="265" name="Google Shape;265;p43"/>
          <p:cNvSpPr txBox="1">
            <a:spLocks noGrp="1"/>
          </p:cNvSpPr>
          <p:nvPr>
            <p:ph idx="1"/>
          </p:nvPr>
        </p:nvSpPr>
        <p:spPr>
          <a:xfrm>
            <a:off x="415601" y="1536633"/>
            <a:ext cx="4906305" cy="4555200"/>
          </a:xfrm>
        </p:spPr>
        <p:txBody>
          <a:bodyPr spcFirstLastPara="1" vert="horz" wrap="square" lIns="121900" tIns="121900" rIns="121900" bIns="121900" numCol="1" anchor="t" anchorCtr="0" compatLnSpc="1">
            <a:prstTxWarp prst="textNoShape">
              <a:avLst/>
            </a:prstTxWarp>
            <a:normAutofit/>
          </a:bodyPr>
          <a:lstStyle/>
          <a:p>
            <a:pPr marL="0" indent="0">
              <a:spcAft>
                <a:spcPts val="0"/>
              </a:spcAft>
              <a:buNone/>
            </a:pPr>
            <a:r>
              <a:rPr lang="en-US" sz="2600" dirty="0"/>
              <a:t>Based on the information </a:t>
            </a:r>
            <a:r>
              <a:rPr lang="en-US" sz="2600" b="1" dirty="0"/>
              <a:t>from your charts in Round 2</a:t>
            </a:r>
            <a:r>
              <a:rPr lang="en-US" sz="2600" dirty="0"/>
              <a:t>, show the impact of capital inflows on the loanable funds graph for the U.S. </a:t>
            </a:r>
          </a:p>
          <a:p>
            <a:pPr marL="0" indent="0">
              <a:spcBef>
                <a:spcPts val="1600"/>
              </a:spcBef>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A3F4-8431-B78A-1FCF-282D857A502B}"/>
              </a:ext>
            </a:extLst>
          </p:cNvPr>
          <p:cNvSpPr>
            <a:spLocks noGrp="1"/>
          </p:cNvSpPr>
          <p:nvPr>
            <p:ph type="title"/>
          </p:nvPr>
        </p:nvSpPr>
        <p:spPr/>
        <p:txBody>
          <a:bodyPr>
            <a:normAutofit/>
          </a:bodyPr>
          <a:lstStyle/>
          <a:p>
            <a:r>
              <a:rPr lang="en-US" dirty="0"/>
              <a:t>Closure</a:t>
            </a:r>
          </a:p>
        </p:txBody>
      </p:sp>
      <p:sp>
        <p:nvSpPr>
          <p:cNvPr id="3" name="Content Placeholder 2">
            <a:extLst>
              <a:ext uri="{FF2B5EF4-FFF2-40B4-BE49-F238E27FC236}">
                <a16:creationId xmlns:a16="http://schemas.microsoft.com/office/drawing/2014/main" id="{2563D338-F8C5-48FA-1795-89EC083D80DF}"/>
              </a:ext>
            </a:extLst>
          </p:cNvPr>
          <p:cNvSpPr>
            <a:spLocks noGrp="1"/>
          </p:cNvSpPr>
          <p:nvPr>
            <p:ph type="body" idx="1"/>
          </p:nvPr>
        </p:nvSpPr>
        <p:spPr/>
        <p:txBody>
          <a:bodyPr/>
          <a:lstStyle/>
          <a:p>
            <a:r>
              <a:rPr lang="en-US" dirty="0"/>
              <a:t>What types of transactions are recorded in the current account? </a:t>
            </a:r>
          </a:p>
          <a:p>
            <a:r>
              <a:rPr lang="en-US" dirty="0"/>
              <a:t>What types of transactions are recorded in the capital and financial account? </a:t>
            </a:r>
          </a:p>
          <a:p>
            <a:r>
              <a:rPr lang="en-US" dirty="0"/>
              <a:t>How is balance of payments different from balance of trade? </a:t>
            </a:r>
          </a:p>
          <a:p>
            <a:r>
              <a:rPr lang="en-US" dirty="0"/>
              <a:t>Why does the balance of payments (CA + CFA) equal zero? </a:t>
            </a:r>
          </a:p>
          <a:p>
            <a:r>
              <a:rPr lang="en-US" dirty="0"/>
              <a:t>How does the balance of trade potentially impact the value of foreign currencies on the foreign exchange market?</a:t>
            </a:r>
          </a:p>
          <a:p>
            <a:r>
              <a:rPr lang="en-US" dirty="0"/>
              <a:t>What can the capital and financial account balance tell us about the loanable funds market?</a:t>
            </a:r>
          </a:p>
        </p:txBody>
      </p:sp>
    </p:spTree>
    <p:extLst>
      <p:ext uri="{BB962C8B-B14F-4D97-AF65-F5344CB8AC3E}">
        <p14:creationId xmlns:p14="http://schemas.microsoft.com/office/powerpoint/2010/main" val="184465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4" name="Title 3">
            <a:extLst>
              <a:ext uri="{FF2B5EF4-FFF2-40B4-BE49-F238E27FC236}">
                <a16:creationId xmlns:a16="http://schemas.microsoft.com/office/drawing/2014/main" id="{8C01C5B2-E1AF-02AF-CEEB-125495AA20D3}"/>
              </a:ext>
            </a:extLst>
          </p:cNvPr>
          <p:cNvSpPr>
            <a:spLocks noGrp="1"/>
          </p:cNvSpPr>
          <p:nvPr>
            <p:ph type="title"/>
          </p:nvPr>
        </p:nvSpPr>
        <p:spPr>
          <a:xfrm>
            <a:off x="362075" y="-975323"/>
            <a:ext cx="11360800" cy="763600"/>
          </a:xfrm>
        </p:spPr>
        <p:txBody>
          <a:bodyPr/>
          <a:lstStyle/>
          <a:p>
            <a:r>
              <a:rPr lang="en-US" dirty="0"/>
              <a:t>Round 1: Transaction 1</a:t>
            </a:r>
          </a:p>
        </p:txBody>
      </p:sp>
      <p:sp>
        <p:nvSpPr>
          <p:cNvPr id="73" name="Google Shape;73;p16"/>
          <p:cNvSpPr txBox="1">
            <a:spLocks noGrp="1"/>
          </p:cNvSpPr>
          <p:nvPr>
            <p:ph type="body" idx="1"/>
          </p:nvPr>
        </p:nvSpPr>
        <p:spPr>
          <a:xfrm>
            <a:off x="366633" y="733300"/>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The United States purchases electronic equipment from Japan for $75.</a:t>
            </a:r>
            <a:endParaRPr b="1" dirty="0"/>
          </a:p>
        </p:txBody>
      </p:sp>
      <p:graphicFrame>
        <p:nvGraphicFramePr>
          <p:cNvPr id="74" name="Google Shape;74;p16"/>
          <p:cNvGraphicFramePr/>
          <p:nvPr>
            <p:extLst>
              <p:ext uri="{D42A27DB-BD31-4B8C-83A1-F6EECF244321}">
                <p14:modId xmlns:p14="http://schemas.microsoft.com/office/powerpoint/2010/main" val="4279787980"/>
              </p:ext>
            </p:extLst>
          </p:nvPr>
        </p:nvGraphicFramePr>
        <p:xfrm>
          <a:off x="362075" y="1506885"/>
          <a:ext cx="5593451" cy="4632337"/>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endParaRPr sz="2400" dirty="0"/>
                    </a:p>
                  </a:txBody>
                  <a:tcPr marL="121900" marR="121900" marT="121900" marB="121900" anchor="ctr"/>
                </a:tc>
                <a:tc>
                  <a:txBody>
                    <a:bodyPr/>
                    <a:lstStyle/>
                    <a:p>
                      <a:pPr marL="0" lvl="0" indent="0" algn="l" rtl="0">
                        <a:spcBef>
                          <a:spcPts val="0"/>
                        </a:spcBef>
                        <a:spcAft>
                          <a:spcPts val="0"/>
                        </a:spcAft>
                        <a:buNone/>
                      </a:pPr>
                      <a:endParaRPr sz="240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2"/>
                  </a:ext>
                </a:extLst>
              </a:tr>
              <a:tr h="699233">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3"/>
                  </a:ext>
                </a:extLst>
              </a:tr>
              <a:tr h="699233">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75" name="Google Shape;75;p16"/>
          <p:cNvGraphicFramePr/>
          <p:nvPr>
            <p:extLst>
              <p:ext uri="{D42A27DB-BD31-4B8C-83A1-F6EECF244321}">
                <p14:modId xmlns:p14="http://schemas.microsoft.com/office/powerpoint/2010/main" val="1312837986"/>
              </p:ext>
            </p:extLst>
          </p:nvPr>
        </p:nvGraphicFramePr>
        <p:xfrm>
          <a:off x="6197501" y="1506884"/>
          <a:ext cx="5593449" cy="462245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27976">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07430">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689333">
                <a:tc>
                  <a:txBody>
                    <a:bodyPr/>
                    <a:lstStyle/>
                    <a:p>
                      <a:pPr marL="0" lvl="0" indent="0" algn="l" rtl="0">
                        <a:spcBef>
                          <a:spcPts val="0"/>
                        </a:spcBef>
                        <a:spcAft>
                          <a:spcPts val="0"/>
                        </a:spcAft>
                        <a:buNone/>
                      </a:pPr>
                      <a:r>
                        <a:rPr lang="en" sz="2400" b="1" dirty="0"/>
                        <a:t>1</a:t>
                      </a:r>
                      <a:r>
                        <a:rPr lang="en" sz="2400" dirty="0"/>
                        <a:t> </a:t>
                      </a:r>
                      <a:endParaRPr sz="2400" dirty="0"/>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tc>
                  <a:txBody>
                    <a:bodyPr/>
                    <a:lstStyle/>
                    <a:p>
                      <a:pPr marL="0" lvl="0" indent="0" algn="l" rtl="0">
                        <a:spcBef>
                          <a:spcPts val="0"/>
                        </a:spcBef>
                        <a:spcAft>
                          <a:spcPts val="0"/>
                        </a:spcAft>
                        <a:buNone/>
                      </a:pPr>
                      <a:endParaRPr sz="2400">
                        <a:highlight>
                          <a:srgbClr val="FFFF00"/>
                        </a:highlight>
                      </a:endParaRPr>
                    </a:p>
                  </a:txBody>
                  <a:tcPr marL="121900" marR="121900" marT="121900" marB="121900" anchor="ctr"/>
                </a:tc>
                <a:extLst>
                  <a:ext uri="{0D108BD9-81ED-4DB2-BD59-A6C34878D82A}">
                    <a16:rowId xmlns:a16="http://schemas.microsoft.com/office/drawing/2014/main" val="10002"/>
                  </a:ext>
                </a:extLst>
              </a:tr>
              <a:tr h="719053">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3"/>
                  </a:ext>
                </a:extLst>
              </a:tr>
              <a:tr h="689333">
                <a:tc>
                  <a:txBody>
                    <a:bodyPr/>
                    <a:lstStyle/>
                    <a:p>
                      <a:pPr marL="0" lvl="0" indent="0" algn="l" rtl="0">
                        <a:spcBef>
                          <a:spcPts val="0"/>
                        </a:spcBef>
                        <a:spcAft>
                          <a:spcPts val="0"/>
                        </a:spcAft>
                        <a:buNone/>
                      </a:pPr>
                      <a:r>
                        <a:rPr lang="en" sz="2400" b="1" dirty="0"/>
                        <a:t>3</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893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5"/>
                  </a:ext>
                </a:extLst>
              </a:tr>
            </a:tbl>
          </a:graphicData>
        </a:graphic>
      </p:graphicFrame>
      <p:sp>
        <p:nvSpPr>
          <p:cNvPr id="5" name="Google Shape;72;p16">
            <a:extLst>
              <a:ext uri="{FF2B5EF4-FFF2-40B4-BE49-F238E27FC236}">
                <a16:creationId xmlns:a16="http://schemas.microsoft.com/office/drawing/2014/main" id="{12DDAF6B-FB9F-0C82-6797-0EBB8A9D73A4}"/>
              </a:ext>
              <a:ext uri="{C183D7F6-B498-43B3-948B-1728B52AA6E4}">
                <adec:decorative xmlns:adec="http://schemas.microsoft.com/office/drawing/2017/decorative" val="1"/>
              </a:ext>
            </a:extLst>
          </p:cNvPr>
          <p:cNvSpPr txBox="1">
            <a:spLocks/>
          </p:cNvSpPr>
          <p:nvPr/>
        </p:nvSpPr>
        <p:spPr bwMode="auto">
          <a:xfrm>
            <a:off x="9840467" y="142700"/>
            <a:ext cx="2229600" cy="7636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itle 4">
            <a:extLst>
              <a:ext uri="{FF2B5EF4-FFF2-40B4-BE49-F238E27FC236}">
                <a16:creationId xmlns:a16="http://schemas.microsoft.com/office/drawing/2014/main" id="{2F179B22-4115-86B6-0655-813AF0568596}"/>
              </a:ext>
            </a:extLst>
          </p:cNvPr>
          <p:cNvSpPr>
            <a:spLocks noGrp="1"/>
          </p:cNvSpPr>
          <p:nvPr>
            <p:ph type="title"/>
          </p:nvPr>
        </p:nvSpPr>
        <p:spPr>
          <a:xfrm>
            <a:off x="294668" y="-854261"/>
            <a:ext cx="11360800" cy="763600"/>
          </a:xfrm>
        </p:spPr>
        <p:txBody>
          <a:bodyPr/>
          <a:lstStyle/>
          <a:p>
            <a:r>
              <a:rPr lang="en-US" dirty="0"/>
              <a:t>Round 1: Transaction 1 Result</a:t>
            </a:r>
          </a:p>
        </p:txBody>
      </p:sp>
      <p:sp>
        <p:nvSpPr>
          <p:cNvPr id="81" name="Google Shape;81;p17"/>
          <p:cNvSpPr txBox="1">
            <a:spLocks noGrp="1"/>
          </p:cNvSpPr>
          <p:nvPr>
            <p:ph type="body" idx="1"/>
          </p:nvPr>
        </p:nvSpPr>
        <p:spPr>
          <a:xfrm>
            <a:off x="294668" y="645835"/>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The United States purchases electronic equipment from Japan for $75.</a:t>
            </a:r>
            <a:endParaRPr b="1" dirty="0"/>
          </a:p>
        </p:txBody>
      </p:sp>
      <p:graphicFrame>
        <p:nvGraphicFramePr>
          <p:cNvPr id="4" name="Google Shape;74;p16">
            <a:extLst>
              <a:ext uri="{FF2B5EF4-FFF2-40B4-BE49-F238E27FC236}">
                <a16:creationId xmlns:a16="http://schemas.microsoft.com/office/drawing/2014/main" id="{BDC00B18-B6D7-B53F-9855-285F6CD7C6E7}"/>
              </a:ext>
            </a:extLst>
          </p:cNvPr>
          <p:cNvGraphicFramePr/>
          <p:nvPr>
            <p:extLst>
              <p:ext uri="{D42A27DB-BD31-4B8C-83A1-F6EECF244321}">
                <p14:modId xmlns:p14="http://schemas.microsoft.com/office/powerpoint/2010/main" val="3128214851"/>
              </p:ext>
            </p:extLst>
          </p:nvPr>
        </p:nvGraphicFramePr>
        <p:xfrm>
          <a:off x="362074" y="1386274"/>
          <a:ext cx="5593451" cy="4847464"/>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highlight>
                            <a:srgbClr val="FFFF00"/>
                          </a:highlight>
                        </a:rPr>
                        <a:t>Import:</a:t>
                      </a:r>
                      <a:r>
                        <a:rPr lang="en-US" sz="2000" dirty="0"/>
                        <a:t> electronic</a:t>
                      </a:r>
                    </a:p>
                    <a:p>
                      <a:pPr marL="0" lvl="0" indent="0" algn="l" rtl="0">
                        <a:spcBef>
                          <a:spcPts val="0"/>
                        </a:spcBef>
                        <a:spcAft>
                          <a:spcPts val="0"/>
                        </a:spcAft>
                        <a:buNone/>
                      </a:pPr>
                      <a:r>
                        <a:rPr lang="en-US" sz="2000" dirty="0"/>
                        <a:t>    equipment</a:t>
                      </a:r>
                    </a:p>
                  </a:txBody>
                  <a:tcPr marL="121900" marR="121900" marT="121900" marB="121900"/>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dirty="0">
                          <a:highlight>
                            <a:srgbClr val="FFFF00"/>
                          </a:highlight>
                        </a:rPr>
                        <a:t>-75</a:t>
                      </a:r>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9D2FA562-0EA2-BF0D-9DA9-615775933A0D}"/>
              </a:ext>
            </a:extLst>
          </p:cNvPr>
          <p:cNvGraphicFramePr/>
          <p:nvPr>
            <p:extLst>
              <p:ext uri="{D42A27DB-BD31-4B8C-83A1-F6EECF244321}">
                <p14:modId xmlns:p14="http://schemas.microsoft.com/office/powerpoint/2010/main" val="2356759262"/>
              </p:ext>
            </p:extLst>
          </p:nvPr>
        </p:nvGraphicFramePr>
        <p:xfrm>
          <a:off x="6236477" y="1355228"/>
          <a:ext cx="5593449" cy="4878510"/>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72248">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85377">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923498">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Export:</a:t>
                      </a:r>
                      <a:r>
                        <a:rPr kumimoji="0" lang="en-US" sz="2000" b="0" i="0" u="none" strike="noStrike" kern="1200" cap="none" spc="0" normalizeH="0" baseline="0" noProof="0" dirty="0">
                          <a:ln>
                            <a:noFill/>
                          </a:ln>
                          <a:solidFill>
                            <a:srgbClr val="000000"/>
                          </a:solidFill>
                          <a:effectLst/>
                          <a:uLnTx/>
                          <a:uFillTx/>
                          <a:latin typeface="+mn-lt"/>
                          <a:ea typeface="+mn-ea"/>
                          <a:cs typeface="+mn-cs"/>
                        </a:rPr>
                        <a:t> electronic</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equipment</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+75</a:t>
                      </a:r>
                      <a:endParaRPr sz="2400" dirty="0">
                        <a:highlight>
                          <a:srgbClr val="FFFF00"/>
                        </a:highlight>
                      </a:endParaRPr>
                    </a:p>
                  </a:txBody>
                  <a:tcPr marL="121900" marR="121900" marT="121900" marB="121900" anchor="ctr"/>
                </a:tc>
                <a:extLst>
                  <a:ext uri="{0D108BD9-81ED-4DB2-BD59-A6C34878D82A}">
                    <a16:rowId xmlns:a16="http://schemas.microsoft.com/office/drawing/2014/main" val="10002"/>
                  </a:ext>
                </a:extLst>
              </a:tr>
              <a:tr h="692695">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720360">
                <a:tc>
                  <a:txBody>
                    <a:bodyPr/>
                    <a:lstStyle/>
                    <a:p>
                      <a:pPr marL="0" lvl="0" indent="0" algn="l" rtl="0">
                        <a:spcBef>
                          <a:spcPts val="0"/>
                        </a:spcBef>
                        <a:spcAft>
                          <a:spcPts val="0"/>
                        </a:spcAft>
                        <a:buNone/>
                      </a:pPr>
                      <a:r>
                        <a:rPr lang="en" sz="2400" b="1" dirty="0"/>
                        <a:t>3</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84332">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6" name="Google Shape;72;p16">
            <a:extLst>
              <a:ext uri="{FF2B5EF4-FFF2-40B4-BE49-F238E27FC236}">
                <a16:creationId xmlns:a16="http://schemas.microsoft.com/office/drawing/2014/main" id="{5DD8D9A0-1115-5409-E42D-649C2B5D0A27}"/>
              </a:ext>
              <a:ext uri="{C183D7F6-B498-43B3-948B-1728B52AA6E4}">
                <adec:decorative xmlns:adec="http://schemas.microsoft.com/office/drawing/2017/decorative" val="1"/>
              </a:ext>
            </a:extLst>
          </p:cNvPr>
          <p:cNvSpPr txBox="1">
            <a:spLocks/>
          </p:cNvSpPr>
          <p:nvPr/>
        </p:nvSpPr>
        <p:spPr bwMode="auto">
          <a:xfrm>
            <a:off x="9840467" y="142700"/>
            <a:ext cx="2229600" cy="7636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2" name="Title 4">
            <a:extLst>
              <a:ext uri="{FF2B5EF4-FFF2-40B4-BE49-F238E27FC236}">
                <a16:creationId xmlns:a16="http://schemas.microsoft.com/office/drawing/2014/main" id="{6EEE9821-8A7D-24AD-BD78-2CC788E8A1F6}"/>
              </a:ext>
            </a:extLst>
          </p:cNvPr>
          <p:cNvSpPr txBox="1">
            <a:spLocks noGrp="1"/>
          </p:cNvSpPr>
          <p:nvPr>
            <p:ph type="title" idx="4294967295"/>
          </p:nvPr>
        </p:nvSpPr>
        <p:spPr bwMode="auto">
          <a:xfrm>
            <a:off x="146475" y="-811800"/>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1: Transaction 2</a:t>
            </a:r>
          </a:p>
        </p:txBody>
      </p:sp>
      <p:sp>
        <p:nvSpPr>
          <p:cNvPr id="89" name="Google Shape;89;p18"/>
          <p:cNvSpPr txBox="1">
            <a:spLocks noGrp="1"/>
          </p:cNvSpPr>
          <p:nvPr>
            <p:ph type="body" idx="1"/>
          </p:nvPr>
        </p:nvSpPr>
        <p:spPr>
          <a:xfrm>
            <a:off x="362075" y="524500"/>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Japan purchases agriculture products from the United States for $15. </a:t>
            </a:r>
            <a:endParaRPr b="1" dirty="0"/>
          </a:p>
        </p:txBody>
      </p:sp>
      <p:graphicFrame>
        <p:nvGraphicFramePr>
          <p:cNvPr id="4" name="Google Shape;74;p16">
            <a:extLst>
              <a:ext uri="{FF2B5EF4-FFF2-40B4-BE49-F238E27FC236}">
                <a16:creationId xmlns:a16="http://schemas.microsoft.com/office/drawing/2014/main" id="{B607CCE4-56AC-E304-23E2-19047F9253BE}"/>
              </a:ext>
            </a:extLst>
          </p:cNvPr>
          <p:cNvGraphicFramePr/>
          <p:nvPr>
            <p:extLst>
              <p:ext uri="{D42A27DB-BD31-4B8C-83A1-F6EECF244321}">
                <p14:modId xmlns:p14="http://schemas.microsoft.com/office/powerpoint/2010/main" val="3386854220"/>
              </p:ext>
            </p:extLst>
          </p:nvPr>
        </p:nvGraphicFramePr>
        <p:xfrm>
          <a:off x="362075" y="1227184"/>
          <a:ext cx="5593451" cy="5006552"/>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76980">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18661">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944368">
                <a:tc>
                  <a:txBody>
                    <a:bodyPr/>
                    <a:lstStyle/>
                    <a:p>
                      <a:pPr marL="0" lvl="0" indent="0" algn="l" rtl="0">
                        <a:spcBef>
                          <a:spcPts val="0"/>
                        </a:spcBef>
                        <a:spcAft>
                          <a:spcPts val="0"/>
                        </a:spcAft>
                        <a:buNone/>
                      </a:pPr>
                      <a:r>
                        <a:rPr lang="en" sz="2400" b="1" dirty="0"/>
                        <a:t>1</a:t>
                      </a:r>
                      <a:r>
                        <a:rPr lang="en" sz="2400" dirty="0"/>
                        <a:t> </a:t>
                      </a:r>
                      <a:r>
                        <a:rPr lang="en-US" sz="2000" dirty="0"/>
                        <a:t>Import: electronic</a:t>
                      </a:r>
                    </a:p>
                    <a:p>
                      <a:pPr marL="0" lvl="0" indent="0" algn="l" rtl="0">
                        <a:spcBef>
                          <a:spcPts val="0"/>
                        </a:spcBef>
                        <a:spcAft>
                          <a:spcPts val="0"/>
                        </a:spcAft>
                        <a:buNone/>
                      </a:pPr>
                      <a:r>
                        <a:rPr lang="en-US" sz="2000" dirty="0"/>
                        <a:t>    equipment</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dirty="0"/>
                        <a:t>-75</a:t>
                      </a:r>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2"/>
                  </a:ext>
                </a:extLst>
              </a:tr>
              <a:tr h="72218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3"/>
                  </a:ext>
                </a:extLst>
              </a:tr>
              <a:tr h="72218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722181">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3" name="Google Shape;75;p16">
            <a:extLst>
              <a:ext uri="{FF2B5EF4-FFF2-40B4-BE49-F238E27FC236}">
                <a16:creationId xmlns:a16="http://schemas.microsoft.com/office/drawing/2014/main" id="{820DE1A7-61EE-A611-086D-A1BB2E25F4E8}"/>
              </a:ext>
            </a:extLst>
          </p:cNvPr>
          <p:cNvGraphicFramePr/>
          <p:nvPr>
            <p:extLst>
              <p:ext uri="{D42A27DB-BD31-4B8C-83A1-F6EECF244321}">
                <p14:modId xmlns:p14="http://schemas.microsoft.com/office/powerpoint/2010/main" val="2613472313"/>
              </p:ext>
            </p:extLst>
          </p:nvPr>
        </p:nvGraphicFramePr>
        <p:xfrm>
          <a:off x="6236476" y="1227184"/>
          <a:ext cx="5593449" cy="5016408"/>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72918">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18002">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941832">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electronic</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equipment</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+75</a:t>
                      </a:r>
                      <a:endParaRPr sz="2400" dirty="0"/>
                    </a:p>
                  </a:txBody>
                  <a:tcPr marL="121900" marR="121900" marT="121900" marB="121900" anchor="ctr"/>
                </a:tc>
                <a:extLst>
                  <a:ext uri="{0D108BD9-81ED-4DB2-BD59-A6C34878D82A}">
                    <a16:rowId xmlns:a16="http://schemas.microsoft.com/office/drawing/2014/main" val="10002"/>
                  </a:ext>
                </a:extLst>
              </a:tr>
              <a:tr h="775029">
                <a:tc>
                  <a:txBody>
                    <a:bodyPr/>
                    <a:lstStyle/>
                    <a:p>
                      <a:pPr marL="0" lvl="0" indent="0" algn="l" rtl="0">
                        <a:spcBef>
                          <a:spcPts val="0"/>
                        </a:spcBef>
                        <a:spcAft>
                          <a:spcPts val="0"/>
                        </a:spcAft>
                        <a:buNone/>
                      </a:pPr>
                      <a:r>
                        <a:rPr lang="en" sz="2400" b="1" dirty="0"/>
                        <a:t>2</a:t>
                      </a:r>
                      <a:endParaRPr sz="2400" b="1"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6325">
                <a:tc>
                  <a:txBody>
                    <a:bodyPr/>
                    <a:lstStyle/>
                    <a:p>
                      <a:pPr marL="0" lvl="0" indent="0" algn="l" rtl="0">
                        <a:spcBef>
                          <a:spcPts val="0"/>
                        </a:spcBef>
                        <a:spcAft>
                          <a:spcPts val="0"/>
                        </a:spcAft>
                        <a:buNone/>
                      </a:pPr>
                      <a:r>
                        <a:rPr lang="en" sz="2400" b="1" dirty="0"/>
                        <a:t>3</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712302">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6" name="Google Shape;72;p16">
            <a:extLst>
              <a:ext uri="{FF2B5EF4-FFF2-40B4-BE49-F238E27FC236}">
                <a16:creationId xmlns:a16="http://schemas.microsoft.com/office/drawing/2014/main" id="{96361C22-FAA5-4306-6CC6-16DA1C608807}"/>
              </a:ext>
              <a:ext uri="{C183D7F6-B498-43B3-948B-1728B52AA6E4}">
                <adec:decorative xmlns:adec="http://schemas.microsoft.com/office/drawing/2017/decorative" val="1"/>
              </a:ext>
            </a:extLst>
          </p:cNvPr>
          <p:cNvSpPr txBox="1">
            <a:spLocks/>
          </p:cNvSpPr>
          <p:nvPr/>
        </p:nvSpPr>
        <p:spPr bwMode="auto">
          <a:xfrm>
            <a:off x="9840467" y="142700"/>
            <a:ext cx="2229600" cy="7636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a:extLst>
              <a:ext uri="{C183D7F6-B498-43B3-948B-1728B52AA6E4}">
                <adec:decorative xmlns:adec="http://schemas.microsoft.com/office/drawing/2017/decorative" val="1"/>
              </a:ext>
            </a:extLst>
          </p:cNvPr>
          <p:cNvSpPr txBox="1">
            <a:spLocks noGrp="1"/>
          </p:cNvSpPr>
          <p:nvPr>
            <p:ph type="title"/>
          </p:nvPr>
        </p:nvSpPr>
        <p:spPr>
          <a:xfrm>
            <a:off x="9840467" y="142700"/>
            <a:ext cx="2229600" cy="763600"/>
          </a:xfrm>
          <a:prstGeom prst="rect">
            <a:avLst/>
          </a:prstGeom>
        </p:spPr>
        <p:txBody>
          <a:bodyPr spcFirstLastPara="1" vert="horz" wrap="square" lIns="121900" tIns="121900" rIns="121900" bIns="121900" numCol="1" anchor="t" anchorCtr="0" compatLnSpc="1">
            <a:prstTxWarp prst="textNoShape">
              <a:avLst/>
            </a:prstTxWarp>
            <a:normAutofit/>
          </a:bodyPr>
          <a:lstStyle/>
          <a:p>
            <a:r>
              <a:rPr lang="en" dirty="0"/>
              <a:t>Round 1</a:t>
            </a:r>
            <a:endParaRPr dirty="0"/>
          </a:p>
        </p:txBody>
      </p:sp>
      <p:sp>
        <p:nvSpPr>
          <p:cNvPr id="2" name="Title 4">
            <a:extLst>
              <a:ext uri="{FF2B5EF4-FFF2-40B4-BE49-F238E27FC236}">
                <a16:creationId xmlns:a16="http://schemas.microsoft.com/office/drawing/2014/main" id="{FD6B3DDD-5DA5-E183-5318-856FF12A0599}"/>
              </a:ext>
            </a:extLst>
          </p:cNvPr>
          <p:cNvSpPr txBox="1">
            <a:spLocks/>
          </p:cNvSpPr>
          <p:nvPr/>
        </p:nvSpPr>
        <p:spPr bwMode="auto">
          <a:xfrm>
            <a:off x="146475" y="-811800"/>
            <a:ext cx="11360800" cy="763600"/>
          </a:xfrm>
          <a:prstGeom prst="rect">
            <a:avLst/>
          </a:prstGeom>
          <a:noFill/>
          <a:ln w="9525">
            <a:noFill/>
            <a:miter lim="800000"/>
            <a:headEnd/>
            <a:tailEnd/>
          </a:ln>
        </p:spPr>
        <p:txBody>
          <a:bodyPr spcFirstLastPara="1" vert="horz" wrap="square" lIns="91425" tIns="91425" rIns="91425" bIns="91425"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1: Transaction 2 Result</a:t>
            </a:r>
          </a:p>
        </p:txBody>
      </p:sp>
      <p:sp>
        <p:nvSpPr>
          <p:cNvPr id="97" name="Google Shape;97;p19"/>
          <p:cNvSpPr txBox="1">
            <a:spLocks noGrp="1"/>
          </p:cNvSpPr>
          <p:nvPr>
            <p:ph type="body" idx="1"/>
          </p:nvPr>
        </p:nvSpPr>
        <p:spPr>
          <a:xfrm>
            <a:off x="364637" y="537478"/>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Japan purchases agriculture products from the United States for $15. </a:t>
            </a:r>
            <a:endParaRPr b="1" dirty="0"/>
          </a:p>
        </p:txBody>
      </p:sp>
      <p:graphicFrame>
        <p:nvGraphicFramePr>
          <p:cNvPr id="3" name="Google Shape;74;p16">
            <a:extLst>
              <a:ext uri="{FF2B5EF4-FFF2-40B4-BE49-F238E27FC236}">
                <a16:creationId xmlns:a16="http://schemas.microsoft.com/office/drawing/2014/main" id="{D3E50D86-7D38-4B39-409C-9D78C1171F3D}"/>
              </a:ext>
            </a:extLst>
          </p:cNvPr>
          <p:cNvGraphicFramePr/>
          <p:nvPr>
            <p:extLst>
              <p:ext uri="{D42A27DB-BD31-4B8C-83A1-F6EECF244321}">
                <p14:modId xmlns:p14="http://schemas.microsoft.com/office/powerpoint/2010/main" val="3849943329"/>
              </p:ext>
            </p:extLst>
          </p:nvPr>
        </p:nvGraphicFramePr>
        <p:xfrm>
          <a:off x="362075" y="1227185"/>
          <a:ext cx="5593451" cy="5062591"/>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Import: electronic</a:t>
                      </a:r>
                    </a:p>
                    <a:p>
                      <a:pPr marL="0" lvl="0" indent="0" algn="l" rtl="0">
                        <a:spcBef>
                          <a:spcPts val="0"/>
                        </a:spcBef>
                        <a:spcAft>
                          <a:spcPts val="0"/>
                        </a:spcAft>
                        <a:buNone/>
                      </a:pPr>
                      <a:r>
                        <a:rPr lang="en-US" sz="2000" dirty="0"/>
                        <a:t>    equipment</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dirty="0"/>
                        <a:t>-75</a:t>
                      </a:r>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Export:</a:t>
                      </a:r>
                      <a:r>
                        <a:rPr kumimoji="0" lang="en-US" sz="2000" b="0" i="0" u="none" strike="noStrike" kern="1200" cap="none" spc="0" normalizeH="0" baseline="0" noProof="0" dirty="0">
                          <a:ln>
                            <a:noFill/>
                          </a:ln>
                          <a:solidFill>
                            <a:srgbClr val="000000"/>
                          </a:solidFill>
                          <a:effectLst/>
                          <a:uLnTx/>
                          <a:uFillTx/>
                          <a:latin typeface="+mn-lt"/>
                          <a:ea typeface="+mn-ea"/>
                          <a:cs typeface="+mn-cs"/>
                        </a:rPr>
                        <a: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+15</a:t>
                      </a:r>
                      <a:endParaRPr sz="2400" dirty="0">
                        <a:highlight>
                          <a:srgbClr val="FFFF00"/>
                        </a:highlight>
                      </a:endParaRPr>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4" name="Google Shape;75;p16">
            <a:extLst>
              <a:ext uri="{FF2B5EF4-FFF2-40B4-BE49-F238E27FC236}">
                <a16:creationId xmlns:a16="http://schemas.microsoft.com/office/drawing/2014/main" id="{C1D3B25C-B8FA-D87B-CDAE-77D97F9563A2}"/>
              </a:ext>
            </a:extLst>
          </p:cNvPr>
          <p:cNvGraphicFramePr/>
          <p:nvPr>
            <p:extLst>
              <p:ext uri="{D42A27DB-BD31-4B8C-83A1-F6EECF244321}">
                <p14:modId xmlns:p14="http://schemas.microsoft.com/office/powerpoint/2010/main" val="1994845700"/>
              </p:ext>
            </p:extLst>
          </p:nvPr>
        </p:nvGraphicFramePr>
        <p:xfrm>
          <a:off x="6236476" y="1227184"/>
          <a:ext cx="5593449" cy="5056626"/>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68334">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6408">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87613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electronic</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equipment</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+75</a:t>
                      </a:r>
                      <a:endParaRPr sz="2400" dirty="0"/>
                    </a:p>
                  </a:txBody>
                  <a:tcPr marL="121900" marR="121900" marT="121900" marB="121900" anchor="ctr"/>
                </a:tc>
                <a:extLst>
                  <a:ext uri="{0D108BD9-81ED-4DB2-BD59-A6C34878D82A}">
                    <a16:rowId xmlns:a16="http://schemas.microsoft.com/office/drawing/2014/main" val="10002"/>
                  </a:ext>
                </a:extLst>
              </a:tr>
              <a:tr h="864288">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Import:</a:t>
                      </a:r>
                      <a:r>
                        <a:rPr kumimoji="0" lang="en-US" sz="2000" b="0" i="0" u="none" strike="noStrike" kern="1200" cap="none" spc="0" normalizeH="0" baseline="0" noProof="0" dirty="0">
                          <a:ln>
                            <a:noFill/>
                          </a:ln>
                          <a:solidFill>
                            <a:srgbClr val="000000"/>
                          </a:solidFill>
                          <a:effectLst/>
                          <a:uLnTx/>
                          <a:uFillTx/>
                          <a:latin typeface="+mn-lt"/>
                          <a:ea typeface="+mn-ea"/>
                          <a:cs typeface="+mn-cs"/>
                        </a:rPr>
                        <a: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-15</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1582">
                <a:tc>
                  <a:txBody>
                    <a:bodyPr/>
                    <a:lstStyle/>
                    <a:p>
                      <a:pPr marL="0" lvl="0" indent="0" algn="l" rtl="0">
                        <a:spcBef>
                          <a:spcPts val="0"/>
                        </a:spcBef>
                        <a:spcAft>
                          <a:spcPts val="0"/>
                        </a:spcAft>
                        <a:buNone/>
                      </a:pPr>
                      <a:r>
                        <a:rPr lang="en" sz="2400" b="1" dirty="0"/>
                        <a:t>3</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1582">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 name="Title 4">
            <a:extLst>
              <a:ext uri="{FF2B5EF4-FFF2-40B4-BE49-F238E27FC236}">
                <a16:creationId xmlns:a16="http://schemas.microsoft.com/office/drawing/2014/main" id="{C3D72253-1947-1D5E-01A0-7AE0D9CC7702}"/>
              </a:ext>
            </a:extLst>
          </p:cNvPr>
          <p:cNvSpPr txBox="1">
            <a:spLocks noGrp="1"/>
          </p:cNvSpPr>
          <p:nvPr>
            <p:ph type="title" idx="4294967295"/>
          </p:nvPr>
        </p:nvSpPr>
        <p:spPr bwMode="auto">
          <a:xfrm>
            <a:off x="146475" y="-811800"/>
            <a:ext cx="11360800" cy="763600"/>
          </a:xfrm>
          <a:prstGeom prst="rect">
            <a:avLst/>
          </a:prstGeom>
          <a:noFill/>
          <a:ln w="9525">
            <a:noFill/>
            <a:prstDash/>
            <a:miter lim="800000"/>
            <a:headEnd/>
            <a:tailEnd/>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pPr marL="0" marR="0" lvl="0" indent="0" algn="l" defTabSz="914400" rtl="0" eaLnBrk="1" fontAlgn="base" latinLnBrk="0" hangingPunct="1">
              <a:lnSpc>
                <a:spcPct val="90000"/>
              </a:lnSpc>
              <a:spcBef>
                <a:spcPts val="0"/>
              </a:spcBef>
              <a:spcAft>
                <a:spcPts val="0"/>
              </a:spcAft>
              <a:buClrTx/>
              <a:buSzPts val="2800"/>
              <a:buFontTx/>
              <a:buNone/>
              <a:tabLst/>
              <a:defRPr/>
            </a:pPr>
            <a:r>
              <a:rPr kumimoji="0" lang="en-US" sz="3733" b="1" i="0" u="none" strike="noStrike" kern="1200" cap="none" spc="0" normalizeH="0" baseline="0" noProof="0" dirty="0">
                <a:ln>
                  <a:noFill/>
                </a:ln>
                <a:solidFill>
                  <a:schemeClr val="tx2"/>
                </a:solidFill>
                <a:effectLst/>
                <a:uLnTx/>
                <a:uFillTx/>
                <a:latin typeface="+mj-lt"/>
                <a:ea typeface="+mj-ea"/>
                <a:cs typeface="Arial"/>
              </a:rPr>
              <a:t>Round 1: Transaction 3</a:t>
            </a:r>
          </a:p>
        </p:txBody>
      </p:sp>
      <p:sp>
        <p:nvSpPr>
          <p:cNvPr id="105" name="Google Shape;105;p20"/>
          <p:cNvSpPr txBox="1">
            <a:spLocks noGrp="1"/>
          </p:cNvSpPr>
          <p:nvPr>
            <p:ph type="body" idx="1"/>
          </p:nvPr>
        </p:nvSpPr>
        <p:spPr>
          <a:xfrm>
            <a:off x="523400" y="524500"/>
            <a:ext cx="11145200" cy="948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spcAft>
                <a:spcPts val="1600"/>
              </a:spcAft>
              <a:buNone/>
            </a:pPr>
            <a:r>
              <a:rPr lang="en" b="1" dirty="0"/>
              <a:t>A U.S. citizen receives $10 in remittances from a Japanese citizen. </a:t>
            </a:r>
            <a:endParaRPr b="1" dirty="0"/>
          </a:p>
        </p:txBody>
      </p:sp>
      <p:graphicFrame>
        <p:nvGraphicFramePr>
          <p:cNvPr id="3" name="Google Shape;74;p16">
            <a:extLst>
              <a:ext uri="{FF2B5EF4-FFF2-40B4-BE49-F238E27FC236}">
                <a16:creationId xmlns:a16="http://schemas.microsoft.com/office/drawing/2014/main" id="{4602A089-A691-B265-6DD5-D31B7B02A7CD}"/>
              </a:ext>
            </a:extLst>
          </p:cNvPr>
          <p:cNvGraphicFramePr/>
          <p:nvPr>
            <p:extLst>
              <p:ext uri="{D42A27DB-BD31-4B8C-83A1-F6EECF244321}">
                <p14:modId xmlns:p14="http://schemas.microsoft.com/office/powerpoint/2010/main" val="1319404131"/>
              </p:ext>
            </p:extLst>
          </p:nvPr>
        </p:nvGraphicFramePr>
        <p:xfrm>
          <a:off x="362075" y="1227185"/>
          <a:ext cx="5593451" cy="5062591"/>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Import: electronic</a:t>
                      </a:r>
                    </a:p>
                    <a:p>
                      <a:pPr marL="0" lvl="0" indent="0" algn="l" rtl="0">
                        <a:spcBef>
                          <a:spcPts val="0"/>
                        </a:spcBef>
                        <a:spcAft>
                          <a:spcPts val="0"/>
                        </a:spcAft>
                        <a:buNone/>
                      </a:pPr>
                      <a:r>
                        <a:rPr lang="en-US" sz="2000" dirty="0"/>
                        <a:t>    equipment</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dirty="0"/>
                        <a:t>-75</a:t>
                      </a:r>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+15</a:t>
                      </a: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4" name="Google Shape;75;p16">
            <a:extLst>
              <a:ext uri="{FF2B5EF4-FFF2-40B4-BE49-F238E27FC236}">
                <a16:creationId xmlns:a16="http://schemas.microsoft.com/office/drawing/2014/main" id="{2098D4C4-EDDC-E0AE-CD5C-ABB5E4158F7B}"/>
              </a:ext>
            </a:extLst>
          </p:cNvPr>
          <p:cNvGraphicFramePr/>
          <p:nvPr>
            <p:extLst>
              <p:ext uri="{D42A27DB-BD31-4B8C-83A1-F6EECF244321}">
                <p14:modId xmlns:p14="http://schemas.microsoft.com/office/powerpoint/2010/main" val="1482044502"/>
              </p:ext>
            </p:extLst>
          </p:nvPr>
        </p:nvGraphicFramePr>
        <p:xfrm>
          <a:off x="6275884" y="1233150"/>
          <a:ext cx="5593449" cy="5056626"/>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68334">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6408">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87613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electronic</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equipment</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+75</a:t>
                      </a:r>
                      <a:endParaRPr sz="2400" dirty="0"/>
                    </a:p>
                  </a:txBody>
                  <a:tcPr marL="121900" marR="121900" marT="121900" marB="121900" anchor="ctr"/>
                </a:tc>
                <a:extLst>
                  <a:ext uri="{0D108BD9-81ED-4DB2-BD59-A6C34878D82A}">
                    <a16:rowId xmlns:a16="http://schemas.microsoft.com/office/drawing/2014/main" val="10002"/>
                  </a:ext>
                </a:extLst>
              </a:tr>
              <a:tr h="864288">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Import: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-15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1582">
                <a:tc>
                  <a:txBody>
                    <a:bodyPr/>
                    <a:lstStyle/>
                    <a:p>
                      <a:pPr marL="0" lvl="0" indent="0" algn="l" rtl="0">
                        <a:spcBef>
                          <a:spcPts val="0"/>
                        </a:spcBef>
                        <a:spcAft>
                          <a:spcPts val="0"/>
                        </a:spcAft>
                        <a:buNone/>
                      </a:pPr>
                      <a:r>
                        <a:rPr lang="en" sz="2400" b="1" dirty="0"/>
                        <a:t>3</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1582">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7" name="Google Shape;96;p19">
            <a:extLst>
              <a:ext uri="{FF2B5EF4-FFF2-40B4-BE49-F238E27FC236}">
                <a16:creationId xmlns:a16="http://schemas.microsoft.com/office/drawing/2014/main" id="{499E1279-44A7-9C8B-5C89-8FECF02AC374}"/>
              </a:ext>
              <a:ext uri="{C183D7F6-B498-43B3-948B-1728B52AA6E4}">
                <adec:decorative xmlns:adec="http://schemas.microsoft.com/office/drawing/2017/decorative" val="1"/>
              </a:ext>
            </a:extLst>
          </p:cNvPr>
          <p:cNvSpPr txBox="1">
            <a:spLocks/>
          </p:cNvSpPr>
          <p:nvPr/>
        </p:nvSpPr>
        <p:spPr bwMode="auto">
          <a:xfrm>
            <a:off x="9840467" y="142700"/>
            <a:ext cx="2229600" cy="7636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6" name="Title 5">
            <a:extLst>
              <a:ext uri="{FF2B5EF4-FFF2-40B4-BE49-F238E27FC236}">
                <a16:creationId xmlns:a16="http://schemas.microsoft.com/office/drawing/2014/main" id="{00A59BD7-4264-13BE-4031-46B4445A22F6}"/>
              </a:ext>
            </a:extLst>
          </p:cNvPr>
          <p:cNvSpPr>
            <a:spLocks noGrp="1"/>
          </p:cNvSpPr>
          <p:nvPr>
            <p:ph type="title"/>
          </p:nvPr>
        </p:nvSpPr>
        <p:spPr>
          <a:xfrm>
            <a:off x="469125" y="-961904"/>
            <a:ext cx="11360800" cy="763600"/>
          </a:xfrm>
        </p:spPr>
        <p:txBody>
          <a:bodyPr/>
          <a:lstStyle/>
          <a:p>
            <a:r>
              <a:rPr lang="en-US" dirty="0"/>
              <a:t>Round 1: Transaction 3 Result</a:t>
            </a:r>
          </a:p>
        </p:txBody>
      </p:sp>
      <p:sp>
        <p:nvSpPr>
          <p:cNvPr id="113" name="Google Shape;113;p21"/>
          <p:cNvSpPr txBox="1">
            <a:spLocks noGrp="1"/>
          </p:cNvSpPr>
          <p:nvPr>
            <p:ph type="body" idx="1"/>
          </p:nvPr>
        </p:nvSpPr>
        <p:spPr>
          <a:xfrm>
            <a:off x="362074" y="542788"/>
            <a:ext cx="10427846" cy="763600"/>
          </a:xfrm>
          <a:prstGeom prst="rect">
            <a:avLst/>
          </a:prstGeom>
        </p:spPr>
        <p:txBody>
          <a:bodyPr spcFirstLastPara="1" vert="horz" wrap="square" lIns="121900" tIns="121900" rIns="121900" bIns="121900" numCol="1" anchor="t" anchorCtr="0" compatLnSpc="1">
            <a:prstTxWarp prst="textNoShape">
              <a:avLst/>
            </a:prstTxWarp>
            <a:noAutofit/>
          </a:bodyPr>
          <a:lstStyle/>
          <a:p>
            <a:pPr marL="0" indent="0">
              <a:spcAft>
                <a:spcPts val="1600"/>
              </a:spcAft>
              <a:buNone/>
            </a:pPr>
            <a:r>
              <a:rPr lang="en" sz="2670" b="1" dirty="0"/>
              <a:t>A U.S. citizen receives $10 in remittances from a Japanese citizen. </a:t>
            </a:r>
            <a:endParaRPr sz="2670" b="1" dirty="0"/>
          </a:p>
        </p:txBody>
      </p:sp>
      <p:graphicFrame>
        <p:nvGraphicFramePr>
          <p:cNvPr id="3" name="Google Shape;74;p16">
            <a:extLst>
              <a:ext uri="{FF2B5EF4-FFF2-40B4-BE49-F238E27FC236}">
                <a16:creationId xmlns:a16="http://schemas.microsoft.com/office/drawing/2014/main" id="{F6737960-068F-25F3-11A4-5CF0D4684691}"/>
              </a:ext>
            </a:extLst>
          </p:cNvPr>
          <p:cNvGraphicFramePr/>
          <p:nvPr>
            <p:extLst>
              <p:ext uri="{D42A27DB-BD31-4B8C-83A1-F6EECF244321}">
                <p14:modId xmlns:p14="http://schemas.microsoft.com/office/powerpoint/2010/main" val="1925256721"/>
              </p:ext>
            </p:extLst>
          </p:nvPr>
        </p:nvGraphicFramePr>
        <p:xfrm>
          <a:off x="362075" y="1227185"/>
          <a:ext cx="5593451" cy="5062591"/>
        </p:xfrm>
        <a:graphic>
          <a:graphicData uri="http://schemas.openxmlformats.org/drawingml/2006/table">
            <a:tbl>
              <a:tblPr firstRow="1">
                <a:noFill/>
              </a:tblPr>
              <a:tblGrid>
                <a:gridCol w="2933124">
                  <a:extLst>
                    <a:ext uri="{9D8B030D-6E8A-4147-A177-3AD203B41FA5}">
                      <a16:colId xmlns:a16="http://schemas.microsoft.com/office/drawing/2014/main" val="20000"/>
                    </a:ext>
                  </a:extLst>
                </a:gridCol>
                <a:gridCol w="1291927">
                  <a:extLst>
                    <a:ext uri="{9D8B030D-6E8A-4147-A177-3AD203B41FA5}">
                      <a16:colId xmlns:a16="http://schemas.microsoft.com/office/drawing/2014/main" val="20001"/>
                    </a:ext>
                  </a:extLst>
                </a:gridCol>
                <a:gridCol w="1368400">
                  <a:extLst>
                    <a:ext uri="{9D8B030D-6E8A-4147-A177-3AD203B41FA5}">
                      <a16:colId xmlns:a16="http://schemas.microsoft.com/office/drawing/2014/main" val="20002"/>
                    </a:ext>
                  </a:extLst>
                </a:gridCol>
              </a:tblGrid>
              <a:tr h="655468">
                <a:tc gridSpan="3">
                  <a:txBody>
                    <a:bodyPr/>
                    <a:lstStyle/>
                    <a:p>
                      <a:pPr marL="0" lvl="0" indent="0" algn="ctr" rtl="0">
                        <a:spcBef>
                          <a:spcPts val="0"/>
                        </a:spcBef>
                        <a:spcAft>
                          <a:spcPts val="0"/>
                        </a:spcAft>
                        <a:buNone/>
                      </a:pPr>
                      <a:r>
                        <a:rPr lang="en" sz="2400" b="1" dirty="0"/>
                        <a:t>U.S.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9937">
                <a:tc>
                  <a:txBody>
                    <a:bodyPr/>
                    <a:lstStyle/>
                    <a:p>
                      <a:pPr marL="0" lvl="0" indent="0" algn="l" rtl="0">
                        <a:spcBef>
                          <a:spcPts val="0"/>
                        </a:spcBef>
                        <a:spcAft>
                          <a:spcPts val="0"/>
                        </a:spcAft>
                        <a:buNone/>
                      </a:pPr>
                      <a:r>
                        <a:rPr lang="en" sz="2400" b="1" dirty="0"/>
                        <a:t>Transaction</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U.S. credit</a:t>
                      </a:r>
                      <a:endParaRPr sz="2400" b="1" dirty="0"/>
                    </a:p>
                  </a:txBody>
                  <a:tcPr marL="121900" marR="121900" marT="121900" marB="121900" anchor="ctr"/>
                </a:tc>
                <a:extLst>
                  <a:ext uri="{0D108BD9-81ED-4DB2-BD59-A6C34878D82A}">
                    <a16:rowId xmlns:a16="http://schemas.microsoft.com/office/drawing/2014/main" val="10001"/>
                  </a:ext>
                </a:extLst>
              </a:tr>
              <a:tr h="699233">
                <a:tc>
                  <a:txBody>
                    <a:bodyPr/>
                    <a:lstStyle/>
                    <a:p>
                      <a:pPr marL="0" lvl="0" indent="0" algn="l" rtl="0">
                        <a:spcBef>
                          <a:spcPts val="0"/>
                        </a:spcBef>
                        <a:spcAft>
                          <a:spcPts val="0"/>
                        </a:spcAft>
                        <a:buNone/>
                      </a:pPr>
                      <a:r>
                        <a:rPr lang="en" sz="2400" b="1" dirty="0"/>
                        <a:t>1</a:t>
                      </a:r>
                      <a:r>
                        <a:rPr lang="en" sz="2400" dirty="0"/>
                        <a:t> </a:t>
                      </a:r>
                      <a:r>
                        <a:rPr lang="en-US" sz="2000" dirty="0"/>
                        <a:t>Import: electronic</a:t>
                      </a:r>
                    </a:p>
                    <a:p>
                      <a:pPr marL="0" lvl="0" indent="0" algn="l" rtl="0">
                        <a:spcBef>
                          <a:spcPts val="0"/>
                        </a:spcBef>
                        <a:spcAft>
                          <a:spcPts val="0"/>
                        </a:spcAft>
                        <a:buNone/>
                      </a:pPr>
                      <a:r>
                        <a:rPr lang="en-US" sz="2000" dirty="0"/>
                        <a:t>    equipment</a:t>
                      </a:r>
                    </a:p>
                  </a:txBody>
                  <a:tcPr marL="121900" marR="121900" marT="121900" marB="121900" anchor="ct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dirty="0"/>
                        <a:t>-75</a:t>
                      </a:r>
                    </a:p>
                  </a:txBody>
                  <a:tcPr marL="121900" marR="121900" marT="121900" marB="121900" anchor="ctr"/>
                </a:tc>
                <a:tc>
                  <a:txBody>
                    <a:bodyPr/>
                    <a:lstStyle/>
                    <a:p>
                      <a:pPr marL="0" lvl="0" indent="0" algn="l" rtl="0">
                        <a:spcBef>
                          <a:spcPts val="0"/>
                        </a:spcBef>
                        <a:spcAft>
                          <a:spcPts val="0"/>
                        </a:spcAft>
                        <a:buNone/>
                      </a:pPr>
                      <a:endParaRPr sz="2400"/>
                    </a:p>
                  </a:txBody>
                  <a:tcPr marL="121900" marR="121900" marT="121900" marB="121900" anchor="ctr"/>
                </a:tc>
                <a:extLst>
                  <a:ext uri="{0D108BD9-81ED-4DB2-BD59-A6C34878D82A}">
                    <a16:rowId xmlns:a16="http://schemas.microsoft.com/office/drawing/2014/main" val="10002"/>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+15</a:t>
                      </a:r>
                      <a:endParaRPr sz="2400" dirty="0"/>
                    </a:p>
                  </a:txBody>
                  <a:tcPr marL="121900" marR="121900" marT="121900" marB="121900" anchor="ctr"/>
                </a:tc>
                <a:extLst>
                  <a:ext uri="{0D108BD9-81ED-4DB2-BD59-A6C34878D82A}">
                    <a16:rowId xmlns:a16="http://schemas.microsoft.com/office/drawing/2014/main" val="10003"/>
                  </a:ext>
                </a:extLst>
              </a:tr>
              <a:tr h="69923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Remittances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received</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+10</a:t>
                      </a:r>
                      <a:endParaRPr sz="2400" dirty="0">
                        <a:highlight>
                          <a:srgbClr val="FFFF00"/>
                        </a:highlight>
                      </a:endParaRPr>
                    </a:p>
                  </a:txBody>
                  <a:tcPr marL="121900" marR="121900" marT="121900" marB="121900" anchor="ctr"/>
                </a:tc>
                <a:extLst>
                  <a:ext uri="{0D108BD9-81ED-4DB2-BD59-A6C34878D82A}">
                    <a16:rowId xmlns:a16="http://schemas.microsoft.com/office/drawing/2014/main" val="10004"/>
                  </a:ext>
                </a:extLst>
              </a:tr>
              <a:tr h="699233">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graphicFrame>
        <p:nvGraphicFramePr>
          <p:cNvPr id="4" name="Google Shape;75;p16">
            <a:extLst>
              <a:ext uri="{FF2B5EF4-FFF2-40B4-BE49-F238E27FC236}">
                <a16:creationId xmlns:a16="http://schemas.microsoft.com/office/drawing/2014/main" id="{F001AA06-BDCB-110D-8BCD-410EEAE02F56}"/>
              </a:ext>
            </a:extLst>
          </p:cNvPr>
          <p:cNvGraphicFramePr/>
          <p:nvPr>
            <p:extLst>
              <p:ext uri="{D42A27DB-BD31-4B8C-83A1-F6EECF244321}">
                <p14:modId xmlns:p14="http://schemas.microsoft.com/office/powerpoint/2010/main" val="1620348215"/>
              </p:ext>
            </p:extLst>
          </p:nvPr>
        </p:nvGraphicFramePr>
        <p:xfrm>
          <a:off x="6236476" y="1227184"/>
          <a:ext cx="5593449" cy="5056626"/>
        </p:xfrm>
        <a:graphic>
          <a:graphicData uri="http://schemas.openxmlformats.org/drawingml/2006/table">
            <a:tbl>
              <a:tblPr firstRow="1">
                <a:noFill/>
              </a:tblPr>
              <a:tblGrid>
                <a:gridCol w="2933120">
                  <a:extLst>
                    <a:ext uri="{9D8B030D-6E8A-4147-A177-3AD203B41FA5}">
                      <a16:colId xmlns:a16="http://schemas.microsoft.com/office/drawing/2014/main" val="20000"/>
                    </a:ext>
                  </a:extLst>
                </a:gridCol>
                <a:gridCol w="1291942">
                  <a:extLst>
                    <a:ext uri="{9D8B030D-6E8A-4147-A177-3AD203B41FA5}">
                      <a16:colId xmlns:a16="http://schemas.microsoft.com/office/drawing/2014/main" val="20001"/>
                    </a:ext>
                  </a:extLst>
                </a:gridCol>
                <a:gridCol w="1368387">
                  <a:extLst>
                    <a:ext uri="{9D8B030D-6E8A-4147-A177-3AD203B41FA5}">
                      <a16:colId xmlns:a16="http://schemas.microsoft.com/office/drawing/2014/main" val="20002"/>
                    </a:ext>
                  </a:extLst>
                </a:gridCol>
              </a:tblGrid>
              <a:tr h="668334">
                <a:tc gridSpan="3">
                  <a:txBody>
                    <a:bodyPr/>
                    <a:lstStyle/>
                    <a:p>
                      <a:pPr marL="0" lvl="0" indent="0" algn="ctr" rtl="0">
                        <a:spcBef>
                          <a:spcPts val="0"/>
                        </a:spcBef>
                        <a:spcAft>
                          <a:spcPts val="0"/>
                        </a:spcAft>
                        <a:buNone/>
                      </a:pPr>
                      <a:r>
                        <a:rPr lang="en" sz="2400" b="1" dirty="0"/>
                        <a:t>Japan’s Current Account</a:t>
                      </a:r>
                      <a:endParaRPr sz="2400" b="1" dirty="0"/>
                    </a:p>
                  </a:txBody>
                  <a:tcPr marL="121900" marR="121900" marT="121900" marB="121900" anchor="ctr">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76408">
                <a:tc>
                  <a:txBody>
                    <a:bodyPr/>
                    <a:lstStyle/>
                    <a:p>
                      <a:pPr marL="0" lvl="0" indent="0" algn="l" rtl="0">
                        <a:spcBef>
                          <a:spcPts val="0"/>
                        </a:spcBef>
                        <a:spcAft>
                          <a:spcPts val="0"/>
                        </a:spcAft>
                        <a:buNone/>
                      </a:pPr>
                      <a:r>
                        <a:rPr lang="en" sz="2400" b="1" dirty="0"/>
                        <a:t>Transaction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debit </a:t>
                      </a:r>
                      <a:endParaRPr sz="2400" b="1" dirty="0"/>
                    </a:p>
                  </a:txBody>
                  <a:tcPr marL="121900" marR="121900" marT="121900" marB="121900" anchor="ctr"/>
                </a:tc>
                <a:tc>
                  <a:txBody>
                    <a:bodyPr/>
                    <a:lstStyle/>
                    <a:p>
                      <a:pPr marL="0" lvl="0" indent="0" algn="ctr" rtl="0">
                        <a:spcBef>
                          <a:spcPts val="0"/>
                        </a:spcBef>
                        <a:spcAft>
                          <a:spcPts val="0"/>
                        </a:spcAft>
                        <a:buNone/>
                      </a:pPr>
                      <a:r>
                        <a:rPr lang="en" sz="2400" b="1" dirty="0"/>
                        <a:t>Japan’s credit</a:t>
                      </a:r>
                      <a:endParaRPr sz="2400" b="1" dirty="0"/>
                    </a:p>
                  </a:txBody>
                  <a:tcPr marL="121900" marR="121900" marT="121900" marB="121900" anchor="ctr"/>
                </a:tc>
                <a:extLst>
                  <a:ext uri="{0D108BD9-81ED-4DB2-BD59-A6C34878D82A}">
                    <a16:rowId xmlns:a16="http://schemas.microsoft.com/office/drawing/2014/main" val="10001"/>
                  </a:ext>
                </a:extLst>
              </a:tr>
              <a:tr h="87613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 sz="2400" b="1" dirty="0"/>
                        <a:t>1</a:t>
                      </a:r>
                      <a:r>
                        <a:rPr lang="en" sz="2400" dirty="0"/>
                        <a:t> </a:t>
                      </a:r>
                      <a:r>
                        <a:rPr kumimoji="0" lang="en-US" sz="2000" b="0" i="0" u="none" strike="noStrike" kern="1200" cap="none" spc="0" normalizeH="0" baseline="0" noProof="0" dirty="0">
                          <a:ln>
                            <a:noFill/>
                          </a:ln>
                          <a:solidFill>
                            <a:srgbClr val="000000"/>
                          </a:solidFill>
                          <a:effectLst/>
                          <a:uLnTx/>
                          <a:uFillTx/>
                          <a:latin typeface="+mn-lt"/>
                          <a:ea typeface="+mn-ea"/>
                          <a:cs typeface="+mn-cs"/>
                        </a:rPr>
                        <a:t>Export: electronic</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equipment</a:t>
                      </a: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tc>
                  <a:txBody>
                    <a:bodyPr/>
                    <a:lstStyle/>
                    <a:p>
                      <a:pPr marL="0" lvl="0" indent="0" algn="l" rtl="0">
                        <a:spcBef>
                          <a:spcPts val="0"/>
                        </a:spcBef>
                        <a:spcAft>
                          <a:spcPts val="0"/>
                        </a:spcAft>
                        <a:buNone/>
                      </a:pPr>
                      <a:r>
                        <a:rPr lang="en-US" sz="2400" dirty="0"/>
                        <a:t>+75</a:t>
                      </a:r>
                      <a:endParaRPr sz="2400" dirty="0"/>
                    </a:p>
                  </a:txBody>
                  <a:tcPr marL="121900" marR="121900" marT="121900" marB="121900" anchor="ctr"/>
                </a:tc>
                <a:extLst>
                  <a:ext uri="{0D108BD9-81ED-4DB2-BD59-A6C34878D82A}">
                    <a16:rowId xmlns:a16="http://schemas.microsoft.com/office/drawing/2014/main" val="10002"/>
                  </a:ext>
                </a:extLst>
              </a:tr>
              <a:tr h="864288">
                <a:tc>
                  <a:txBody>
                    <a:bodyPr/>
                    <a:lstStyle/>
                    <a:p>
                      <a:pPr marL="0" lvl="0" indent="0" algn="l" rtl="0">
                        <a:spcBef>
                          <a:spcPts val="0"/>
                        </a:spcBef>
                        <a:spcAft>
                          <a:spcPts val="0"/>
                        </a:spcAft>
                        <a:buNone/>
                      </a:pPr>
                      <a:r>
                        <a:rPr lang="en" sz="2400" b="1" dirty="0"/>
                        <a:t>2 </a:t>
                      </a:r>
                      <a:r>
                        <a:rPr kumimoji="0" lang="en-US" sz="2000" b="0" i="0" u="none" strike="noStrike" kern="1200" cap="none" spc="0" normalizeH="0" baseline="0" noProof="0" dirty="0">
                          <a:ln>
                            <a:noFill/>
                          </a:ln>
                          <a:solidFill>
                            <a:srgbClr val="000000"/>
                          </a:solidFill>
                          <a:effectLst/>
                          <a:uLnTx/>
                          <a:uFillTx/>
                          <a:latin typeface="+mn-lt"/>
                          <a:ea typeface="+mn-ea"/>
                          <a:cs typeface="+mn-cs"/>
                        </a:rPr>
                        <a:t>Import: agriculture</a:t>
                      </a:r>
                      <a:br>
                        <a:rPr kumimoji="0" lang="en-US" sz="2000" b="0" i="0" u="none" strike="noStrike" kern="1200" cap="none" spc="0" normalizeH="0" baseline="0" noProof="0" dirty="0">
                          <a:ln>
                            <a:noFill/>
                          </a:ln>
                          <a:solidFill>
                            <a:srgbClr val="000000"/>
                          </a:solidFill>
                          <a:effectLst/>
                          <a:uLnTx/>
                          <a:uFillTx/>
                          <a:latin typeface="+mn-lt"/>
                          <a:ea typeface="+mn-ea"/>
                          <a:cs typeface="+mn-cs"/>
                        </a:rPr>
                      </a:br>
                      <a:r>
                        <a:rPr kumimoji="0" lang="en-US" sz="2000" b="0" i="0" u="none" strike="noStrike" kern="1200" cap="none" spc="0" normalizeH="0" baseline="0" noProof="0" dirty="0">
                          <a:ln>
                            <a:noFill/>
                          </a:ln>
                          <a:solidFill>
                            <a:srgbClr val="000000"/>
                          </a:solidFill>
                          <a:effectLst/>
                          <a:uLnTx/>
                          <a:uFillTx/>
                          <a:latin typeface="+mn-lt"/>
                          <a:ea typeface="+mn-ea"/>
                          <a:cs typeface="+mn-cs"/>
                        </a:rPr>
                        <a:t>    products</a:t>
                      </a:r>
                      <a:endParaRPr sz="2400" b="1" dirty="0"/>
                    </a:p>
                  </a:txBody>
                  <a:tcPr marL="121900" marR="121900" marT="121900" marB="121900" anchor="ctr"/>
                </a:tc>
                <a:tc>
                  <a:txBody>
                    <a:bodyPr/>
                    <a:lstStyle/>
                    <a:p>
                      <a:pPr marL="0" lvl="0" indent="0" algn="l" rtl="0">
                        <a:spcBef>
                          <a:spcPts val="0"/>
                        </a:spcBef>
                        <a:spcAft>
                          <a:spcPts val="0"/>
                        </a:spcAft>
                        <a:buNone/>
                      </a:pPr>
                      <a:r>
                        <a:rPr lang="en-US" sz="2400" dirty="0"/>
                        <a:t>-15</a:t>
                      </a:r>
                      <a:endParaRPr sz="2400" dirty="0"/>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3"/>
                  </a:ext>
                </a:extLst>
              </a:tr>
              <a:tr h="691582">
                <a:tc>
                  <a:txBody>
                    <a:bodyPr/>
                    <a:lstStyle/>
                    <a:p>
                      <a:pPr marL="0" lvl="0" indent="0" algn="l" rtl="0">
                        <a:spcBef>
                          <a:spcPts val="0"/>
                        </a:spcBef>
                        <a:spcAft>
                          <a:spcPts val="0"/>
                        </a:spcAft>
                        <a:buNone/>
                      </a:pPr>
                      <a:r>
                        <a:rPr lang="en" sz="2400" b="1" dirty="0"/>
                        <a:t>3 </a:t>
                      </a:r>
                      <a:r>
                        <a:rPr kumimoji="0" lang="en-US" sz="2000" b="0" i="0" u="none" strike="noStrike" kern="1200" cap="none" spc="0" normalizeH="0" baseline="0" noProof="0" dirty="0">
                          <a:ln>
                            <a:noFill/>
                          </a:ln>
                          <a:solidFill>
                            <a:srgbClr val="000000"/>
                          </a:solidFill>
                          <a:effectLst/>
                          <a:uLnTx/>
                          <a:uFillTx/>
                          <a:latin typeface="+mn-lt"/>
                          <a:ea typeface="+mn-ea"/>
                          <a:cs typeface="+mn-cs"/>
                        </a:rPr>
                        <a:t>Remittances </a:t>
                      </a:r>
                      <a:r>
                        <a:rPr kumimoji="0" lang="en-US" sz="2000" b="0" i="0" u="none" strike="noStrike" kern="1200" cap="none" spc="0" normalizeH="0" baseline="0" noProof="0" dirty="0">
                          <a:ln>
                            <a:noFill/>
                          </a:ln>
                          <a:solidFill>
                            <a:srgbClr val="000000"/>
                          </a:solidFill>
                          <a:effectLst/>
                          <a:highlight>
                            <a:srgbClr val="FFFF00"/>
                          </a:highlight>
                          <a:uLnTx/>
                          <a:uFillTx/>
                          <a:latin typeface="+mn-lt"/>
                          <a:ea typeface="+mn-ea"/>
                          <a:cs typeface="+mn-cs"/>
                        </a:rPr>
                        <a:t>paid</a:t>
                      </a:r>
                      <a:endParaRPr sz="2400" b="1" dirty="0">
                        <a:highlight>
                          <a:srgbClr val="FFFF00"/>
                        </a:highlight>
                      </a:endParaRPr>
                    </a:p>
                  </a:txBody>
                  <a:tcPr marL="121900" marR="121900" marT="121900" marB="121900" anchor="ctr"/>
                </a:tc>
                <a:tc>
                  <a:txBody>
                    <a:bodyPr/>
                    <a:lstStyle/>
                    <a:p>
                      <a:pPr marL="0" lvl="0" indent="0" algn="l" rtl="0">
                        <a:spcBef>
                          <a:spcPts val="0"/>
                        </a:spcBef>
                        <a:spcAft>
                          <a:spcPts val="0"/>
                        </a:spcAft>
                        <a:buNone/>
                      </a:pPr>
                      <a:r>
                        <a:rPr lang="en-US" sz="2400" dirty="0">
                          <a:highlight>
                            <a:srgbClr val="FFFF00"/>
                          </a:highlight>
                        </a:rPr>
                        <a:t>-10</a:t>
                      </a: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p>
                  </a:txBody>
                  <a:tcPr marL="121900" marR="121900" marT="121900" marB="121900" anchor="ctr"/>
                </a:tc>
                <a:extLst>
                  <a:ext uri="{0D108BD9-81ED-4DB2-BD59-A6C34878D82A}">
                    <a16:rowId xmlns:a16="http://schemas.microsoft.com/office/drawing/2014/main" val="10004"/>
                  </a:ext>
                </a:extLst>
              </a:tr>
              <a:tr h="691582">
                <a:tc>
                  <a:txBody>
                    <a:bodyPr/>
                    <a:lstStyle/>
                    <a:p>
                      <a:pPr marL="0" lvl="0" indent="0" algn="l" rtl="0">
                        <a:spcBef>
                          <a:spcPts val="0"/>
                        </a:spcBef>
                        <a:spcAft>
                          <a:spcPts val="0"/>
                        </a:spcAft>
                        <a:buNone/>
                      </a:pPr>
                      <a:r>
                        <a:rPr lang="en" sz="2400" b="1" dirty="0"/>
                        <a:t>Total</a:t>
                      </a:r>
                      <a:endParaRPr sz="2400" b="1" dirty="0"/>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tc>
                  <a:txBody>
                    <a:bodyPr/>
                    <a:lstStyle/>
                    <a:p>
                      <a:pPr marL="0" lvl="0" indent="0" algn="l" rtl="0">
                        <a:spcBef>
                          <a:spcPts val="0"/>
                        </a:spcBef>
                        <a:spcAft>
                          <a:spcPts val="0"/>
                        </a:spcAft>
                        <a:buNone/>
                      </a:pPr>
                      <a:endParaRPr sz="2400" dirty="0">
                        <a:highlight>
                          <a:srgbClr val="FFFF00"/>
                        </a:highlight>
                      </a:endParaRPr>
                    </a:p>
                  </a:txBody>
                  <a:tcPr marL="121900" marR="121900" marT="121900" marB="121900" anchor="ctr"/>
                </a:tc>
                <a:extLst>
                  <a:ext uri="{0D108BD9-81ED-4DB2-BD59-A6C34878D82A}">
                    <a16:rowId xmlns:a16="http://schemas.microsoft.com/office/drawing/2014/main" val="10005"/>
                  </a:ext>
                </a:extLst>
              </a:tr>
            </a:tbl>
          </a:graphicData>
        </a:graphic>
      </p:graphicFrame>
      <p:sp>
        <p:nvSpPr>
          <p:cNvPr id="5" name="Google Shape;96;p19">
            <a:extLst>
              <a:ext uri="{FF2B5EF4-FFF2-40B4-BE49-F238E27FC236}">
                <a16:creationId xmlns:a16="http://schemas.microsoft.com/office/drawing/2014/main" id="{6410324D-F1E5-BAB2-93A5-4ED8D6CC0B2C}"/>
              </a:ext>
              <a:ext uri="{C183D7F6-B498-43B3-948B-1728B52AA6E4}">
                <adec:decorative xmlns:adec="http://schemas.microsoft.com/office/drawing/2017/decorative" val="1"/>
              </a:ext>
            </a:extLst>
          </p:cNvPr>
          <p:cNvSpPr txBox="1">
            <a:spLocks/>
          </p:cNvSpPr>
          <p:nvPr/>
        </p:nvSpPr>
        <p:spPr bwMode="auto">
          <a:xfrm>
            <a:off x="9840467" y="142700"/>
            <a:ext cx="2229600" cy="763600"/>
          </a:xfrm>
          <a:prstGeom prst="rect">
            <a:avLst/>
          </a:prstGeom>
          <a:noFill/>
          <a:ln w="9525">
            <a:noFill/>
            <a:miter lim="800000"/>
            <a:headEnd/>
            <a:tailEnd/>
          </a:ln>
        </p:spPr>
        <p:txBody>
          <a:bodyPr spcFirstLastPara="1" vert="horz" wrap="square" lIns="121900" tIns="121900" rIns="121900" bIns="121900" numCol="1" anchor="t" anchorCtr="0" compatLnSpc="1">
            <a:prstTxWarp prst="textNoShape">
              <a:avLst/>
            </a:prstTxWarp>
            <a:normAutofit/>
          </a:bodyPr>
          <a:lstStyle>
            <a:lvl1pPr lvl="0" algn="l" rtl="0" eaLnBrk="1" fontAlgn="base" hangingPunct="1">
              <a:lnSpc>
                <a:spcPct val="90000"/>
              </a:lnSpc>
              <a:spcBef>
                <a:spcPts val="0"/>
              </a:spcBef>
              <a:spcAft>
                <a:spcPts val="0"/>
              </a:spcAft>
              <a:buSzPts val="2800"/>
              <a:buNone/>
              <a:defRPr sz="3733" b="1" kern="1200" spc="0">
                <a:solidFill>
                  <a:schemeClr val="tx2"/>
                </a:solidFill>
                <a:latin typeface="+mj-lt"/>
                <a:ea typeface="+mj-ea"/>
                <a:cs typeface="Arial"/>
              </a:defRPr>
            </a:lvl1pPr>
            <a:lvl2pPr lvl="1"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2pPr>
            <a:lvl3pPr lvl="2"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3pPr>
            <a:lvl4pPr lvl="3"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4pPr>
            <a:lvl5pPr lvl="4" algn="l" rtl="0" eaLnBrk="1" fontAlgn="base" hangingPunct="1">
              <a:spcBef>
                <a:spcPts val="0"/>
              </a:spcBef>
              <a:spcAft>
                <a:spcPts val="0"/>
              </a:spcAft>
              <a:buSzPts val="2800"/>
              <a:buNone/>
              <a:defRPr sz="4800">
                <a:solidFill>
                  <a:srgbClr val="715A35"/>
                </a:solidFill>
                <a:latin typeface="Arial" pitchFamily="34" charset="0"/>
                <a:ea typeface="ＭＳ Ｐゴシック" pitchFamily="-65" charset="-128"/>
                <a:cs typeface="ＭＳ Ｐゴシック" pitchFamily="-65" charset="-128"/>
              </a:defRPr>
            </a:lvl5pPr>
            <a:lvl6pPr marL="609585" lvl="5" algn="l" rtl="0" eaLnBrk="1" fontAlgn="base" hangingPunct="1">
              <a:spcBef>
                <a:spcPts val="0"/>
              </a:spcBef>
              <a:spcAft>
                <a:spcPts val="0"/>
              </a:spcAft>
              <a:buSzPts val="2800"/>
              <a:buNone/>
              <a:defRPr sz="4800">
                <a:solidFill>
                  <a:srgbClr val="715A35"/>
                </a:solidFill>
                <a:latin typeface="Times" pitchFamily="-65" charset="0"/>
              </a:defRPr>
            </a:lvl6pPr>
            <a:lvl7pPr marL="1219170" lvl="6" algn="l" rtl="0" eaLnBrk="1" fontAlgn="base" hangingPunct="1">
              <a:spcBef>
                <a:spcPts val="0"/>
              </a:spcBef>
              <a:spcAft>
                <a:spcPts val="0"/>
              </a:spcAft>
              <a:buSzPts val="2800"/>
              <a:buNone/>
              <a:defRPr sz="4800">
                <a:solidFill>
                  <a:srgbClr val="715A35"/>
                </a:solidFill>
                <a:latin typeface="Times" pitchFamily="-65" charset="0"/>
              </a:defRPr>
            </a:lvl7pPr>
            <a:lvl8pPr marL="1828754" lvl="7" algn="l" rtl="0" eaLnBrk="1" fontAlgn="base" hangingPunct="1">
              <a:spcBef>
                <a:spcPts val="0"/>
              </a:spcBef>
              <a:spcAft>
                <a:spcPts val="0"/>
              </a:spcAft>
              <a:buSzPts val="2800"/>
              <a:buNone/>
              <a:defRPr sz="4800">
                <a:solidFill>
                  <a:srgbClr val="715A35"/>
                </a:solidFill>
                <a:latin typeface="Times" pitchFamily="-65" charset="0"/>
              </a:defRPr>
            </a:lvl8pPr>
            <a:lvl9pPr marL="2438339" lvl="8" algn="l" rtl="0" eaLnBrk="1" fontAlgn="base" hangingPunct="1">
              <a:spcBef>
                <a:spcPts val="0"/>
              </a:spcBef>
              <a:spcAft>
                <a:spcPts val="0"/>
              </a:spcAft>
              <a:buSzPts val="2800"/>
              <a:buNone/>
              <a:defRPr sz="4800">
                <a:solidFill>
                  <a:srgbClr val="715A35"/>
                </a:solidFill>
                <a:latin typeface="Times" pitchFamily="-65" charset="0"/>
              </a:defRPr>
            </a:lvl9pPr>
          </a:lstStyle>
          <a:p>
            <a:r>
              <a:rPr lang="en-US" dirty="0"/>
              <a:t>Round 1</a:t>
            </a:r>
          </a:p>
        </p:txBody>
      </p:sp>
    </p:spTree>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51c2f0d-b3ff-4d77-9838-7b0e82bdd7ab}" enabled="1" method="Privileged" siteId="{b397c653-5b19-463f-b9fc-af658ded9128}" removed="0"/>
</clbl:labelList>
</file>

<file path=docProps/app.xml><?xml version="1.0" encoding="utf-8"?>
<Properties xmlns="http://schemas.openxmlformats.org/officeDocument/2006/extended-properties" xmlns:vt="http://schemas.openxmlformats.org/officeDocument/2006/docPropsVTypes">
  <Template/>
  <TotalTime>912</TotalTime>
  <Words>3019</Words>
  <Application>Microsoft Office PowerPoint</Application>
  <PresentationFormat>Widescreen</PresentationFormat>
  <Paragraphs>475</Paragraphs>
  <Slides>37</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Aptos</vt:lpstr>
      <vt:lpstr>Aptos Display</vt:lpstr>
      <vt:lpstr>Arial</vt:lpstr>
      <vt:lpstr>Calibri</vt:lpstr>
      <vt:lpstr>Lucida Grande</vt:lpstr>
      <vt:lpstr>Times</vt:lpstr>
      <vt:lpstr>Navy Footer</vt:lpstr>
      <vt:lpstr>Balance of Payments</vt:lpstr>
      <vt:lpstr>Balance of Payments: Definition</vt:lpstr>
      <vt:lpstr>Round 1: The Current Account</vt:lpstr>
      <vt:lpstr>Round 1: Transaction 1</vt:lpstr>
      <vt:lpstr>Round 1: Transaction 1 Result</vt:lpstr>
      <vt:lpstr>Round 1: Transaction 2</vt:lpstr>
      <vt:lpstr>Round 1</vt:lpstr>
      <vt:lpstr>Round 1: Transaction 3</vt:lpstr>
      <vt:lpstr>Round 1: Transaction 3 Result</vt:lpstr>
      <vt:lpstr>Round 1: Final Analysis</vt:lpstr>
      <vt:lpstr>What is the Balance of Trade?</vt:lpstr>
      <vt:lpstr>Wrap up Round 1</vt:lpstr>
      <vt:lpstr>Wrap up Round 1: Answers</vt:lpstr>
      <vt:lpstr>Why Does the Balance of Trade Matter?</vt:lpstr>
      <vt:lpstr>Foreign Exchange Market</vt:lpstr>
      <vt:lpstr>Foreign Exchange Market--Continued</vt:lpstr>
      <vt:lpstr>Round 2: The Capital and Financial Account</vt:lpstr>
      <vt:lpstr>Round 2</vt:lpstr>
      <vt:lpstr>Round 2: Transaction 1 Result</vt:lpstr>
      <vt:lpstr>Round 2: Transaction 2</vt:lpstr>
      <vt:lpstr>Round 2: Transaction 2 Result</vt:lpstr>
      <vt:lpstr>Round 2: Transaction 3</vt:lpstr>
      <vt:lpstr>Round 2: Transaction 3 Result</vt:lpstr>
      <vt:lpstr>Round 2: Final Analysis</vt:lpstr>
      <vt:lpstr>Wrap up Round 2</vt:lpstr>
      <vt:lpstr>Wrap up Round 2: Answers</vt:lpstr>
      <vt:lpstr>Loanable Funds Market</vt:lpstr>
      <vt:lpstr>Loanable Funds Market: Continued</vt:lpstr>
      <vt:lpstr>Balance of Payments: Review</vt:lpstr>
      <vt:lpstr>Discussion #1</vt:lpstr>
      <vt:lpstr>Discussion #1: Answer</vt:lpstr>
      <vt:lpstr>Discussion #1: Answer—Continued</vt:lpstr>
      <vt:lpstr>Let’s Graph! </vt:lpstr>
      <vt:lpstr>Let’s Graph! (Answer) </vt:lpstr>
      <vt:lpstr>Let’s Graph! (Part 2) </vt:lpstr>
      <vt:lpstr>Let’s Graph! (Part 2 Answer) </vt:lpstr>
      <vt:lpstr>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Reich, Jackie A</dc:creator>
  <cp:lastModifiedBy>Mike Kaiman</cp:lastModifiedBy>
  <cp:revision>119</cp:revision>
  <dcterms:created xsi:type="dcterms:W3CDTF">2025-08-25T19:24:38Z</dcterms:created>
  <dcterms:modified xsi:type="dcterms:W3CDTF">2026-05-20T12:15:50Z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Navy Footer:4</vt:lpwstr>
  </property>
  <property fmtid="{D5CDD505-2E9C-101B-9397-08002B2CF9AE}" pid="3" name="ClassificationContentMarkingHeaderText">
    <vt:lpwstr>NONCONFIDENTIAL // EXTERNAL</vt:lpwstr>
  </property>
</Properties>
</file>