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92" r:id="rId3"/>
    <p:sldId id="283" r:id="rId4"/>
    <p:sldId id="308" r:id="rId5"/>
    <p:sldId id="296" r:id="rId6"/>
    <p:sldId id="297" r:id="rId7"/>
    <p:sldId id="313" r:id="rId8"/>
    <p:sldId id="293" r:id="rId9"/>
    <p:sldId id="311" r:id="rId10"/>
    <p:sldId id="309" r:id="rId11"/>
    <p:sldId id="299" r:id="rId12"/>
    <p:sldId id="314" r:id="rId13"/>
    <p:sldId id="301" r:id="rId14"/>
    <p:sldId id="310" r:id="rId15"/>
    <p:sldId id="298" r:id="rId16"/>
    <p:sldId id="305" r:id="rId17"/>
    <p:sldId id="306" r:id="rId18"/>
    <p:sldId id="30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78" d="100"/>
          <a:sy n="78" d="100"/>
        </p:scale>
        <p:origin x="940"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C6593-6FB5-4E21-9C25-FC649A250305}"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6B823-3D24-45FE-B032-B8C10651E161}" type="slidenum">
              <a:rPr lang="en-US" smtClean="0"/>
              <a:t>‹#›</a:t>
            </a:fld>
            <a:endParaRPr lang="en-US"/>
          </a:p>
        </p:txBody>
      </p:sp>
    </p:spTree>
    <p:extLst>
      <p:ext uri="{BB962C8B-B14F-4D97-AF65-F5344CB8AC3E}">
        <p14:creationId xmlns:p14="http://schemas.microsoft.com/office/powerpoint/2010/main" val="373657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2</a:t>
            </a:fld>
            <a:endParaRPr lang="en-US"/>
          </a:p>
        </p:txBody>
      </p:sp>
    </p:spTree>
    <p:extLst>
      <p:ext uri="{BB962C8B-B14F-4D97-AF65-F5344CB8AC3E}">
        <p14:creationId xmlns:p14="http://schemas.microsoft.com/office/powerpoint/2010/main" val="288310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16</a:t>
            </a:fld>
            <a:endParaRPr lang="en-US"/>
          </a:p>
        </p:txBody>
      </p:sp>
    </p:spTree>
    <p:extLst>
      <p:ext uri="{BB962C8B-B14F-4D97-AF65-F5344CB8AC3E}">
        <p14:creationId xmlns:p14="http://schemas.microsoft.com/office/powerpoint/2010/main" val="411772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17</a:t>
            </a:fld>
            <a:endParaRPr lang="en-US"/>
          </a:p>
        </p:txBody>
      </p:sp>
    </p:spTree>
    <p:extLst>
      <p:ext uri="{BB962C8B-B14F-4D97-AF65-F5344CB8AC3E}">
        <p14:creationId xmlns:p14="http://schemas.microsoft.com/office/powerpoint/2010/main" val="69680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18</a:t>
            </a:fld>
            <a:endParaRPr lang="en-US"/>
          </a:p>
        </p:txBody>
      </p:sp>
    </p:spTree>
    <p:extLst>
      <p:ext uri="{BB962C8B-B14F-4D97-AF65-F5344CB8AC3E}">
        <p14:creationId xmlns:p14="http://schemas.microsoft.com/office/powerpoint/2010/main" val="368999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8</a:t>
            </a:fld>
            <a:endParaRPr lang="en-US"/>
          </a:p>
        </p:txBody>
      </p:sp>
    </p:spTree>
    <p:extLst>
      <p:ext uri="{BB962C8B-B14F-4D97-AF65-F5344CB8AC3E}">
        <p14:creationId xmlns:p14="http://schemas.microsoft.com/office/powerpoint/2010/main" val="248598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9</a:t>
            </a:fld>
            <a:endParaRPr lang="en-US"/>
          </a:p>
        </p:txBody>
      </p:sp>
    </p:spTree>
    <p:extLst>
      <p:ext uri="{BB962C8B-B14F-4D97-AF65-F5344CB8AC3E}">
        <p14:creationId xmlns:p14="http://schemas.microsoft.com/office/powerpoint/2010/main" val="248598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10</a:t>
            </a:fld>
            <a:endParaRPr lang="en-US"/>
          </a:p>
        </p:txBody>
      </p:sp>
    </p:spTree>
    <p:extLst>
      <p:ext uri="{BB962C8B-B14F-4D97-AF65-F5344CB8AC3E}">
        <p14:creationId xmlns:p14="http://schemas.microsoft.com/office/powerpoint/2010/main" val="320485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11</a:t>
            </a:fld>
            <a:endParaRPr lang="en-US"/>
          </a:p>
        </p:txBody>
      </p:sp>
    </p:spTree>
    <p:extLst>
      <p:ext uri="{BB962C8B-B14F-4D97-AF65-F5344CB8AC3E}">
        <p14:creationId xmlns:p14="http://schemas.microsoft.com/office/powerpoint/2010/main" val="306353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12</a:t>
            </a:fld>
            <a:endParaRPr lang="en-US"/>
          </a:p>
        </p:txBody>
      </p:sp>
    </p:spTree>
    <p:extLst>
      <p:ext uri="{BB962C8B-B14F-4D97-AF65-F5344CB8AC3E}">
        <p14:creationId xmlns:p14="http://schemas.microsoft.com/office/powerpoint/2010/main" val="306353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13</a:t>
            </a:fld>
            <a:endParaRPr lang="en-US"/>
          </a:p>
        </p:txBody>
      </p:sp>
    </p:spTree>
    <p:extLst>
      <p:ext uri="{BB962C8B-B14F-4D97-AF65-F5344CB8AC3E}">
        <p14:creationId xmlns:p14="http://schemas.microsoft.com/office/powerpoint/2010/main" val="352448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14</a:t>
            </a:fld>
            <a:endParaRPr lang="en-US"/>
          </a:p>
        </p:txBody>
      </p:sp>
    </p:spTree>
    <p:extLst>
      <p:ext uri="{BB962C8B-B14F-4D97-AF65-F5344CB8AC3E}">
        <p14:creationId xmlns:p14="http://schemas.microsoft.com/office/powerpoint/2010/main" val="337095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56420-053B-49CA-9129-F8C34ACC47B7}" type="slidenum">
              <a:rPr lang="en-US" smtClean="0"/>
              <a:t>15</a:t>
            </a:fld>
            <a:endParaRPr lang="en-US"/>
          </a:p>
        </p:txBody>
      </p:sp>
    </p:spTree>
    <p:extLst>
      <p:ext uri="{BB962C8B-B14F-4D97-AF65-F5344CB8AC3E}">
        <p14:creationId xmlns:p14="http://schemas.microsoft.com/office/powerpoint/2010/main" val="370865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txBox="1">
            <a:spLocks/>
          </p:cNvSpPr>
          <p:nvPr userDrawn="1"/>
        </p:nvSpPr>
        <p:spPr>
          <a:xfrm>
            <a:off x="0" y="1"/>
            <a:ext cx="9144000" cy="1103313"/>
          </a:xfrm>
          <a:prstGeom prst="rect">
            <a:avLst/>
          </a:prstGeom>
          <a:solidFill>
            <a:schemeClr val="tx2">
              <a:lumMod val="50000"/>
            </a:schemeClr>
          </a:solidFill>
        </p:spPr>
        <p:txBody>
          <a:bodyPr vert="horz" lIns="91440" tIns="45720" rIns="91440" bIns="45720" rtlCol="0" anchor="ctr">
            <a:normAutofit/>
          </a:bodyPr>
          <a:lstStyle>
            <a:lvl1pPr algn="ctr" defTabSz="457200" rtl="0" eaLnBrk="1" latinLnBrk="0" hangingPunct="1">
              <a:spcBef>
                <a:spcPct val="0"/>
              </a:spcBef>
              <a:buNone/>
              <a:defRPr sz="4400" b="0" kern="1200" cap="none" spc="0">
                <a:ln>
                  <a:noFill/>
                </a:ln>
                <a:solidFill>
                  <a:schemeClr val="tx1"/>
                </a:solidFill>
                <a:effectLst/>
                <a:latin typeface="+mj-lt"/>
                <a:ea typeface="+mj-ea"/>
                <a:cs typeface="+mj-cs"/>
              </a:defRPr>
            </a:lvl1pPr>
          </a:lstStyle>
          <a:p>
            <a:r>
              <a:rPr lang="en-US"/>
              <a:t>   </a:t>
            </a:r>
            <a:endParaRPr lang="en-US" dirty="0"/>
          </a:p>
        </p:txBody>
      </p:sp>
      <p:pic>
        <p:nvPicPr>
          <p:cNvPr id="8" name="Picture 7" descr="EconomicEducationHead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13" y="84142"/>
            <a:ext cx="5269526" cy="987425"/>
          </a:xfrm>
          <a:prstGeom prst="rect">
            <a:avLst/>
          </a:prstGeom>
        </p:spPr>
      </p:pic>
    </p:spTree>
    <p:extLst>
      <p:ext uri="{BB962C8B-B14F-4D97-AF65-F5344CB8AC3E}">
        <p14:creationId xmlns:p14="http://schemas.microsoft.com/office/powerpoint/2010/main" val="405130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11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4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79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0467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900113"/>
            <a:ext cx="4038600" cy="25455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5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7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759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673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65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4762500"/>
            <a:ext cx="9144000" cy="381000"/>
          </a:xfrm>
          <a:prstGeom prst="rect">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pic>
        <p:nvPicPr>
          <p:cNvPr id="12" name="Picture 11" descr="FRBST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1313" y="4594623"/>
            <a:ext cx="4572000" cy="914400"/>
          </a:xfrm>
          <a:prstGeom prst="rect">
            <a:avLst/>
          </a:prstGeom>
        </p:spPr>
      </p:pic>
    </p:spTree>
    <p:extLst>
      <p:ext uri="{BB962C8B-B14F-4D97-AF65-F5344CB8AC3E}">
        <p14:creationId xmlns:p14="http://schemas.microsoft.com/office/powerpoint/2010/main" val="365843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spc="-12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0" i="0" kern="1200" spc="-30">
          <a:solidFill>
            <a:schemeClr val="tx1"/>
          </a:solidFill>
          <a:latin typeface="Arial"/>
          <a:ea typeface="+mn-ea"/>
          <a:cs typeface="Arial"/>
        </a:defRPr>
      </a:lvl1pPr>
      <a:lvl2pPr marL="914400" indent="-457200" algn="l" defTabSz="457200" rtl="0" eaLnBrk="1" latinLnBrk="0" hangingPunct="1">
        <a:spcBef>
          <a:spcPct val="20000"/>
        </a:spcBef>
        <a:buFont typeface="Wingdings" charset="2"/>
        <a:buChar char="§"/>
        <a:defRPr sz="2000" b="0" i="0" kern="1200" spc="-30">
          <a:solidFill>
            <a:schemeClr val="tx1"/>
          </a:solidFill>
          <a:latin typeface="Arial"/>
          <a:ea typeface="+mn-ea"/>
          <a:cs typeface="Arial"/>
        </a:defRPr>
      </a:lvl2pPr>
      <a:lvl3pPr marL="1257300" indent="-342900" algn="l" defTabSz="457200" rtl="0" eaLnBrk="1" latinLnBrk="0" hangingPunct="1">
        <a:spcBef>
          <a:spcPct val="20000"/>
        </a:spcBef>
        <a:buSzPct val="80000"/>
        <a:buFont typeface="Courier New"/>
        <a:buChar char="o"/>
        <a:defRPr sz="1800" b="0" i="0" kern="1200" spc="-30">
          <a:solidFill>
            <a:schemeClr val="tx1"/>
          </a:solidFill>
          <a:latin typeface="Arial"/>
          <a:ea typeface="+mn-ea"/>
          <a:cs typeface="Arial"/>
        </a:defRPr>
      </a:lvl3pPr>
      <a:lvl4pPr marL="1714500" indent="-342900" algn="l" defTabSz="457200" rtl="0" eaLnBrk="1" latinLnBrk="0" hangingPunct="1">
        <a:spcBef>
          <a:spcPct val="20000"/>
        </a:spcBef>
        <a:buFont typeface="Arial"/>
        <a:buChar char="•"/>
        <a:defRPr sz="1600" b="0" i="0" kern="1200" spc="-3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b="0" i="0" kern="1200" spc="-3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red.stlouisfed.org/graph/?g=1eAT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red.stlouisfed.org/graph/?g=1eB1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nationalww2museum.org/" TargetMode="External"/><Relationship Id="rId5" Type="http://schemas.openxmlformats.org/officeDocument/2006/relationships/hyperlink" Target="http://www.archives.gov/"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hyperlink" Target="https://millercenter.or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archives.gov/" TargetMode="Externa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hyperlink" Target="https://millercenter.org/" TargetMode="External"/><Relationship Id="rId5" Type="http://schemas.openxmlformats.org/officeDocument/2006/relationships/image" Target="../media/image7.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1AF8-0342-A89D-98A6-AC9DDA03B475}"/>
              </a:ext>
            </a:extLst>
          </p:cNvPr>
          <p:cNvSpPr>
            <a:spLocks noGrp="1"/>
          </p:cNvSpPr>
          <p:nvPr>
            <p:ph type="ctrTitle"/>
          </p:nvPr>
        </p:nvSpPr>
        <p:spPr>
          <a:xfrm>
            <a:off x="685800" y="2170313"/>
            <a:ext cx="7772400" cy="1102519"/>
          </a:xfrm>
        </p:spPr>
        <p:txBody>
          <a:bodyPr>
            <a:normAutofit fontScale="90000"/>
          </a:bodyPr>
          <a:lstStyle/>
          <a:p>
            <a:r>
              <a:rPr lang="en-US" sz="4400" dirty="0">
                <a:solidFill>
                  <a:schemeClr val="tx1"/>
                </a:solidFill>
              </a:rPr>
              <a:t>The Arsenal of Democracy:</a:t>
            </a:r>
            <a:br>
              <a:rPr lang="en-US" sz="4400" dirty="0">
                <a:solidFill>
                  <a:schemeClr val="tx1"/>
                </a:solidFill>
              </a:rPr>
            </a:br>
            <a:r>
              <a:rPr lang="en-US" sz="4400" dirty="0">
                <a:solidFill>
                  <a:schemeClr val="tx1"/>
                </a:solidFill>
              </a:rPr>
              <a:t>The United States in WWII</a:t>
            </a:r>
          </a:p>
        </p:txBody>
      </p:sp>
    </p:spTree>
    <p:extLst>
      <p:ext uri="{BB962C8B-B14F-4D97-AF65-F5344CB8AC3E}">
        <p14:creationId xmlns:p14="http://schemas.microsoft.com/office/powerpoint/2010/main" val="219934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672" y="1047202"/>
            <a:ext cx="7966363" cy="1246495"/>
          </a:xfrm>
          <a:prstGeom prst="rect">
            <a:avLst/>
          </a:prstGeom>
          <a:noFill/>
        </p:spPr>
        <p:txBody>
          <a:bodyPr wrap="square" rtlCol="0">
            <a:spAutoFit/>
          </a:bodyPr>
          <a:lstStyle/>
          <a:p>
            <a:r>
              <a:rPr lang="en-US" sz="2000" b="1" dirty="0"/>
              <a:t>Production possibilities frontier (PPF) – </a:t>
            </a:r>
            <a:r>
              <a:rPr lang="en-US" sz="2000" dirty="0"/>
              <a:t>A graphic representation of output combinations that can be produced given an economy’s available resources and technology.</a:t>
            </a:r>
          </a:p>
          <a:p>
            <a:endParaRPr lang="en-US" sz="1500" dirty="0"/>
          </a:p>
        </p:txBody>
      </p:sp>
      <p:sp>
        <p:nvSpPr>
          <p:cNvPr id="6" name="TextBox 5"/>
          <p:cNvSpPr txBox="1"/>
          <p:nvPr/>
        </p:nvSpPr>
        <p:spPr>
          <a:xfrm>
            <a:off x="7433491" y="4814888"/>
            <a:ext cx="614271" cy="253916"/>
          </a:xfrm>
          <a:prstGeom prst="rect">
            <a:avLst/>
          </a:prstGeom>
          <a:noFill/>
        </p:spPr>
        <p:txBody>
          <a:bodyPr wrap="none" rtlCol="0">
            <a:spAutoFit/>
          </a:bodyPr>
          <a:lstStyle/>
          <a:p>
            <a:r>
              <a:rPr lang="en-US" sz="1050" dirty="0"/>
              <a:t>Slide 10</a:t>
            </a:r>
          </a:p>
        </p:txBody>
      </p:sp>
      <p:sp>
        <p:nvSpPr>
          <p:cNvPr id="2" name="TextBox 1">
            <a:extLst>
              <a:ext uri="{FF2B5EF4-FFF2-40B4-BE49-F238E27FC236}">
                <a16:creationId xmlns:a16="http://schemas.microsoft.com/office/drawing/2014/main" id="{698DB5C6-6A9C-C892-8D32-8556DBAB667C}"/>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10: Production Possibilities Frontier</a:t>
            </a:r>
          </a:p>
        </p:txBody>
      </p:sp>
      <p:pic>
        <p:nvPicPr>
          <p:cNvPr id="5" name="Picture 4">
            <a:extLst>
              <a:ext uri="{FF2B5EF4-FFF2-40B4-BE49-F238E27FC236}">
                <a16:creationId xmlns:a16="http://schemas.microsoft.com/office/drawing/2014/main" id="{B718C28D-87E5-0277-8098-7E7942D3E277}"/>
              </a:ext>
            </a:extLst>
          </p:cNvPr>
          <p:cNvPicPr>
            <a:picLocks noChangeAspect="1"/>
          </p:cNvPicPr>
          <p:nvPr/>
        </p:nvPicPr>
        <p:blipFill>
          <a:blip r:embed="rId3"/>
          <a:stretch>
            <a:fillRect/>
          </a:stretch>
        </p:blipFill>
        <p:spPr>
          <a:xfrm>
            <a:off x="2653398" y="2062940"/>
            <a:ext cx="3837203" cy="2537037"/>
          </a:xfrm>
          <a:prstGeom prst="rect">
            <a:avLst/>
          </a:prstGeom>
        </p:spPr>
      </p:pic>
    </p:spTree>
    <p:extLst>
      <p:ext uri="{BB962C8B-B14F-4D97-AF65-F5344CB8AC3E}">
        <p14:creationId xmlns:p14="http://schemas.microsoft.com/office/powerpoint/2010/main" val="296903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33491" y="4814888"/>
            <a:ext cx="614271" cy="253916"/>
          </a:xfrm>
          <a:prstGeom prst="rect">
            <a:avLst/>
          </a:prstGeom>
          <a:noFill/>
        </p:spPr>
        <p:txBody>
          <a:bodyPr wrap="none" rtlCol="0">
            <a:spAutoFit/>
          </a:bodyPr>
          <a:lstStyle/>
          <a:p>
            <a:r>
              <a:rPr lang="en-US" sz="1050" dirty="0"/>
              <a:t>Slide 11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070" y="768927"/>
            <a:ext cx="3935859" cy="393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3115827-7FD2-7742-F415-A4D0823BADF9}"/>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11: Production Possibilities Frontier Graph 1</a:t>
            </a:r>
          </a:p>
        </p:txBody>
      </p:sp>
    </p:spTree>
    <p:extLst>
      <p:ext uri="{BB962C8B-B14F-4D97-AF65-F5344CB8AC3E}">
        <p14:creationId xmlns:p14="http://schemas.microsoft.com/office/powerpoint/2010/main" val="240890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491" y="4814888"/>
            <a:ext cx="614271" cy="253916"/>
          </a:xfrm>
          <a:prstGeom prst="rect">
            <a:avLst/>
          </a:prstGeom>
          <a:noFill/>
        </p:spPr>
        <p:txBody>
          <a:bodyPr wrap="none" rtlCol="0">
            <a:spAutoFit/>
          </a:bodyPr>
          <a:lstStyle/>
          <a:p>
            <a:r>
              <a:rPr lang="en-US" sz="1050" dirty="0"/>
              <a:t>Slide 12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697" y="775854"/>
            <a:ext cx="3980864" cy="397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56715" y="884960"/>
            <a:ext cx="3486149" cy="1546577"/>
          </a:xfrm>
          <a:prstGeom prst="rect">
            <a:avLst/>
          </a:prstGeom>
          <a:solidFill>
            <a:schemeClr val="bg2"/>
          </a:solidFill>
        </p:spPr>
        <p:txBody>
          <a:bodyPr wrap="square" rtlCol="0">
            <a:spAutoFit/>
          </a:bodyPr>
          <a:lstStyle/>
          <a:p>
            <a:r>
              <a:rPr lang="en-US" sz="1350" b="1" dirty="0"/>
              <a:t>Underutilized</a:t>
            </a:r>
            <a:r>
              <a:rPr lang="en-US" sz="1350" dirty="0"/>
              <a:t> – Using fewer resources than an economy is capable of using, or not using resources to their fullest potential.</a:t>
            </a:r>
          </a:p>
          <a:p>
            <a:endParaRPr lang="en-US" sz="1350" dirty="0"/>
          </a:p>
          <a:p>
            <a:r>
              <a:rPr lang="en-US" sz="1350" b="1" dirty="0"/>
              <a:t>Productivity</a:t>
            </a:r>
            <a:r>
              <a:rPr lang="en-US" sz="1350" dirty="0"/>
              <a:t> – The ratio of output per worker per unit of time.</a:t>
            </a:r>
          </a:p>
          <a:p>
            <a:endParaRPr lang="en-US" sz="1350" dirty="0"/>
          </a:p>
        </p:txBody>
      </p:sp>
      <p:sp>
        <p:nvSpPr>
          <p:cNvPr id="3" name="TextBox 2">
            <a:extLst>
              <a:ext uri="{FF2B5EF4-FFF2-40B4-BE49-F238E27FC236}">
                <a16:creationId xmlns:a16="http://schemas.microsoft.com/office/drawing/2014/main" id="{017F5BC9-4312-8BD0-53C8-501CE11FFB7B}"/>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12: Production Possibilities Frontier Graph 1</a:t>
            </a:r>
          </a:p>
        </p:txBody>
      </p:sp>
    </p:spTree>
    <p:extLst>
      <p:ext uri="{BB962C8B-B14F-4D97-AF65-F5344CB8AC3E}">
        <p14:creationId xmlns:p14="http://schemas.microsoft.com/office/powerpoint/2010/main" val="405428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33491" y="4814888"/>
            <a:ext cx="614271" cy="253916"/>
          </a:xfrm>
          <a:prstGeom prst="rect">
            <a:avLst/>
          </a:prstGeom>
          <a:noFill/>
        </p:spPr>
        <p:txBody>
          <a:bodyPr wrap="none" rtlCol="0">
            <a:spAutoFit/>
          </a:bodyPr>
          <a:lstStyle/>
          <a:p>
            <a:r>
              <a:rPr lang="en-US" sz="1050" dirty="0"/>
              <a:t>Slide 13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765" y="803808"/>
            <a:ext cx="3896469" cy="388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B8173D9-AACA-A41C-500A-8067787AA8D8}"/>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13: Production Possibilities Frontier Graph 2</a:t>
            </a:r>
          </a:p>
        </p:txBody>
      </p:sp>
    </p:spTree>
    <p:extLst>
      <p:ext uri="{BB962C8B-B14F-4D97-AF65-F5344CB8AC3E}">
        <p14:creationId xmlns:p14="http://schemas.microsoft.com/office/powerpoint/2010/main" val="99841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95562"/>
            <a:ext cx="5398635" cy="230832"/>
          </a:xfrm>
          <a:prstGeom prst="rect">
            <a:avLst/>
          </a:prstGeom>
          <a:noFill/>
        </p:spPr>
        <p:txBody>
          <a:bodyPr wrap="square" rtlCol="0">
            <a:spAutoFit/>
          </a:bodyPr>
          <a:lstStyle/>
          <a:p>
            <a:r>
              <a:rPr lang="en-US" sz="900" dirty="0"/>
              <a:t>SOURCE: Federal Reserve Bank of St. Louis FRED®; </a:t>
            </a:r>
            <a:r>
              <a:rPr lang="en-US" sz="900" dirty="0">
                <a:hlinkClick r:id="rId3"/>
              </a:rPr>
              <a:t>https://fred.stlouisfed.org/graph/?g=1eATU</a:t>
            </a:r>
            <a:r>
              <a:rPr lang="en-US" sz="900" dirty="0"/>
              <a:t> .</a:t>
            </a:r>
          </a:p>
        </p:txBody>
      </p:sp>
      <p:sp>
        <p:nvSpPr>
          <p:cNvPr id="7" name="TextBox 6"/>
          <p:cNvSpPr txBox="1"/>
          <p:nvPr/>
        </p:nvSpPr>
        <p:spPr>
          <a:xfrm>
            <a:off x="7433491" y="4814888"/>
            <a:ext cx="614271" cy="253916"/>
          </a:xfrm>
          <a:prstGeom prst="rect">
            <a:avLst/>
          </a:prstGeom>
          <a:noFill/>
        </p:spPr>
        <p:txBody>
          <a:bodyPr wrap="none" rtlCol="0">
            <a:spAutoFit/>
          </a:bodyPr>
          <a:lstStyle/>
          <a:p>
            <a:r>
              <a:rPr lang="en-US" sz="1050" dirty="0"/>
              <a:t>Slide 14</a:t>
            </a:r>
          </a:p>
        </p:txBody>
      </p:sp>
      <p:sp>
        <p:nvSpPr>
          <p:cNvPr id="3" name="TextBox 2"/>
          <p:cNvSpPr txBox="1"/>
          <p:nvPr/>
        </p:nvSpPr>
        <p:spPr>
          <a:xfrm>
            <a:off x="0" y="571500"/>
            <a:ext cx="9144000" cy="515526"/>
          </a:xfrm>
          <a:prstGeom prst="rect">
            <a:avLst/>
          </a:prstGeom>
          <a:noFill/>
        </p:spPr>
        <p:txBody>
          <a:bodyPr wrap="square" rtlCol="0">
            <a:spAutoFit/>
          </a:bodyPr>
          <a:lstStyle/>
          <a:p>
            <a:pPr algn="ctr"/>
            <a:r>
              <a:rPr lang="en-US" sz="2750" b="1" dirty="0"/>
              <a:t>Slide 14: Defense Spending as a Proportion of Govt. Spending</a:t>
            </a:r>
          </a:p>
        </p:txBody>
      </p:sp>
      <p:pic>
        <p:nvPicPr>
          <p:cNvPr id="5" name="Picture 4" descr="A graph with a line going up&#10;&#10;Description automatically generated">
            <a:hlinkClick r:id="rId3"/>
            <a:extLst>
              <a:ext uri="{FF2B5EF4-FFF2-40B4-BE49-F238E27FC236}">
                <a16:creationId xmlns:a16="http://schemas.microsoft.com/office/drawing/2014/main" id="{BFDF2502-C627-F83D-8C67-B068E2570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7" y="1342445"/>
            <a:ext cx="7667045" cy="2588646"/>
          </a:xfrm>
          <a:prstGeom prst="rect">
            <a:avLst/>
          </a:prstGeom>
        </p:spPr>
      </p:pic>
    </p:spTree>
    <p:extLst>
      <p:ext uri="{BB962C8B-B14F-4D97-AF65-F5344CB8AC3E}">
        <p14:creationId xmlns:p14="http://schemas.microsoft.com/office/powerpoint/2010/main" val="391528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0525187"/>
              </p:ext>
            </p:extLst>
          </p:nvPr>
        </p:nvGraphicFramePr>
        <p:xfrm>
          <a:off x="1657350" y="680853"/>
          <a:ext cx="5848710" cy="3672592"/>
        </p:xfrm>
        <a:graphic>
          <a:graphicData uri="http://schemas.openxmlformats.org/drawingml/2006/table">
            <a:tbl>
              <a:tblPr firstRow="1" firstCol="1" bandRow="1">
                <a:tableStyleId>{5C22544A-7EE6-4342-B048-85BDC9FD1C3A}</a:tableStyleId>
              </a:tblPr>
              <a:tblGrid>
                <a:gridCol w="974785">
                  <a:extLst>
                    <a:ext uri="{9D8B030D-6E8A-4147-A177-3AD203B41FA5}">
                      <a16:colId xmlns:a16="http://schemas.microsoft.com/office/drawing/2014/main" val="20000"/>
                    </a:ext>
                  </a:extLst>
                </a:gridCol>
                <a:gridCol w="974785">
                  <a:extLst>
                    <a:ext uri="{9D8B030D-6E8A-4147-A177-3AD203B41FA5}">
                      <a16:colId xmlns:a16="http://schemas.microsoft.com/office/drawing/2014/main" val="20001"/>
                    </a:ext>
                  </a:extLst>
                </a:gridCol>
                <a:gridCol w="965081">
                  <a:extLst>
                    <a:ext uri="{9D8B030D-6E8A-4147-A177-3AD203B41FA5}">
                      <a16:colId xmlns:a16="http://schemas.microsoft.com/office/drawing/2014/main" val="20002"/>
                    </a:ext>
                  </a:extLst>
                </a:gridCol>
                <a:gridCol w="984489">
                  <a:extLst>
                    <a:ext uri="{9D8B030D-6E8A-4147-A177-3AD203B41FA5}">
                      <a16:colId xmlns:a16="http://schemas.microsoft.com/office/drawing/2014/main" val="20003"/>
                    </a:ext>
                  </a:extLst>
                </a:gridCol>
                <a:gridCol w="974785">
                  <a:extLst>
                    <a:ext uri="{9D8B030D-6E8A-4147-A177-3AD203B41FA5}">
                      <a16:colId xmlns:a16="http://schemas.microsoft.com/office/drawing/2014/main" val="20004"/>
                    </a:ext>
                  </a:extLst>
                </a:gridCol>
                <a:gridCol w="974785">
                  <a:extLst>
                    <a:ext uri="{9D8B030D-6E8A-4147-A177-3AD203B41FA5}">
                      <a16:colId xmlns:a16="http://schemas.microsoft.com/office/drawing/2014/main" val="20005"/>
                    </a:ext>
                  </a:extLst>
                </a:gridCol>
              </a:tblGrid>
              <a:tr h="218545">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effectLst/>
                          <a:latin typeface="Calibri"/>
                          <a:ea typeface="Calibri"/>
                          <a:cs typeface="Times New Roman"/>
                        </a:rPr>
                        <a:t>1</a:t>
                      </a:r>
                    </a:p>
                  </a:txBody>
                  <a:tcPr marL="51435" marR="51435" marT="0" marB="0"/>
                </a:tc>
                <a:tc>
                  <a:txBody>
                    <a:bodyPr/>
                    <a:lstStyle/>
                    <a:p>
                      <a:pPr marL="0" marR="0" algn="ctr">
                        <a:lnSpc>
                          <a:spcPct val="115000"/>
                        </a:lnSpc>
                        <a:spcBef>
                          <a:spcPts val="0"/>
                        </a:spcBef>
                        <a:spcAft>
                          <a:spcPts val="0"/>
                        </a:spcAft>
                      </a:pPr>
                      <a:r>
                        <a:rPr lang="en-US" sz="1400" baseline="0" dirty="0">
                          <a:effectLst/>
                          <a:latin typeface="Calibri"/>
                          <a:ea typeface="Calibri"/>
                          <a:cs typeface="Times New Roman"/>
                        </a:rPr>
                        <a:t>2</a:t>
                      </a:r>
                    </a:p>
                  </a:txBody>
                  <a:tcPr marL="51435" marR="51435" marT="0" marB="0"/>
                </a:tc>
                <a:tc>
                  <a:txBody>
                    <a:bodyPr/>
                    <a:lstStyle/>
                    <a:p>
                      <a:pPr marL="0" marR="0" algn="ctr">
                        <a:lnSpc>
                          <a:spcPct val="115000"/>
                        </a:lnSpc>
                        <a:spcBef>
                          <a:spcPts val="0"/>
                        </a:spcBef>
                        <a:spcAft>
                          <a:spcPts val="0"/>
                        </a:spcAft>
                      </a:pPr>
                      <a:r>
                        <a:rPr lang="en-US" sz="1400" dirty="0">
                          <a:effectLst/>
                          <a:latin typeface="Calibri"/>
                          <a:ea typeface="Calibri"/>
                          <a:cs typeface="Times New Roman"/>
                        </a:rPr>
                        <a:t>3</a:t>
                      </a:r>
                    </a:p>
                  </a:txBody>
                  <a:tcPr marL="51435" marR="51435" marT="0" marB="0"/>
                </a:tc>
                <a:tc>
                  <a:txBody>
                    <a:bodyPr/>
                    <a:lstStyle/>
                    <a:p>
                      <a:pPr marL="0" marR="0" algn="ctr">
                        <a:lnSpc>
                          <a:spcPct val="115000"/>
                        </a:lnSpc>
                        <a:spcBef>
                          <a:spcPts val="0"/>
                        </a:spcBef>
                        <a:spcAft>
                          <a:spcPts val="0"/>
                        </a:spcAft>
                      </a:pPr>
                      <a:r>
                        <a:rPr lang="en-US" sz="1400" baseline="0" dirty="0">
                          <a:effectLst/>
                          <a:latin typeface="Calibri"/>
                          <a:ea typeface="Calibri"/>
                          <a:cs typeface="Times New Roman"/>
                        </a:rPr>
                        <a:t>4</a:t>
                      </a:r>
                    </a:p>
                  </a:txBody>
                  <a:tcPr marL="51435" marR="51435" marT="0" marB="0"/>
                </a:tc>
                <a:tc>
                  <a:txBody>
                    <a:bodyPr/>
                    <a:lstStyle/>
                    <a:p>
                      <a:pPr marL="0" marR="0" algn="ctr">
                        <a:lnSpc>
                          <a:spcPct val="115000"/>
                        </a:lnSpc>
                        <a:spcBef>
                          <a:spcPts val="0"/>
                        </a:spcBef>
                        <a:spcAft>
                          <a:spcPts val="0"/>
                        </a:spcAft>
                      </a:pPr>
                      <a:r>
                        <a:rPr lang="en-US" sz="1400" dirty="0">
                          <a:effectLst/>
                          <a:latin typeface="Calibri"/>
                          <a:ea typeface="Calibri"/>
                          <a:cs typeface="Times New Roman"/>
                        </a:rPr>
                        <a:t>5</a:t>
                      </a:r>
                    </a:p>
                  </a:txBody>
                  <a:tcPr marL="51435" marR="51435" marT="0" marB="0"/>
                </a:tc>
                <a:extLst>
                  <a:ext uri="{0D108BD9-81ED-4DB2-BD59-A6C34878D82A}">
                    <a16:rowId xmlns:a16="http://schemas.microsoft.com/office/drawing/2014/main" val="10000"/>
                  </a:ext>
                </a:extLst>
              </a:tr>
              <a:tr h="906852">
                <a:tc>
                  <a:txBody>
                    <a:bodyPr/>
                    <a:lstStyle/>
                    <a:p>
                      <a:pPr marL="0" marR="0" algn="ctr">
                        <a:lnSpc>
                          <a:spcPct val="115000"/>
                        </a:lnSpc>
                        <a:spcBef>
                          <a:spcPts val="0"/>
                        </a:spcBef>
                        <a:spcAft>
                          <a:spcPts val="0"/>
                        </a:spcAft>
                      </a:pPr>
                      <a:r>
                        <a:rPr lang="en-US" sz="1400" dirty="0">
                          <a:effectLst/>
                        </a:rPr>
                        <a:t>Year</a:t>
                      </a:r>
                      <a:endParaRPr lang="en-US" sz="1400"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solidFill>
                            <a:schemeClr val="tx1"/>
                          </a:solidFill>
                          <a:effectLst/>
                        </a:rPr>
                        <a:t>Total gross national production (GNP)*</a:t>
                      </a:r>
                      <a:endParaRPr lang="en-US" sz="14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effectLst/>
                        </a:rPr>
                        <a:t>Spending</a:t>
                      </a:r>
                      <a:r>
                        <a:rPr lang="en-US" sz="1400" baseline="0" dirty="0">
                          <a:effectLst/>
                        </a:rPr>
                        <a:t> </a:t>
                      </a:r>
                      <a:r>
                        <a:rPr lang="en-US" sz="1400" baseline="0" dirty="0">
                          <a:solidFill>
                            <a:schemeClr val="tx1"/>
                          </a:solidFill>
                          <a:effectLst/>
                        </a:rPr>
                        <a:t>on g</a:t>
                      </a:r>
                      <a:r>
                        <a:rPr lang="en-US" sz="1400" dirty="0">
                          <a:solidFill>
                            <a:schemeClr val="tx1"/>
                          </a:solidFill>
                          <a:effectLst/>
                        </a:rPr>
                        <a:t>uns†</a:t>
                      </a:r>
                      <a:endParaRPr lang="en-US" sz="1400" baseline="-250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solidFill>
                            <a:schemeClr val="tx1"/>
                          </a:solidFill>
                          <a:effectLst/>
                          <a:latin typeface="+mn-lt"/>
                          <a:ea typeface="+mn-ea"/>
                          <a:cs typeface="+mn-cs"/>
                        </a:rPr>
                        <a:t>Guns as a % of GNP</a:t>
                      </a:r>
                      <a:endParaRPr lang="en-US" sz="14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solidFill>
                            <a:schemeClr val="tx1"/>
                          </a:solidFill>
                          <a:effectLst/>
                        </a:rPr>
                        <a:t>Spending</a:t>
                      </a:r>
                      <a:r>
                        <a:rPr lang="en-US" sz="1400" baseline="0" dirty="0">
                          <a:solidFill>
                            <a:schemeClr val="tx1"/>
                          </a:solidFill>
                          <a:effectLst/>
                        </a:rPr>
                        <a:t> on b</a:t>
                      </a:r>
                      <a:r>
                        <a:rPr lang="en-US" sz="1400" dirty="0">
                          <a:solidFill>
                            <a:schemeClr val="tx1"/>
                          </a:solidFill>
                          <a:effectLst/>
                        </a:rPr>
                        <a:t>utter‡</a:t>
                      </a:r>
                      <a:endParaRPr lang="en-US" sz="1400" baseline="-250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400" dirty="0">
                          <a:effectLst/>
                          <a:latin typeface="+mn-lt"/>
                          <a:ea typeface="+mn-ea"/>
                          <a:cs typeface="+mn-cs"/>
                        </a:rPr>
                        <a:t>Butter</a:t>
                      </a:r>
                      <a:r>
                        <a:rPr lang="en-US" sz="1400" baseline="0" dirty="0">
                          <a:effectLst/>
                          <a:latin typeface="+mn-lt"/>
                          <a:ea typeface="+mn-ea"/>
                          <a:cs typeface="+mn-cs"/>
                        </a:rPr>
                        <a:t> </a:t>
                      </a:r>
                      <a:r>
                        <a:rPr lang="en-US" sz="1400" dirty="0">
                          <a:effectLst/>
                          <a:latin typeface="+mn-lt"/>
                          <a:ea typeface="+mn-ea"/>
                          <a:cs typeface="+mn-cs"/>
                        </a:rPr>
                        <a:t>as a % of GNP</a:t>
                      </a:r>
                      <a:endParaRPr lang="en-US" sz="1400" dirty="0">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r h="232058">
                <a:tc>
                  <a:txBody>
                    <a:bodyPr/>
                    <a:lstStyle/>
                    <a:p>
                      <a:pPr marL="0" marR="0" algn="r">
                        <a:lnSpc>
                          <a:spcPct val="115000"/>
                        </a:lnSpc>
                        <a:spcBef>
                          <a:spcPts val="0"/>
                        </a:spcBef>
                        <a:spcAft>
                          <a:spcPts val="0"/>
                        </a:spcAft>
                      </a:pPr>
                      <a:r>
                        <a:rPr lang="en-US" sz="1500" dirty="0">
                          <a:effectLst/>
                        </a:rPr>
                        <a:t>1929</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$709.6</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$18.3</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2.58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$691.3</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97.42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2"/>
                  </a:ext>
                </a:extLst>
              </a:tr>
              <a:tr h="232058">
                <a:tc>
                  <a:txBody>
                    <a:bodyPr/>
                    <a:lstStyle/>
                    <a:p>
                      <a:pPr marL="0" marR="0" algn="r">
                        <a:lnSpc>
                          <a:spcPct val="115000"/>
                        </a:lnSpc>
                        <a:spcBef>
                          <a:spcPts val="0"/>
                        </a:spcBef>
                        <a:spcAft>
                          <a:spcPts val="0"/>
                        </a:spcAft>
                      </a:pPr>
                      <a:r>
                        <a:rPr lang="en-US" sz="1500">
                          <a:effectLst/>
                        </a:rPr>
                        <a:t>1939</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$716.6</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$53.8</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7.51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$662.8</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92.49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3"/>
                  </a:ext>
                </a:extLst>
              </a:tr>
              <a:tr h="232058">
                <a:tc>
                  <a:txBody>
                    <a:bodyPr/>
                    <a:lstStyle/>
                    <a:p>
                      <a:pPr marL="0" marR="0" algn="r">
                        <a:lnSpc>
                          <a:spcPct val="115000"/>
                        </a:lnSpc>
                        <a:spcBef>
                          <a:spcPts val="0"/>
                        </a:spcBef>
                        <a:spcAft>
                          <a:spcPts val="0"/>
                        </a:spcAft>
                      </a:pPr>
                      <a:r>
                        <a:rPr lang="en-US" sz="1500">
                          <a:effectLst/>
                        </a:rPr>
                        <a:t>1940</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$772.9</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$63.6</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8.23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$709.3</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91.77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4"/>
                  </a:ext>
                </a:extLst>
              </a:tr>
              <a:tr h="232058">
                <a:tc>
                  <a:txBody>
                    <a:bodyPr/>
                    <a:lstStyle/>
                    <a:p>
                      <a:pPr marL="0" marR="0" algn="r">
                        <a:lnSpc>
                          <a:spcPct val="115000"/>
                        </a:lnSpc>
                        <a:spcBef>
                          <a:spcPts val="0"/>
                        </a:spcBef>
                        <a:spcAft>
                          <a:spcPts val="0"/>
                        </a:spcAft>
                      </a:pPr>
                      <a:r>
                        <a:rPr lang="en-US" sz="1500">
                          <a:effectLst/>
                        </a:rPr>
                        <a:t>1941</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$909.4</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$153.0</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16.82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$756.4</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83.18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5"/>
                  </a:ext>
                </a:extLst>
              </a:tr>
              <a:tr h="232058">
                <a:tc>
                  <a:txBody>
                    <a:bodyPr/>
                    <a:lstStyle/>
                    <a:p>
                      <a:pPr marL="0" marR="0" algn="r">
                        <a:lnSpc>
                          <a:spcPct val="115000"/>
                        </a:lnSpc>
                        <a:spcBef>
                          <a:spcPts val="0"/>
                        </a:spcBef>
                        <a:spcAft>
                          <a:spcPts val="0"/>
                        </a:spcAft>
                      </a:pPr>
                      <a:r>
                        <a:rPr lang="en-US" sz="1500" dirty="0">
                          <a:effectLst/>
                        </a:rPr>
                        <a:t>1942</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$1,080.3</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$407.1</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37.68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$673.2</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62.32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6"/>
                  </a:ext>
                </a:extLst>
              </a:tr>
              <a:tr h="232058">
                <a:tc>
                  <a:txBody>
                    <a:bodyPr/>
                    <a:lstStyle/>
                    <a:p>
                      <a:pPr marL="0" marR="0" algn="r">
                        <a:lnSpc>
                          <a:spcPct val="115000"/>
                        </a:lnSpc>
                        <a:spcBef>
                          <a:spcPts val="0"/>
                        </a:spcBef>
                        <a:spcAft>
                          <a:spcPts val="0"/>
                        </a:spcAft>
                      </a:pPr>
                      <a:r>
                        <a:rPr lang="en-US" sz="1500">
                          <a:effectLst/>
                        </a:rPr>
                        <a:t>1943</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$1,276.2</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$638.1</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50.00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$638.1</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50.00 </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7"/>
                  </a:ext>
                </a:extLst>
              </a:tr>
              <a:tr h="232058">
                <a:tc>
                  <a:txBody>
                    <a:bodyPr/>
                    <a:lstStyle/>
                    <a:p>
                      <a:pPr marL="0" marR="0" algn="r">
                        <a:lnSpc>
                          <a:spcPct val="115000"/>
                        </a:lnSpc>
                        <a:spcBef>
                          <a:spcPts val="0"/>
                        </a:spcBef>
                        <a:spcAft>
                          <a:spcPts val="0"/>
                        </a:spcAft>
                      </a:pPr>
                      <a:r>
                        <a:rPr lang="en-US" sz="1500" dirty="0">
                          <a:effectLst/>
                        </a:rPr>
                        <a:t>1944</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$1,380.6</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$722.5</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52.33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$658.1</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47.67</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8"/>
                  </a:ext>
                </a:extLst>
              </a:tr>
              <a:tr h="232058">
                <a:tc>
                  <a:txBody>
                    <a:bodyPr/>
                    <a:lstStyle/>
                    <a:p>
                      <a:pPr marL="0" marR="0" algn="r">
                        <a:lnSpc>
                          <a:spcPct val="115000"/>
                        </a:lnSpc>
                        <a:spcBef>
                          <a:spcPts val="0"/>
                        </a:spcBef>
                        <a:spcAft>
                          <a:spcPts val="0"/>
                        </a:spcAft>
                      </a:pPr>
                      <a:r>
                        <a:rPr lang="en-US" sz="1500" dirty="0">
                          <a:effectLst/>
                        </a:rPr>
                        <a:t>1945</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$1,354.8</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$634.0</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46.80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$720.8</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53.20</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09"/>
                  </a:ext>
                </a:extLst>
              </a:tr>
              <a:tr h="232058">
                <a:tc>
                  <a:txBody>
                    <a:bodyPr/>
                    <a:lstStyle/>
                    <a:p>
                      <a:pPr marL="0" marR="0" algn="r">
                        <a:lnSpc>
                          <a:spcPct val="115000"/>
                        </a:lnSpc>
                        <a:spcBef>
                          <a:spcPts val="0"/>
                        </a:spcBef>
                        <a:spcAft>
                          <a:spcPts val="0"/>
                        </a:spcAft>
                      </a:pPr>
                      <a:r>
                        <a:rPr lang="en-US" sz="1500">
                          <a:effectLst/>
                        </a:rPr>
                        <a:t>1946</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$1,096.9</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$159.3</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14.52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$937.6</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85.48</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10"/>
                  </a:ext>
                </a:extLst>
              </a:tr>
              <a:tr h="232058">
                <a:tc>
                  <a:txBody>
                    <a:bodyPr/>
                    <a:lstStyle/>
                    <a:p>
                      <a:pPr marL="0" marR="0" algn="r">
                        <a:lnSpc>
                          <a:spcPct val="115000"/>
                        </a:lnSpc>
                        <a:spcBef>
                          <a:spcPts val="0"/>
                        </a:spcBef>
                        <a:spcAft>
                          <a:spcPts val="0"/>
                        </a:spcAft>
                      </a:pPr>
                      <a:r>
                        <a:rPr lang="en-US" sz="1500">
                          <a:effectLst/>
                        </a:rPr>
                        <a:t>1950</a:t>
                      </a:r>
                      <a:endParaRPr lang="en-US" sz="150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$1,203.7</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$116.7</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9.70 </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$1,087.0</a:t>
                      </a:r>
                      <a:endParaRPr lang="en-US" sz="1500" dirty="0">
                        <a:effectLst/>
                        <a:latin typeface="Calibri"/>
                        <a:ea typeface="Calibri"/>
                        <a:cs typeface="Times New Roman"/>
                      </a:endParaRPr>
                    </a:p>
                  </a:txBody>
                  <a:tcPr marL="51435" marR="51435" marT="0" marB="0"/>
                </a:tc>
                <a:tc>
                  <a:txBody>
                    <a:bodyPr/>
                    <a:lstStyle/>
                    <a:p>
                      <a:pPr marL="0" marR="0" algn="r">
                        <a:lnSpc>
                          <a:spcPct val="115000"/>
                        </a:lnSpc>
                        <a:spcBef>
                          <a:spcPts val="0"/>
                        </a:spcBef>
                        <a:spcAft>
                          <a:spcPts val="0"/>
                        </a:spcAft>
                      </a:pPr>
                      <a:r>
                        <a:rPr lang="en-US" sz="1500" dirty="0">
                          <a:effectLst/>
                        </a:rPr>
                        <a:t>90.30</a:t>
                      </a:r>
                      <a:endParaRPr lang="en-US" sz="1500" dirty="0">
                        <a:effectLst/>
                        <a:latin typeface="Calibri"/>
                        <a:ea typeface="Calibri"/>
                        <a:cs typeface="Times New Roman"/>
                      </a:endParaRPr>
                    </a:p>
                  </a:txBody>
                  <a:tcPr marL="51435" marR="51435" marT="0" marB="0"/>
                </a:tc>
                <a:extLst>
                  <a:ext uri="{0D108BD9-81ED-4DB2-BD59-A6C34878D82A}">
                    <a16:rowId xmlns:a16="http://schemas.microsoft.com/office/drawing/2014/main" val="10011"/>
                  </a:ext>
                </a:extLst>
              </a:tr>
            </a:tbl>
          </a:graphicData>
        </a:graphic>
      </p:graphicFrame>
      <p:sp>
        <p:nvSpPr>
          <p:cNvPr id="3" name="TextBox 2"/>
          <p:cNvSpPr txBox="1"/>
          <p:nvPr/>
        </p:nvSpPr>
        <p:spPr>
          <a:xfrm>
            <a:off x="-55419" y="4429645"/>
            <a:ext cx="9033164" cy="369332"/>
          </a:xfrm>
          <a:prstGeom prst="rect">
            <a:avLst/>
          </a:prstGeom>
          <a:noFill/>
        </p:spPr>
        <p:txBody>
          <a:bodyPr wrap="square" rtlCol="0">
            <a:spAutoFit/>
          </a:bodyPr>
          <a:lstStyle/>
          <a:p>
            <a:r>
              <a:rPr lang="en-US" sz="900" dirty="0"/>
              <a:t>NOTE: *In billions of 1982 dollars. †Total federal purchases of goods and services. ‡Total civilian purchases of goods and services.</a:t>
            </a:r>
          </a:p>
          <a:p>
            <a:r>
              <a:rPr lang="en-US" sz="900" dirty="0"/>
              <a:t>SOURCE: Walton, Gary M. and </a:t>
            </a:r>
            <a:r>
              <a:rPr lang="en-US" sz="900" dirty="0" err="1"/>
              <a:t>Rockoff</a:t>
            </a:r>
            <a:r>
              <a:rPr lang="en-US" sz="900" dirty="0"/>
              <a:t>, Hugh. </a:t>
            </a:r>
            <a:r>
              <a:rPr lang="en-US" sz="900" i="1" dirty="0"/>
              <a:t>History of the American Economy.</a:t>
            </a:r>
            <a:r>
              <a:rPr lang="en-US" sz="900" dirty="0"/>
              <a:t> Eleventh Edition. Mason, OH: South-western Cengage Learning, 2010. </a:t>
            </a:r>
          </a:p>
        </p:txBody>
      </p:sp>
      <p:sp>
        <p:nvSpPr>
          <p:cNvPr id="4" name="Rectangle 3"/>
          <p:cNvSpPr/>
          <p:nvPr/>
        </p:nvSpPr>
        <p:spPr>
          <a:xfrm>
            <a:off x="48491" y="231734"/>
            <a:ext cx="8929254" cy="523220"/>
          </a:xfrm>
          <a:prstGeom prst="rect">
            <a:avLst/>
          </a:prstGeom>
        </p:spPr>
        <p:txBody>
          <a:bodyPr wrap="square">
            <a:spAutoFit/>
          </a:bodyPr>
          <a:lstStyle/>
          <a:p>
            <a:pPr algn="ctr"/>
            <a:r>
              <a:rPr lang="en-US" sz="2800" b="1" dirty="0"/>
              <a:t>Slide 15: U.S. Spending on Guns vs. Butter: 1929-1950 </a:t>
            </a:r>
            <a:endParaRPr lang="en-US" sz="2800" dirty="0"/>
          </a:p>
        </p:txBody>
      </p:sp>
    </p:spTree>
    <p:extLst>
      <p:ext uri="{BB962C8B-B14F-4D97-AF65-F5344CB8AC3E}">
        <p14:creationId xmlns:p14="http://schemas.microsoft.com/office/powerpoint/2010/main" val="280138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3491" y="4814888"/>
            <a:ext cx="614271" cy="253916"/>
          </a:xfrm>
          <a:prstGeom prst="rect">
            <a:avLst/>
          </a:prstGeom>
          <a:noFill/>
        </p:spPr>
        <p:txBody>
          <a:bodyPr wrap="none" rtlCol="0">
            <a:spAutoFit/>
          </a:bodyPr>
          <a:lstStyle/>
          <a:p>
            <a:r>
              <a:rPr lang="en-US" sz="1050" dirty="0"/>
              <a:t>Slide 16</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7" y="840868"/>
            <a:ext cx="3590925" cy="388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144BBDD1-5B5A-7B0E-6FD4-AA5B12D7AEEC}"/>
              </a:ext>
            </a:extLst>
          </p:cNvPr>
          <p:cNvSpPr txBox="1"/>
          <p:nvPr/>
        </p:nvSpPr>
        <p:spPr>
          <a:xfrm>
            <a:off x="49258" y="280588"/>
            <a:ext cx="9088582" cy="515526"/>
          </a:xfrm>
          <a:prstGeom prst="rect">
            <a:avLst/>
          </a:prstGeom>
          <a:noFill/>
        </p:spPr>
        <p:txBody>
          <a:bodyPr wrap="square" rtlCol="0">
            <a:spAutoFit/>
          </a:bodyPr>
          <a:lstStyle/>
          <a:p>
            <a:pPr algn="ctr"/>
            <a:r>
              <a:rPr lang="en-US" sz="2750" b="1" dirty="0"/>
              <a:t>Slide 16: U.S. Spending on Guns vs. Butter (1929-50) Graph 1</a:t>
            </a:r>
          </a:p>
        </p:txBody>
      </p:sp>
    </p:spTree>
    <p:extLst>
      <p:ext uri="{BB962C8B-B14F-4D97-AF65-F5344CB8AC3E}">
        <p14:creationId xmlns:p14="http://schemas.microsoft.com/office/powerpoint/2010/main" val="295292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3491" y="4814888"/>
            <a:ext cx="614271" cy="253916"/>
          </a:xfrm>
          <a:prstGeom prst="rect">
            <a:avLst/>
          </a:prstGeom>
          <a:noFill/>
        </p:spPr>
        <p:txBody>
          <a:bodyPr wrap="none" rtlCol="0">
            <a:spAutoFit/>
          </a:bodyPr>
          <a:lstStyle/>
          <a:p>
            <a:r>
              <a:rPr lang="en-US" sz="1050" dirty="0"/>
              <a:t>Slide 17</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116" y="872836"/>
            <a:ext cx="3627767" cy="386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C724CF1-D5DB-E1FB-ACE3-FC5739555A1D}"/>
              </a:ext>
            </a:extLst>
          </p:cNvPr>
          <p:cNvSpPr txBox="1"/>
          <p:nvPr/>
        </p:nvSpPr>
        <p:spPr>
          <a:xfrm>
            <a:off x="49258" y="280588"/>
            <a:ext cx="9088582" cy="515526"/>
          </a:xfrm>
          <a:prstGeom prst="rect">
            <a:avLst/>
          </a:prstGeom>
          <a:noFill/>
        </p:spPr>
        <p:txBody>
          <a:bodyPr wrap="square" rtlCol="0">
            <a:spAutoFit/>
          </a:bodyPr>
          <a:lstStyle/>
          <a:p>
            <a:pPr algn="ctr"/>
            <a:r>
              <a:rPr lang="en-US" sz="2750" b="1" dirty="0"/>
              <a:t>Slide 17: U.S. Spending on Guns vs. Butter (1929-50) Graph 2</a:t>
            </a:r>
          </a:p>
        </p:txBody>
      </p:sp>
    </p:spTree>
    <p:extLst>
      <p:ext uri="{BB962C8B-B14F-4D97-AF65-F5344CB8AC3E}">
        <p14:creationId xmlns:p14="http://schemas.microsoft.com/office/powerpoint/2010/main" val="279545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3491" y="4814888"/>
            <a:ext cx="614271" cy="253916"/>
          </a:xfrm>
          <a:prstGeom prst="rect">
            <a:avLst/>
          </a:prstGeom>
          <a:noFill/>
        </p:spPr>
        <p:txBody>
          <a:bodyPr wrap="none" rtlCol="0">
            <a:spAutoFit/>
          </a:bodyPr>
          <a:lstStyle/>
          <a:p>
            <a:r>
              <a:rPr lang="en-US" sz="1050" dirty="0"/>
              <a:t>Slide 18</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617" y="978477"/>
            <a:ext cx="3382766" cy="366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F538060-CDD8-09C4-8EAF-5DBF3F19ED00}"/>
              </a:ext>
            </a:extLst>
          </p:cNvPr>
          <p:cNvSpPr txBox="1"/>
          <p:nvPr/>
        </p:nvSpPr>
        <p:spPr>
          <a:xfrm>
            <a:off x="49258" y="280588"/>
            <a:ext cx="9088582" cy="515526"/>
          </a:xfrm>
          <a:prstGeom prst="rect">
            <a:avLst/>
          </a:prstGeom>
          <a:noFill/>
        </p:spPr>
        <p:txBody>
          <a:bodyPr wrap="square" rtlCol="0">
            <a:spAutoFit/>
          </a:bodyPr>
          <a:lstStyle/>
          <a:p>
            <a:pPr algn="ctr"/>
            <a:r>
              <a:rPr lang="en-US" sz="2750" b="1" dirty="0"/>
              <a:t>Slide 18: U.S. Spending on Guns vs. Butter (1929-50) Graph 3</a:t>
            </a:r>
          </a:p>
        </p:txBody>
      </p:sp>
    </p:spTree>
    <p:extLst>
      <p:ext uri="{BB962C8B-B14F-4D97-AF65-F5344CB8AC3E}">
        <p14:creationId xmlns:p14="http://schemas.microsoft.com/office/powerpoint/2010/main" val="12697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9" y="230871"/>
            <a:ext cx="8132618" cy="523220"/>
          </a:xfrm>
          <a:prstGeom prst="rect">
            <a:avLst/>
          </a:prstGeom>
          <a:noFill/>
        </p:spPr>
        <p:txBody>
          <a:bodyPr wrap="square" rtlCol="0">
            <a:spAutoFit/>
          </a:bodyPr>
          <a:lstStyle/>
          <a:p>
            <a:pPr algn="ctr"/>
            <a:r>
              <a:rPr lang="en-US" sz="2800" b="1" dirty="0"/>
              <a:t>Slide 2: U.S. Industrial Production, 1928-1946 </a:t>
            </a:r>
          </a:p>
        </p:txBody>
      </p:sp>
      <p:sp>
        <p:nvSpPr>
          <p:cNvPr id="4" name="TextBox 3"/>
          <p:cNvSpPr txBox="1"/>
          <p:nvPr/>
        </p:nvSpPr>
        <p:spPr>
          <a:xfrm>
            <a:off x="0" y="4237807"/>
            <a:ext cx="6515100" cy="577081"/>
          </a:xfrm>
          <a:prstGeom prst="rect">
            <a:avLst/>
          </a:prstGeom>
          <a:noFill/>
          <a:effectLst>
            <a:glow rad="127000">
              <a:schemeClr val="accent3"/>
            </a:glow>
          </a:effectLst>
        </p:spPr>
        <p:txBody>
          <a:bodyPr wrap="square" rtlCol="0">
            <a:spAutoFit/>
          </a:bodyPr>
          <a:lstStyle/>
          <a:p>
            <a:r>
              <a:rPr lang="en-US" sz="900" dirty="0"/>
              <a:t>SOURCE: Board of Governors of the Federal Reserve System. Federal Reserve Bank of St. Louis FRED®; </a:t>
            </a:r>
            <a:r>
              <a:rPr lang="en-US" sz="900" dirty="0">
                <a:hlinkClick r:id="rId3"/>
              </a:rPr>
              <a:t>https://fred.stlouisfed.org/graph/?g=1eB18</a:t>
            </a:r>
            <a:r>
              <a:rPr lang="en-US" sz="900" dirty="0"/>
              <a:t> .</a:t>
            </a:r>
          </a:p>
          <a:p>
            <a:endParaRPr lang="en-US" sz="1350" dirty="0">
              <a:solidFill>
                <a:srgbClr val="FF0000"/>
              </a:solidFill>
            </a:endParaRPr>
          </a:p>
        </p:txBody>
      </p:sp>
      <p:sp>
        <p:nvSpPr>
          <p:cNvPr id="8" name="TextBox 7"/>
          <p:cNvSpPr txBox="1"/>
          <p:nvPr/>
        </p:nvSpPr>
        <p:spPr>
          <a:xfrm>
            <a:off x="7433491" y="4814888"/>
            <a:ext cx="545342" cy="253916"/>
          </a:xfrm>
          <a:prstGeom prst="rect">
            <a:avLst/>
          </a:prstGeom>
          <a:noFill/>
        </p:spPr>
        <p:txBody>
          <a:bodyPr wrap="none" rtlCol="0">
            <a:spAutoFit/>
          </a:bodyPr>
          <a:lstStyle/>
          <a:p>
            <a:r>
              <a:rPr lang="en-US" sz="1050" dirty="0"/>
              <a:t>Slide 2</a:t>
            </a:r>
          </a:p>
        </p:txBody>
      </p:sp>
      <p:pic>
        <p:nvPicPr>
          <p:cNvPr id="10" name="Picture 9" descr="A graph showing the growth of the federal reserve system&#10;&#10;Description automatically generated">
            <a:extLst>
              <a:ext uri="{FF2B5EF4-FFF2-40B4-BE49-F238E27FC236}">
                <a16:creationId xmlns:a16="http://schemas.microsoft.com/office/drawing/2014/main" id="{673D4E18-5C3C-47E4-649F-C60C41A75DD8}"/>
              </a:ext>
            </a:extLst>
          </p:cNvPr>
          <p:cNvPicPr>
            <a:picLocks noChangeAspect="1"/>
          </p:cNvPicPr>
          <p:nvPr/>
        </p:nvPicPr>
        <p:blipFill>
          <a:blip r:embed="rId4"/>
          <a:stretch>
            <a:fillRect/>
          </a:stretch>
        </p:blipFill>
        <p:spPr>
          <a:xfrm>
            <a:off x="2142691" y="863474"/>
            <a:ext cx="4915766" cy="3264949"/>
          </a:xfrm>
          <a:prstGeom prst="rect">
            <a:avLst/>
          </a:prstGeom>
        </p:spPr>
      </p:pic>
    </p:spTree>
    <p:extLst>
      <p:ext uri="{BB962C8B-B14F-4D97-AF65-F5344CB8AC3E}">
        <p14:creationId xmlns:p14="http://schemas.microsoft.com/office/powerpoint/2010/main" val="380971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953757"/>
            <a:ext cx="1900409" cy="297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nnwwiim.org/images/ed-take-a-closer-look-propaganda-production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953650"/>
            <a:ext cx="2249941" cy="2976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 Can Do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953650"/>
            <a:ext cx="2274816" cy="2976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8851" y="4033450"/>
            <a:ext cx="742704" cy="300082"/>
          </a:xfrm>
          <a:prstGeom prst="rect">
            <a:avLst/>
          </a:prstGeom>
          <a:noFill/>
        </p:spPr>
        <p:txBody>
          <a:bodyPr wrap="none" rtlCol="0">
            <a:spAutoFit/>
          </a:bodyPr>
          <a:lstStyle/>
          <a:p>
            <a:r>
              <a:rPr lang="en-US" sz="1350" dirty="0"/>
              <a:t>Image 1</a:t>
            </a:r>
          </a:p>
        </p:txBody>
      </p:sp>
      <p:sp>
        <p:nvSpPr>
          <p:cNvPr id="7" name="TextBox 6"/>
          <p:cNvSpPr txBox="1"/>
          <p:nvPr/>
        </p:nvSpPr>
        <p:spPr>
          <a:xfrm>
            <a:off x="4033867" y="4033450"/>
            <a:ext cx="742704" cy="300082"/>
          </a:xfrm>
          <a:prstGeom prst="rect">
            <a:avLst/>
          </a:prstGeom>
          <a:noFill/>
        </p:spPr>
        <p:txBody>
          <a:bodyPr wrap="none" rtlCol="0">
            <a:spAutoFit/>
          </a:bodyPr>
          <a:lstStyle/>
          <a:p>
            <a:r>
              <a:rPr lang="en-US" sz="1350" dirty="0"/>
              <a:t>Image 2</a:t>
            </a:r>
          </a:p>
        </p:txBody>
      </p:sp>
      <p:sp>
        <p:nvSpPr>
          <p:cNvPr id="8" name="TextBox 7"/>
          <p:cNvSpPr txBox="1"/>
          <p:nvPr/>
        </p:nvSpPr>
        <p:spPr>
          <a:xfrm>
            <a:off x="6446605" y="4033450"/>
            <a:ext cx="742704" cy="300082"/>
          </a:xfrm>
          <a:prstGeom prst="rect">
            <a:avLst/>
          </a:prstGeom>
          <a:noFill/>
        </p:spPr>
        <p:txBody>
          <a:bodyPr wrap="none" rtlCol="0">
            <a:spAutoFit/>
          </a:bodyPr>
          <a:lstStyle/>
          <a:p>
            <a:r>
              <a:rPr lang="en-US" sz="1350" dirty="0"/>
              <a:t>Image 3</a:t>
            </a:r>
          </a:p>
        </p:txBody>
      </p:sp>
      <p:sp>
        <p:nvSpPr>
          <p:cNvPr id="10" name="TextBox 9"/>
          <p:cNvSpPr txBox="1"/>
          <p:nvPr/>
        </p:nvSpPr>
        <p:spPr>
          <a:xfrm>
            <a:off x="7433491" y="4814888"/>
            <a:ext cx="545342" cy="253916"/>
          </a:xfrm>
          <a:prstGeom prst="rect">
            <a:avLst/>
          </a:prstGeom>
          <a:noFill/>
        </p:spPr>
        <p:txBody>
          <a:bodyPr wrap="none" rtlCol="0">
            <a:spAutoFit/>
          </a:bodyPr>
          <a:lstStyle/>
          <a:p>
            <a:r>
              <a:rPr lang="en-US" sz="1050" dirty="0"/>
              <a:t>Slide 3</a:t>
            </a:r>
          </a:p>
        </p:txBody>
      </p:sp>
      <p:sp>
        <p:nvSpPr>
          <p:cNvPr id="2" name="TextBox 1"/>
          <p:cNvSpPr txBox="1"/>
          <p:nvPr/>
        </p:nvSpPr>
        <p:spPr>
          <a:xfrm>
            <a:off x="49258" y="4229445"/>
            <a:ext cx="4629150" cy="507831"/>
          </a:xfrm>
          <a:prstGeom prst="rect">
            <a:avLst/>
          </a:prstGeom>
          <a:noFill/>
        </p:spPr>
        <p:txBody>
          <a:bodyPr wrap="square" rtlCol="0">
            <a:spAutoFit/>
          </a:bodyPr>
          <a:lstStyle/>
          <a:p>
            <a:r>
              <a:rPr lang="en-US" sz="900" dirty="0"/>
              <a:t>SOURCE: </a:t>
            </a:r>
          </a:p>
          <a:p>
            <a:r>
              <a:rPr lang="en-US" sz="900" dirty="0"/>
              <a:t>National Archives: We Can Do It! and I Want You; </a:t>
            </a:r>
            <a:r>
              <a:rPr lang="en-US" sz="900" u="sng" dirty="0">
                <a:hlinkClick r:id="rId5"/>
              </a:rPr>
              <a:t>http://www.archives.gov</a:t>
            </a:r>
            <a:r>
              <a:rPr lang="en-US" sz="900" dirty="0"/>
              <a:t>.</a:t>
            </a:r>
          </a:p>
          <a:p>
            <a:r>
              <a:rPr lang="en-US" sz="900" dirty="0"/>
              <a:t>National WWII Museum: Battle Stations; </a:t>
            </a:r>
            <a:r>
              <a:rPr lang="en-US" sz="900" u="sng" dirty="0">
                <a:hlinkClick r:id="rId6"/>
              </a:rPr>
              <a:t>http://www.nationalww2museum.org/</a:t>
            </a:r>
            <a:r>
              <a:rPr lang="en-US" sz="900" dirty="0"/>
              <a:t>.</a:t>
            </a:r>
          </a:p>
        </p:txBody>
      </p:sp>
      <p:sp>
        <p:nvSpPr>
          <p:cNvPr id="6" name="TextBox 5">
            <a:extLst>
              <a:ext uri="{FF2B5EF4-FFF2-40B4-BE49-F238E27FC236}">
                <a16:creationId xmlns:a16="http://schemas.microsoft.com/office/drawing/2014/main" id="{F8339FFC-BBE7-155E-3149-C691A006A2DA}"/>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3: WWII Propaganda Posters (Group 1)</a:t>
            </a:r>
          </a:p>
        </p:txBody>
      </p:sp>
    </p:spTree>
    <p:extLst>
      <p:ext uri="{BB962C8B-B14F-4D97-AF65-F5344CB8AC3E}">
        <p14:creationId xmlns:p14="http://schemas.microsoft.com/office/powerpoint/2010/main" val="400262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27" y="990548"/>
            <a:ext cx="8520546" cy="3162404"/>
          </a:xfrm>
          <a:prstGeom prst="rect">
            <a:avLst/>
          </a:prstGeom>
          <a:noFill/>
        </p:spPr>
        <p:txBody>
          <a:bodyPr wrap="square" rtlCol="0">
            <a:spAutoFit/>
          </a:bodyPr>
          <a:lstStyle/>
          <a:p>
            <a:pPr algn="ctr"/>
            <a:endParaRPr lang="en-US" sz="1500" i="1" dirty="0"/>
          </a:p>
          <a:p>
            <a:pPr algn="ctr"/>
            <a:endParaRPr lang="en-US" sz="1500" i="1" dirty="0"/>
          </a:p>
          <a:p>
            <a:r>
              <a:rPr lang="en-US" sz="2400" i="1" dirty="0"/>
              <a:t>We must be the great arsenal of democracy. For us this is an emergency as serious as war itself. We must apply ourselves to our task with the same resolution, the same sense of urgency, the same spirit of patriotism and sacrifice as we would show were we at war.</a:t>
            </a:r>
          </a:p>
          <a:p>
            <a:pPr algn="ctr"/>
            <a:r>
              <a:rPr lang="en-US" sz="2000" dirty="0"/>
              <a:t> </a:t>
            </a:r>
          </a:p>
          <a:p>
            <a:pPr lvl="0" algn="r"/>
            <a:r>
              <a:rPr lang="en-US" sz="2000" dirty="0"/>
              <a:t> —President Franklin Delano Roosevelt</a:t>
            </a:r>
          </a:p>
          <a:p>
            <a:pPr lvl="0" algn="r"/>
            <a:r>
              <a:rPr lang="en-US" sz="2000" dirty="0"/>
              <a:t>December 29, 1940</a:t>
            </a:r>
          </a:p>
          <a:p>
            <a:endParaRPr lang="en-US" sz="1350" dirty="0"/>
          </a:p>
        </p:txBody>
      </p:sp>
      <p:sp>
        <p:nvSpPr>
          <p:cNvPr id="6" name="TextBox 5"/>
          <p:cNvSpPr txBox="1"/>
          <p:nvPr/>
        </p:nvSpPr>
        <p:spPr>
          <a:xfrm>
            <a:off x="7433491" y="4814888"/>
            <a:ext cx="545342" cy="253916"/>
          </a:xfrm>
          <a:prstGeom prst="rect">
            <a:avLst/>
          </a:prstGeom>
          <a:noFill/>
        </p:spPr>
        <p:txBody>
          <a:bodyPr wrap="none" rtlCol="0">
            <a:spAutoFit/>
          </a:bodyPr>
          <a:lstStyle/>
          <a:p>
            <a:r>
              <a:rPr lang="en-US" sz="1050" dirty="0"/>
              <a:t>Slide 4</a:t>
            </a:r>
          </a:p>
        </p:txBody>
      </p:sp>
      <p:sp>
        <p:nvSpPr>
          <p:cNvPr id="3" name="TextBox 2">
            <a:extLst>
              <a:ext uri="{FF2B5EF4-FFF2-40B4-BE49-F238E27FC236}">
                <a16:creationId xmlns:a16="http://schemas.microsoft.com/office/drawing/2014/main" id="{922569C1-D169-6F12-3955-4D5D2F1B7C34}"/>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4: Franklin Roosevelt Quote</a:t>
            </a:r>
          </a:p>
        </p:txBody>
      </p:sp>
      <p:pic>
        <p:nvPicPr>
          <p:cNvPr id="4" name="fdr arsenal speech">
            <a:hlinkClick r:id="" action="ppaction://media"/>
            <a:extLst>
              <a:ext uri="{FF2B5EF4-FFF2-40B4-BE49-F238E27FC236}">
                <a16:creationId xmlns:a16="http://schemas.microsoft.com/office/drawing/2014/main" id="{C000C99E-FE53-05E7-CE88-C660F4E427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108" y="4107585"/>
            <a:ext cx="487363" cy="487363"/>
          </a:xfrm>
          <a:prstGeom prst="rect">
            <a:avLst/>
          </a:prstGeom>
        </p:spPr>
      </p:pic>
      <p:sp>
        <p:nvSpPr>
          <p:cNvPr id="5" name="TextBox 4">
            <a:extLst>
              <a:ext uri="{FF2B5EF4-FFF2-40B4-BE49-F238E27FC236}">
                <a16:creationId xmlns:a16="http://schemas.microsoft.com/office/drawing/2014/main" id="{CADD0D44-98DE-38D6-5C82-ECAB617D9202}"/>
              </a:ext>
            </a:extLst>
          </p:cNvPr>
          <p:cNvSpPr txBox="1"/>
          <p:nvPr/>
        </p:nvSpPr>
        <p:spPr>
          <a:xfrm>
            <a:off x="1255197" y="4341108"/>
            <a:ext cx="6178294" cy="400110"/>
          </a:xfrm>
          <a:prstGeom prst="rect">
            <a:avLst/>
          </a:prstGeom>
          <a:noFill/>
        </p:spPr>
        <p:txBody>
          <a:bodyPr wrap="none" rtlCol="0">
            <a:spAutoFit/>
          </a:bodyPr>
          <a:lstStyle/>
          <a:p>
            <a:r>
              <a:rPr lang="en-US" sz="1000" dirty="0"/>
              <a:t>Audio from the National Archives &amp; Record Administration courtesy of the Miller Center at the University of Virginia</a:t>
            </a:r>
          </a:p>
          <a:p>
            <a:r>
              <a:rPr lang="en-US" sz="1000" dirty="0">
                <a:hlinkClick r:id="rId5"/>
              </a:rPr>
              <a:t>www.millercenter.org </a:t>
            </a:r>
            <a:endParaRPr lang="en-US" sz="1000" dirty="0"/>
          </a:p>
        </p:txBody>
      </p:sp>
    </p:spTree>
    <p:extLst>
      <p:ext uri="{BB962C8B-B14F-4D97-AF65-F5344CB8AC3E}">
        <p14:creationId xmlns:p14="http://schemas.microsoft.com/office/powerpoint/2010/main" val="283301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82" y="670301"/>
            <a:ext cx="8839199" cy="4031873"/>
          </a:xfrm>
          <a:prstGeom prst="rect">
            <a:avLst/>
          </a:prstGeom>
          <a:noFill/>
        </p:spPr>
        <p:txBody>
          <a:bodyPr wrap="square" rtlCol="0">
            <a:spAutoFit/>
          </a:bodyPr>
          <a:lstStyle/>
          <a:p>
            <a:r>
              <a:rPr lang="en-US" sz="1600" b="1" dirty="0"/>
              <a:t>Land (natural resources) </a:t>
            </a:r>
            <a:r>
              <a:rPr lang="en-US" sz="1600" dirty="0"/>
              <a:t>– Things that occur naturally in and on the earth that are used to produce goods and services.</a:t>
            </a:r>
          </a:p>
          <a:p>
            <a:endParaRPr lang="en-US" sz="1600" dirty="0"/>
          </a:p>
          <a:p>
            <a:r>
              <a:rPr lang="en-US" sz="1600" b="1" dirty="0"/>
              <a:t>Labor </a:t>
            </a:r>
            <a:r>
              <a:rPr lang="en-US" sz="1600" dirty="0"/>
              <a:t>– The quantity and quality of human effort directed toward producing goods and services. Also known as human resources.</a:t>
            </a:r>
          </a:p>
          <a:p>
            <a:endParaRPr lang="en-US" sz="1600" dirty="0"/>
          </a:p>
          <a:p>
            <a:r>
              <a:rPr lang="en-US" sz="1600" b="1" dirty="0"/>
              <a:t>Capital resources </a:t>
            </a:r>
            <a:r>
              <a:rPr lang="en-US" sz="1600" dirty="0"/>
              <a:t>– Goods that have been produced and are used to produce other goods and services. They are used over and over again in the production process. Also called capital goods and physical capital.</a:t>
            </a:r>
          </a:p>
          <a:p>
            <a:endParaRPr lang="en-US" sz="1600" dirty="0"/>
          </a:p>
          <a:p>
            <a:r>
              <a:rPr lang="en-US" sz="1600" b="1" dirty="0"/>
              <a:t>Scarcity</a:t>
            </a:r>
            <a:r>
              <a:rPr lang="en-US" sz="1600" dirty="0"/>
              <a:t> – The condition that exists because there are not enough resources to produce everyone’s wants.</a:t>
            </a:r>
          </a:p>
          <a:p>
            <a:endParaRPr lang="en-US" sz="1600" dirty="0"/>
          </a:p>
          <a:p>
            <a:r>
              <a:rPr lang="en-US" sz="1600" b="1" dirty="0"/>
              <a:t>Trade-off</a:t>
            </a:r>
            <a:r>
              <a:rPr lang="en-US" sz="1600" dirty="0"/>
              <a:t> – Giving up some of one thing to gain some of something else.</a:t>
            </a:r>
          </a:p>
          <a:p>
            <a:endParaRPr lang="en-US" sz="1600" dirty="0"/>
          </a:p>
          <a:p>
            <a:r>
              <a:rPr lang="en-US" sz="1600" b="1" dirty="0"/>
              <a:t>Opportunity cost</a:t>
            </a:r>
            <a:r>
              <a:rPr lang="en-US" sz="1600" dirty="0"/>
              <a:t> – The value of the next-best alternative when a decision is made; it’s what is given up.</a:t>
            </a:r>
          </a:p>
        </p:txBody>
      </p:sp>
      <p:sp>
        <p:nvSpPr>
          <p:cNvPr id="7" name="TextBox 6"/>
          <p:cNvSpPr txBox="1"/>
          <p:nvPr/>
        </p:nvSpPr>
        <p:spPr>
          <a:xfrm>
            <a:off x="7433491" y="4814888"/>
            <a:ext cx="545342" cy="253916"/>
          </a:xfrm>
          <a:prstGeom prst="rect">
            <a:avLst/>
          </a:prstGeom>
          <a:noFill/>
        </p:spPr>
        <p:txBody>
          <a:bodyPr wrap="none" rtlCol="0">
            <a:spAutoFit/>
          </a:bodyPr>
          <a:lstStyle/>
          <a:p>
            <a:r>
              <a:rPr lang="en-US" sz="1050" dirty="0"/>
              <a:t>Slide 5</a:t>
            </a:r>
          </a:p>
        </p:txBody>
      </p:sp>
      <p:sp>
        <p:nvSpPr>
          <p:cNvPr id="3" name="TextBox 2">
            <a:extLst>
              <a:ext uri="{FF2B5EF4-FFF2-40B4-BE49-F238E27FC236}">
                <a16:creationId xmlns:a16="http://schemas.microsoft.com/office/drawing/2014/main" id="{F7BEB799-029F-A27F-2E50-F0CBEB81AC2B}"/>
              </a:ext>
            </a:extLst>
          </p:cNvPr>
          <p:cNvSpPr txBox="1"/>
          <p:nvPr/>
        </p:nvSpPr>
        <p:spPr>
          <a:xfrm>
            <a:off x="27709" y="74696"/>
            <a:ext cx="9088582" cy="523220"/>
          </a:xfrm>
          <a:prstGeom prst="rect">
            <a:avLst/>
          </a:prstGeom>
          <a:noFill/>
        </p:spPr>
        <p:txBody>
          <a:bodyPr wrap="square" rtlCol="0">
            <a:spAutoFit/>
          </a:bodyPr>
          <a:lstStyle/>
          <a:p>
            <a:pPr algn="ctr"/>
            <a:r>
              <a:rPr lang="en-US" sz="2800" b="1" dirty="0"/>
              <a:t>Slide 5: Glossary of Terms</a:t>
            </a:r>
          </a:p>
        </p:txBody>
      </p:sp>
    </p:spTree>
    <p:extLst>
      <p:ext uri="{BB962C8B-B14F-4D97-AF65-F5344CB8AC3E}">
        <p14:creationId xmlns:p14="http://schemas.microsoft.com/office/powerpoint/2010/main" val="38684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3" y="1167736"/>
            <a:ext cx="8451273" cy="3647152"/>
          </a:xfrm>
          <a:prstGeom prst="rect">
            <a:avLst/>
          </a:prstGeom>
          <a:noFill/>
        </p:spPr>
        <p:txBody>
          <a:bodyPr wrap="square" rtlCol="0">
            <a:spAutoFit/>
          </a:bodyPr>
          <a:lstStyle/>
          <a:p>
            <a:r>
              <a:rPr lang="en-US" b="1" dirty="0"/>
              <a:t>Propaganda </a:t>
            </a:r>
            <a:r>
              <a:rPr lang="en-US" dirty="0"/>
              <a:t>– Communication meant to influence the attitude of the people toward some cause or position.</a:t>
            </a:r>
            <a:endParaRPr lang="en-US" b="1" dirty="0"/>
          </a:p>
          <a:p>
            <a:endParaRPr lang="en-US" dirty="0"/>
          </a:p>
          <a:p>
            <a:pPr marL="214313" indent="-214313">
              <a:buFont typeface="Arial" panose="020B0604020202020204" pitchFamily="34" charset="0"/>
              <a:buChar char="•"/>
            </a:pPr>
            <a:r>
              <a:rPr lang="en-US" i="1" dirty="0"/>
              <a:t>Appealing to fear </a:t>
            </a:r>
            <a:r>
              <a:rPr lang="en-US" dirty="0"/>
              <a:t>– Building support by instilling anxieties and panic in the general population.</a:t>
            </a:r>
          </a:p>
          <a:p>
            <a:pPr lvl="0"/>
            <a:endParaRPr lang="en-US" b="1" dirty="0"/>
          </a:p>
          <a:p>
            <a:pPr marL="214313" indent="-214313">
              <a:buFont typeface="Arial" panose="020B0604020202020204" pitchFamily="34" charset="0"/>
              <a:buChar char="•"/>
            </a:pPr>
            <a:r>
              <a:rPr lang="en-US" i="1" dirty="0"/>
              <a:t>Flag waving (patriotism) </a:t>
            </a:r>
            <a:r>
              <a:rPr lang="en-US" dirty="0"/>
              <a:t>– Justifying an action on the grounds that doing so will make one more patriotic, or in some way benefit a country, group, or idea the targeted audience supports.</a:t>
            </a:r>
          </a:p>
          <a:p>
            <a:pPr lvl="0"/>
            <a:endParaRPr lang="en-US" b="1" dirty="0"/>
          </a:p>
          <a:p>
            <a:pPr marL="214313" indent="-214313">
              <a:buFont typeface="Arial" panose="020B0604020202020204" pitchFamily="34" charset="0"/>
              <a:buChar char="•"/>
            </a:pPr>
            <a:r>
              <a:rPr lang="en-US" i="1" dirty="0"/>
              <a:t>Jumping on the bandwagon</a:t>
            </a:r>
            <a:r>
              <a:rPr lang="en-US" b="1" dirty="0"/>
              <a:t> </a:t>
            </a:r>
            <a:r>
              <a:rPr lang="en-US" dirty="0"/>
              <a:t>– Promoting involvement based on the idea that “everyone else is doing it, and so should you.”</a:t>
            </a:r>
          </a:p>
          <a:p>
            <a:r>
              <a:rPr lang="en-US" sz="1500" dirty="0"/>
              <a:t> </a:t>
            </a:r>
          </a:p>
        </p:txBody>
      </p:sp>
      <p:sp>
        <p:nvSpPr>
          <p:cNvPr id="6" name="TextBox 5"/>
          <p:cNvSpPr txBox="1"/>
          <p:nvPr/>
        </p:nvSpPr>
        <p:spPr>
          <a:xfrm>
            <a:off x="7433491" y="4814888"/>
            <a:ext cx="545342" cy="253916"/>
          </a:xfrm>
          <a:prstGeom prst="rect">
            <a:avLst/>
          </a:prstGeom>
          <a:noFill/>
        </p:spPr>
        <p:txBody>
          <a:bodyPr wrap="none" rtlCol="0">
            <a:spAutoFit/>
          </a:bodyPr>
          <a:lstStyle/>
          <a:p>
            <a:r>
              <a:rPr lang="en-US" sz="1050" dirty="0"/>
              <a:t>Slide 6</a:t>
            </a:r>
          </a:p>
        </p:txBody>
      </p:sp>
      <p:sp>
        <p:nvSpPr>
          <p:cNvPr id="3" name="TextBox 2">
            <a:extLst>
              <a:ext uri="{FF2B5EF4-FFF2-40B4-BE49-F238E27FC236}">
                <a16:creationId xmlns:a16="http://schemas.microsoft.com/office/drawing/2014/main" id="{07A5E0F8-5919-2D17-EB4E-9D4878D5E05C}"/>
              </a:ext>
            </a:extLst>
          </p:cNvPr>
          <p:cNvSpPr txBox="1"/>
          <p:nvPr/>
        </p:nvSpPr>
        <p:spPr>
          <a:xfrm>
            <a:off x="27709" y="311794"/>
            <a:ext cx="9088582" cy="523220"/>
          </a:xfrm>
          <a:prstGeom prst="rect">
            <a:avLst/>
          </a:prstGeom>
          <a:noFill/>
        </p:spPr>
        <p:txBody>
          <a:bodyPr wrap="square" rtlCol="0">
            <a:spAutoFit/>
          </a:bodyPr>
          <a:lstStyle/>
          <a:p>
            <a:pPr algn="ctr"/>
            <a:r>
              <a:rPr lang="en-US" sz="2800" b="1" dirty="0"/>
              <a:t>Slide 6: Propaganda Terms</a:t>
            </a:r>
          </a:p>
        </p:txBody>
      </p:sp>
    </p:spTree>
    <p:extLst>
      <p:ext uri="{BB962C8B-B14F-4D97-AF65-F5344CB8AC3E}">
        <p14:creationId xmlns:p14="http://schemas.microsoft.com/office/powerpoint/2010/main" val="325095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8851" y="3842618"/>
            <a:ext cx="742704" cy="300082"/>
          </a:xfrm>
          <a:prstGeom prst="rect">
            <a:avLst/>
          </a:prstGeom>
          <a:noFill/>
        </p:spPr>
        <p:txBody>
          <a:bodyPr wrap="none" rtlCol="0">
            <a:spAutoFit/>
          </a:bodyPr>
          <a:lstStyle/>
          <a:p>
            <a:r>
              <a:rPr lang="en-US" sz="1350" dirty="0"/>
              <a:t>Image 1</a:t>
            </a:r>
          </a:p>
        </p:txBody>
      </p:sp>
      <p:sp>
        <p:nvSpPr>
          <p:cNvPr id="7" name="TextBox 6"/>
          <p:cNvSpPr txBox="1"/>
          <p:nvPr/>
        </p:nvSpPr>
        <p:spPr>
          <a:xfrm>
            <a:off x="4033867" y="3842618"/>
            <a:ext cx="742704" cy="300082"/>
          </a:xfrm>
          <a:prstGeom prst="rect">
            <a:avLst/>
          </a:prstGeom>
          <a:noFill/>
        </p:spPr>
        <p:txBody>
          <a:bodyPr wrap="none" rtlCol="0">
            <a:spAutoFit/>
          </a:bodyPr>
          <a:lstStyle/>
          <a:p>
            <a:r>
              <a:rPr lang="en-US" sz="1350" dirty="0"/>
              <a:t>Image 2</a:t>
            </a:r>
          </a:p>
        </p:txBody>
      </p:sp>
      <p:sp>
        <p:nvSpPr>
          <p:cNvPr id="8" name="TextBox 7"/>
          <p:cNvSpPr txBox="1"/>
          <p:nvPr/>
        </p:nvSpPr>
        <p:spPr>
          <a:xfrm>
            <a:off x="6446605" y="3842618"/>
            <a:ext cx="742704" cy="300082"/>
          </a:xfrm>
          <a:prstGeom prst="rect">
            <a:avLst/>
          </a:prstGeom>
          <a:noFill/>
        </p:spPr>
        <p:txBody>
          <a:bodyPr wrap="none" rtlCol="0">
            <a:spAutoFit/>
          </a:bodyPr>
          <a:lstStyle/>
          <a:p>
            <a:r>
              <a:rPr lang="en-US" sz="1350" dirty="0"/>
              <a:t>Image 3</a:t>
            </a:r>
          </a:p>
        </p:txBody>
      </p:sp>
      <p:sp>
        <p:nvSpPr>
          <p:cNvPr id="12" name="TextBox 11"/>
          <p:cNvSpPr txBox="1"/>
          <p:nvPr/>
        </p:nvSpPr>
        <p:spPr>
          <a:xfrm>
            <a:off x="7433491" y="4814888"/>
            <a:ext cx="545342" cy="253916"/>
          </a:xfrm>
          <a:prstGeom prst="rect">
            <a:avLst/>
          </a:prstGeom>
          <a:noFill/>
        </p:spPr>
        <p:txBody>
          <a:bodyPr wrap="none" rtlCol="0">
            <a:spAutoFit/>
          </a:bodyPr>
          <a:lstStyle/>
          <a:p>
            <a:r>
              <a:rPr lang="en-US" sz="1050" dirty="0"/>
              <a:t>Slide 7</a:t>
            </a:r>
          </a:p>
        </p:txBody>
      </p:sp>
      <p:sp>
        <p:nvSpPr>
          <p:cNvPr id="13" name="TextBox 12"/>
          <p:cNvSpPr txBox="1"/>
          <p:nvPr/>
        </p:nvSpPr>
        <p:spPr>
          <a:xfrm>
            <a:off x="45805" y="4479665"/>
            <a:ext cx="6400800" cy="230832"/>
          </a:xfrm>
          <a:prstGeom prst="rect">
            <a:avLst/>
          </a:prstGeom>
          <a:noFill/>
        </p:spPr>
        <p:txBody>
          <a:bodyPr wrap="square" rtlCol="0">
            <a:spAutoFit/>
          </a:bodyPr>
          <a:lstStyle/>
          <a:p>
            <a:r>
              <a:rPr lang="en-US" sz="900" dirty="0"/>
              <a:t>SOURCE:  National Archives </a:t>
            </a:r>
            <a:r>
              <a:rPr lang="en-US" sz="900" u="sng" dirty="0">
                <a:hlinkClick r:id="rId2"/>
              </a:rPr>
              <a:t>http://www.archives.gov</a:t>
            </a:r>
            <a:r>
              <a:rPr lang="en-US" sz="900" dirty="0"/>
              <a:t>.</a:t>
            </a:r>
          </a:p>
        </p:txBody>
      </p:sp>
      <p:pic>
        <p:nvPicPr>
          <p:cNvPr id="10" name="Picture 9">
            <a:extLst>
              <a:ext uri="{FF2B5EF4-FFF2-40B4-BE49-F238E27FC236}">
                <a16:creationId xmlns:a16="http://schemas.microsoft.com/office/drawing/2014/main" id="{BD8C1985-45F3-7E29-E6CE-B311904935D1}"/>
              </a:ext>
            </a:extLst>
          </p:cNvPr>
          <p:cNvPicPr>
            <a:picLocks noChangeAspect="1"/>
          </p:cNvPicPr>
          <p:nvPr/>
        </p:nvPicPr>
        <p:blipFill>
          <a:blip r:embed="rId3"/>
          <a:stretch>
            <a:fillRect/>
          </a:stretch>
        </p:blipFill>
        <p:spPr>
          <a:xfrm rot="5400000">
            <a:off x="828546" y="1436584"/>
            <a:ext cx="2757917" cy="1912716"/>
          </a:xfrm>
          <a:prstGeom prst="rect">
            <a:avLst/>
          </a:prstGeom>
        </p:spPr>
      </p:pic>
      <p:pic>
        <p:nvPicPr>
          <p:cNvPr id="15" name="Picture 14">
            <a:extLst>
              <a:ext uri="{FF2B5EF4-FFF2-40B4-BE49-F238E27FC236}">
                <a16:creationId xmlns:a16="http://schemas.microsoft.com/office/drawing/2014/main" id="{72B2E17B-65C0-FB70-23C8-4186AB53C7F1}"/>
              </a:ext>
            </a:extLst>
          </p:cNvPr>
          <p:cNvPicPr>
            <a:picLocks noChangeAspect="1"/>
          </p:cNvPicPr>
          <p:nvPr/>
        </p:nvPicPr>
        <p:blipFill>
          <a:blip r:embed="rId4"/>
          <a:stretch>
            <a:fillRect/>
          </a:stretch>
        </p:blipFill>
        <p:spPr>
          <a:xfrm rot="5400000">
            <a:off x="3003562" y="1436584"/>
            <a:ext cx="2757916" cy="1912715"/>
          </a:xfrm>
          <a:prstGeom prst="rect">
            <a:avLst/>
          </a:prstGeom>
        </p:spPr>
      </p:pic>
      <p:pic>
        <p:nvPicPr>
          <p:cNvPr id="17" name="Picture 16">
            <a:extLst>
              <a:ext uri="{FF2B5EF4-FFF2-40B4-BE49-F238E27FC236}">
                <a16:creationId xmlns:a16="http://schemas.microsoft.com/office/drawing/2014/main" id="{FCA80B5D-C0A6-7647-299B-D5C06220E39C}"/>
              </a:ext>
            </a:extLst>
          </p:cNvPr>
          <p:cNvPicPr>
            <a:picLocks noChangeAspect="1"/>
          </p:cNvPicPr>
          <p:nvPr/>
        </p:nvPicPr>
        <p:blipFill>
          <a:blip r:embed="rId5"/>
          <a:stretch>
            <a:fillRect/>
          </a:stretch>
        </p:blipFill>
        <p:spPr>
          <a:xfrm rot="5400000">
            <a:off x="5235250" y="1436584"/>
            <a:ext cx="2757916" cy="1912715"/>
          </a:xfrm>
          <a:prstGeom prst="rect">
            <a:avLst/>
          </a:prstGeom>
        </p:spPr>
      </p:pic>
      <p:sp>
        <p:nvSpPr>
          <p:cNvPr id="2" name="TextBox 1">
            <a:extLst>
              <a:ext uri="{FF2B5EF4-FFF2-40B4-BE49-F238E27FC236}">
                <a16:creationId xmlns:a16="http://schemas.microsoft.com/office/drawing/2014/main" id="{C1BE5117-8D0F-2E2D-9929-0D1F7D8F9142}"/>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7: WWII Propaganda Posters (Group 2)</a:t>
            </a:r>
          </a:p>
        </p:txBody>
      </p:sp>
    </p:spTree>
    <p:extLst>
      <p:ext uri="{BB962C8B-B14F-4D97-AF65-F5344CB8AC3E}">
        <p14:creationId xmlns:p14="http://schemas.microsoft.com/office/powerpoint/2010/main" val="160127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94" y="1101373"/>
            <a:ext cx="8409709" cy="3323987"/>
          </a:xfrm>
          <a:prstGeom prst="rect">
            <a:avLst/>
          </a:prstGeom>
          <a:noFill/>
        </p:spPr>
        <p:txBody>
          <a:bodyPr wrap="square" rtlCol="0">
            <a:spAutoFit/>
          </a:bodyPr>
          <a:lstStyle/>
          <a:p>
            <a:r>
              <a:rPr lang="en-US" sz="2000" i="1" dirty="0"/>
              <a:t>We can do without butter, but, despite all our love of peace, not without arms. One cannot shoot with butter, but with guns.</a:t>
            </a:r>
          </a:p>
          <a:p>
            <a:pPr algn="ctr"/>
            <a:endParaRPr lang="en-US" sz="2000" i="1" dirty="0"/>
          </a:p>
          <a:p>
            <a:pPr lvl="0" algn="r"/>
            <a:r>
              <a:rPr lang="en-US" sz="2000" b="1" dirty="0"/>
              <a:t>       —Joseph Goebbels </a:t>
            </a:r>
            <a:r>
              <a:rPr lang="en-US" sz="2000" dirty="0"/>
              <a:t>(Minister of Propaganda, Nazi Germany), 1936</a:t>
            </a:r>
          </a:p>
          <a:p>
            <a:pPr algn="ctr"/>
            <a:endParaRPr lang="en-US" sz="2000" i="1" dirty="0"/>
          </a:p>
          <a:p>
            <a:pPr algn="ctr"/>
            <a:endParaRPr lang="en-US" sz="2000" i="1" dirty="0"/>
          </a:p>
          <a:p>
            <a:r>
              <a:rPr lang="en-US" sz="2000" i="1" dirty="0"/>
              <a:t>Guns will make us powerful; butter will only make us fat.</a:t>
            </a:r>
          </a:p>
          <a:p>
            <a:pPr algn="ctr"/>
            <a:endParaRPr lang="en-US" sz="2000" dirty="0"/>
          </a:p>
          <a:p>
            <a:pPr lvl="0" algn="r"/>
            <a:r>
              <a:rPr lang="en-US" sz="2000" b="1" dirty="0"/>
              <a:t>—Hermann Goering </a:t>
            </a:r>
            <a:r>
              <a:rPr lang="en-US" sz="2000" dirty="0"/>
              <a:t>(Nazi Party leader), 1936</a:t>
            </a:r>
          </a:p>
          <a:p>
            <a:pPr algn="ctr"/>
            <a:endParaRPr lang="en-US" sz="1500" i="1" dirty="0"/>
          </a:p>
          <a:p>
            <a:pPr algn="ctr"/>
            <a:endParaRPr lang="en-US" sz="1500" i="1" dirty="0"/>
          </a:p>
        </p:txBody>
      </p:sp>
      <p:sp>
        <p:nvSpPr>
          <p:cNvPr id="6" name="TextBox 5"/>
          <p:cNvSpPr txBox="1"/>
          <p:nvPr/>
        </p:nvSpPr>
        <p:spPr>
          <a:xfrm>
            <a:off x="7433491" y="4814888"/>
            <a:ext cx="545342" cy="253916"/>
          </a:xfrm>
          <a:prstGeom prst="rect">
            <a:avLst/>
          </a:prstGeom>
          <a:noFill/>
        </p:spPr>
        <p:txBody>
          <a:bodyPr wrap="none" rtlCol="0">
            <a:spAutoFit/>
          </a:bodyPr>
          <a:lstStyle/>
          <a:p>
            <a:r>
              <a:rPr lang="en-US" sz="1050" dirty="0"/>
              <a:t>Slide 8</a:t>
            </a:r>
          </a:p>
        </p:txBody>
      </p:sp>
      <p:sp>
        <p:nvSpPr>
          <p:cNvPr id="3" name="TextBox 2">
            <a:extLst>
              <a:ext uri="{FF2B5EF4-FFF2-40B4-BE49-F238E27FC236}">
                <a16:creationId xmlns:a16="http://schemas.microsoft.com/office/drawing/2014/main" id="{87E75895-5D4B-9E8E-01A5-D31546CD8623}"/>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8: Guns vs. Butter Quotes</a:t>
            </a:r>
          </a:p>
        </p:txBody>
      </p:sp>
    </p:spTree>
    <p:extLst>
      <p:ext uri="{BB962C8B-B14F-4D97-AF65-F5344CB8AC3E}">
        <p14:creationId xmlns:p14="http://schemas.microsoft.com/office/powerpoint/2010/main" val="333909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3" y="1240217"/>
            <a:ext cx="8250382" cy="2554545"/>
          </a:xfrm>
          <a:prstGeom prst="rect">
            <a:avLst/>
          </a:prstGeom>
          <a:noFill/>
        </p:spPr>
        <p:txBody>
          <a:bodyPr wrap="square" rtlCol="0">
            <a:spAutoFit/>
          </a:bodyPr>
          <a:lstStyle/>
          <a:p>
            <a:r>
              <a:rPr lang="en-US" sz="2000" i="1" dirty="0"/>
              <a:t>Every gun that is made, every warship launched, every rocket fired signifies,</a:t>
            </a:r>
            <a:br>
              <a:rPr lang="en-US" sz="2000" i="1" dirty="0"/>
            </a:br>
            <a:r>
              <a:rPr lang="en-US" sz="2000" i="1" dirty="0"/>
              <a:t>in the final sense, a theft from those who hunger and are not fed, those who are cold and are not clothed. This world in arms is not spending money alone. It is spending the sweat of its labors, the genius of its scientists, the hopes of its children.</a:t>
            </a:r>
          </a:p>
          <a:p>
            <a:endParaRPr lang="en-US" sz="2000" i="1" dirty="0"/>
          </a:p>
          <a:p>
            <a:endParaRPr lang="en-US" sz="2000" dirty="0"/>
          </a:p>
          <a:p>
            <a:pPr lvl="0" algn="r"/>
            <a:r>
              <a:rPr lang="en-US" sz="2000" dirty="0"/>
              <a:t>—President Dwight D. Eisenhower, 1953</a:t>
            </a:r>
          </a:p>
        </p:txBody>
      </p:sp>
      <p:sp>
        <p:nvSpPr>
          <p:cNvPr id="6" name="TextBox 5"/>
          <p:cNvSpPr txBox="1"/>
          <p:nvPr/>
        </p:nvSpPr>
        <p:spPr>
          <a:xfrm>
            <a:off x="7433491" y="4814888"/>
            <a:ext cx="545342" cy="253916"/>
          </a:xfrm>
          <a:prstGeom prst="rect">
            <a:avLst/>
          </a:prstGeom>
          <a:noFill/>
        </p:spPr>
        <p:txBody>
          <a:bodyPr wrap="none" rtlCol="0">
            <a:spAutoFit/>
          </a:bodyPr>
          <a:lstStyle/>
          <a:p>
            <a:r>
              <a:rPr lang="en-US" sz="1050" dirty="0"/>
              <a:t>Slide 9</a:t>
            </a:r>
          </a:p>
        </p:txBody>
      </p:sp>
      <p:sp>
        <p:nvSpPr>
          <p:cNvPr id="3" name="TextBox 2">
            <a:extLst>
              <a:ext uri="{FF2B5EF4-FFF2-40B4-BE49-F238E27FC236}">
                <a16:creationId xmlns:a16="http://schemas.microsoft.com/office/drawing/2014/main" id="{1E843273-B449-BAF2-24C4-483EEBE10C6F}"/>
              </a:ext>
            </a:extLst>
          </p:cNvPr>
          <p:cNvSpPr txBox="1"/>
          <p:nvPr/>
        </p:nvSpPr>
        <p:spPr>
          <a:xfrm>
            <a:off x="49258" y="280588"/>
            <a:ext cx="9088582" cy="523220"/>
          </a:xfrm>
          <a:prstGeom prst="rect">
            <a:avLst/>
          </a:prstGeom>
          <a:noFill/>
        </p:spPr>
        <p:txBody>
          <a:bodyPr wrap="square" rtlCol="0">
            <a:spAutoFit/>
          </a:bodyPr>
          <a:lstStyle/>
          <a:p>
            <a:pPr algn="ctr"/>
            <a:r>
              <a:rPr lang="en-US" sz="2800" b="1" dirty="0"/>
              <a:t>Slide 9: Dwight Eisenhower Quote</a:t>
            </a:r>
          </a:p>
        </p:txBody>
      </p:sp>
      <p:pic>
        <p:nvPicPr>
          <p:cNvPr id="4" name="eisenhower speech">
            <a:hlinkClick r:id="" action="ppaction://media"/>
            <a:extLst>
              <a:ext uri="{FF2B5EF4-FFF2-40B4-BE49-F238E27FC236}">
                <a16:creationId xmlns:a16="http://schemas.microsoft.com/office/drawing/2014/main" id="{FF9ECA90-B47A-1369-B1AD-0415698C2E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2791" y="4156075"/>
            <a:ext cx="487363" cy="487363"/>
          </a:xfrm>
          <a:prstGeom prst="rect">
            <a:avLst/>
          </a:prstGeom>
        </p:spPr>
      </p:pic>
      <p:sp>
        <p:nvSpPr>
          <p:cNvPr id="5" name="TextBox 4">
            <a:extLst>
              <a:ext uri="{FF2B5EF4-FFF2-40B4-BE49-F238E27FC236}">
                <a16:creationId xmlns:a16="http://schemas.microsoft.com/office/drawing/2014/main" id="{E3BB9E67-89E7-F028-BA85-4E269291F2A3}"/>
              </a:ext>
            </a:extLst>
          </p:cNvPr>
          <p:cNvSpPr txBox="1"/>
          <p:nvPr/>
        </p:nvSpPr>
        <p:spPr>
          <a:xfrm>
            <a:off x="1255197" y="4341108"/>
            <a:ext cx="6178294" cy="400110"/>
          </a:xfrm>
          <a:prstGeom prst="rect">
            <a:avLst/>
          </a:prstGeom>
          <a:noFill/>
        </p:spPr>
        <p:txBody>
          <a:bodyPr wrap="none" rtlCol="0">
            <a:spAutoFit/>
          </a:bodyPr>
          <a:lstStyle/>
          <a:p>
            <a:r>
              <a:rPr lang="en-US" sz="1000" dirty="0"/>
              <a:t>Audio from the National Archives &amp; Record Administration courtesy of the Miller Center at the University of Virginia</a:t>
            </a:r>
          </a:p>
          <a:p>
            <a:r>
              <a:rPr lang="en-US" sz="1000" dirty="0">
                <a:hlinkClick r:id="rId6"/>
              </a:rPr>
              <a:t>www.millercenter.org </a:t>
            </a:r>
            <a:endParaRPr lang="en-US" sz="1000" dirty="0"/>
          </a:p>
        </p:txBody>
      </p:sp>
    </p:spTree>
    <p:extLst>
      <p:ext uri="{BB962C8B-B14F-4D97-AF65-F5344CB8AC3E}">
        <p14:creationId xmlns:p14="http://schemas.microsoft.com/office/powerpoint/2010/main" val="17531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1079</Words>
  <Application>Microsoft Office PowerPoint</Application>
  <PresentationFormat>On-screen Show (16:9)</PresentationFormat>
  <Paragraphs>176</Paragraphs>
  <Slides>18</Slides>
  <Notes>12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Office Theme</vt:lpstr>
      <vt:lpstr>The Arsenal of Democracy: The United States in WWII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Kathie L Lauher</dc:creator>
  <cp:lastModifiedBy>Wolla, Scott A</cp:lastModifiedBy>
  <cp:revision>9</cp:revision>
  <dcterms:created xsi:type="dcterms:W3CDTF">2017-05-10T20:57:33Z</dcterms:created>
  <dcterms:modified xsi:type="dcterms:W3CDTF">2024-08-21T15:03:54Z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2023-12-07T19:38:55Z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e556ccd7-70f7-4f3c-b3b1-ff272c256a20</vt:lpwstr>
  </property>
  <property fmtid="{D5CDD505-2E9C-101B-9397-08002B2CF9AE}" pid="8" name="MSIP_Label_65269c60-0483-4c57-9e8c-3779d6900235_ContentBits">
    <vt:lpwstr>0</vt:lpwstr>
  </property>
</Properties>
</file>