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4"/>
  </p:sldMasterIdLst>
  <p:notesMasterIdLst>
    <p:notesMasterId r:id="rId25"/>
  </p:notesMasterIdLst>
  <p:handoutMasterIdLst>
    <p:handoutMasterId r:id="rId26"/>
  </p:handoutMasterIdLst>
  <p:sldIdLst>
    <p:sldId id="323" r:id="rId5"/>
    <p:sldId id="334" r:id="rId6"/>
    <p:sldId id="338" r:id="rId7"/>
    <p:sldId id="285" r:id="rId8"/>
    <p:sldId id="358" r:id="rId9"/>
    <p:sldId id="339" r:id="rId10"/>
    <p:sldId id="359" r:id="rId11"/>
    <p:sldId id="354" r:id="rId12"/>
    <p:sldId id="360" r:id="rId13"/>
    <p:sldId id="271" r:id="rId14"/>
    <p:sldId id="361" r:id="rId15"/>
    <p:sldId id="357" r:id="rId16"/>
    <p:sldId id="342" r:id="rId17"/>
    <p:sldId id="364" r:id="rId18"/>
    <p:sldId id="362" r:id="rId19"/>
    <p:sldId id="347" r:id="rId20"/>
    <p:sldId id="346" r:id="rId21"/>
    <p:sldId id="351" r:id="rId22"/>
    <p:sldId id="348" r:id="rId23"/>
    <p:sldId id="309" r:id="rId24"/>
  </p:sldIdLst>
  <p:sldSz cx="9144000" cy="5143500" type="screen16x9"/>
  <p:notesSz cx="7010400" cy="9236075"/>
  <p:defaultTextStyle>
    <a:defPPr>
      <a:defRPr lang="en-US"/>
    </a:defPPr>
    <a:lvl1pPr algn="l" rtl="0" fontAlgn="base">
      <a:spcBef>
        <a:spcPct val="0"/>
      </a:spcBef>
      <a:spcAft>
        <a:spcPct val="0"/>
      </a:spcAft>
      <a:defRPr sz="2400" kern="1200">
        <a:solidFill>
          <a:schemeClr val="tx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p:defaultTextStyle>
  <p:extLst>
    <p:ext uri="{521415D9-36F7-43E2-AB2F-B90AF26B5E84}">
      <p14:sectionLst xmlns:p14="http://schemas.microsoft.com/office/powerpoint/2010/main">
        <p14:section name="General Information" id="{C38F9195-23E7-1147-81A2-7F19EF3EDC9D}">
          <p14:sldIdLst/>
        </p14:section>
        <p14:section name="Slide Layouts" id="{947F2704-BC63-F74C-A13A-1C1A68406046}">
          <p14:sldIdLst>
            <p14:sldId id="323"/>
            <p14:sldId id="334"/>
            <p14:sldId id="338"/>
            <p14:sldId id="285"/>
            <p14:sldId id="358"/>
            <p14:sldId id="339"/>
            <p14:sldId id="359"/>
            <p14:sldId id="354"/>
            <p14:sldId id="360"/>
            <p14:sldId id="271"/>
            <p14:sldId id="361"/>
            <p14:sldId id="357"/>
            <p14:sldId id="342"/>
            <p14:sldId id="364"/>
            <p14:sldId id="362"/>
            <p14:sldId id="347"/>
            <p14:sldId id="346"/>
            <p14:sldId id="351"/>
            <p14:sldId id="348"/>
            <p14:sldId id="309"/>
          </p14:sldIdLst>
        </p14:section>
      </p14:sectionLst>
    </p:ext>
    <p:ext uri="{EFAFB233-063F-42B5-8137-9DF3F51BA10A}">
      <p15:sldGuideLst xmlns:p15="http://schemas.microsoft.com/office/powerpoint/2012/main">
        <p15:guide id="4" pos="2880">
          <p15:clr>
            <a:srgbClr val="A4A3A4"/>
          </p15:clr>
        </p15:guide>
        <p15:guide id="5" orient="horz" pos="162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CBCE94-514A-16C4-CCED-4A060191AFF7}" name="Bernstein, Jennifer M" initials="JMB" userId="Bernstein, Jennifer M" providerId="None"/>
  <p188:author id="{D6ADC6FD-FB7A-E3AE-6A26-FC821A011C8D}" name="Mike Kaiman" initials="MK" userId="Mike Kaim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4086D5"/>
    <a:srgbClr val="236BC6"/>
    <a:srgbClr val="A0BCE4"/>
    <a:srgbClr val="C07C00"/>
    <a:srgbClr val="02245A"/>
    <a:srgbClr val="021C5A"/>
    <a:srgbClr val="021C6E"/>
    <a:srgbClr val="C07C1A"/>
    <a:srgbClr val="021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134" y="330"/>
      </p:cViewPr>
      <p:guideLst>
        <p:guide pos="2880"/>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Colaville Soda Market</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Demand</c:v>
                </c:pt>
              </c:strCache>
            </c:strRef>
          </c:tx>
          <c:spPr>
            <a:ln w="28575" cap="rnd">
              <a:solidFill>
                <a:schemeClr val="accent1"/>
              </a:solidFill>
              <a:round/>
            </a:ln>
            <a:effectLst/>
          </c:spPr>
          <c:marker>
            <c:symbol val="none"/>
          </c:marker>
          <c:cat>
            <c:numRef>
              <c:f>Sheet1!$A$2:$A$8</c:f>
              <c:numCache>
                <c:formatCode>General</c:formatCode>
                <c:ptCount val="7"/>
                <c:pt idx="0">
                  <c:v>0</c:v>
                </c:pt>
                <c:pt idx="3" formatCode="#,##0">
                  <c:v>75000</c:v>
                </c:pt>
              </c:numCache>
            </c:numRef>
          </c:cat>
          <c:val>
            <c:numRef>
              <c:f>Sheet1!$B$2:$B$8</c:f>
              <c:numCache>
                <c:formatCode>General</c:formatCode>
                <c:ptCount val="7"/>
                <c:pt idx="0">
                  <c:v>6</c:v>
                </c:pt>
                <c:pt idx="1">
                  <c:v>5</c:v>
                </c:pt>
                <c:pt idx="2">
                  <c:v>4</c:v>
                </c:pt>
                <c:pt idx="3">
                  <c:v>3</c:v>
                </c:pt>
                <c:pt idx="4">
                  <c:v>2</c:v>
                </c:pt>
                <c:pt idx="5" formatCode="&quot;$&quot;#,##0.00_);[Red]\(&quot;$&quot;#,##0.00\)">
                  <c:v>1</c:v>
                </c:pt>
                <c:pt idx="6" formatCode="&quot;$&quot;#,##0.00_);[Red]\(&quot;$&quot;#,##0.00\)">
                  <c:v>0</c:v>
                </c:pt>
              </c:numCache>
            </c:numRef>
          </c:val>
          <c:smooth val="0"/>
          <c:extLst>
            <c:ext xmlns:c16="http://schemas.microsoft.com/office/drawing/2014/chart" uri="{C3380CC4-5D6E-409C-BE32-E72D297353CC}">
              <c16:uniqueId val="{00000000-C39C-4003-87C0-5AB01CDC533B}"/>
            </c:ext>
          </c:extLst>
        </c:ser>
        <c:ser>
          <c:idx val="1"/>
          <c:order val="1"/>
          <c:tx>
            <c:strRef>
              <c:f>Sheet1!$C$1</c:f>
              <c:strCache>
                <c:ptCount val="1"/>
                <c:pt idx="0">
                  <c:v>Supply</c:v>
                </c:pt>
              </c:strCache>
            </c:strRef>
          </c:tx>
          <c:spPr>
            <a:ln w="28575" cap="rnd">
              <a:solidFill>
                <a:schemeClr val="accent2"/>
              </a:solidFill>
              <a:round/>
            </a:ln>
            <a:effectLst/>
          </c:spPr>
          <c:marker>
            <c:symbol val="none"/>
          </c:marker>
          <c:cat>
            <c:numRef>
              <c:f>Sheet1!$A$2:$A$8</c:f>
              <c:numCache>
                <c:formatCode>General</c:formatCode>
                <c:ptCount val="7"/>
                <c:pt idx="0">
                  <c:v>0</c:v>
                </c:pt>
                <c:pt idx="3" formatCode="#,##0">
                  <c:v>75000</c:v>
                </c:pt>
              </c:numCache>
            </c:numRef>
          </c:cat>
          <c:val>
            <c:numRef>
              <c:f>Sheet1!$C$2:$C$8</c:f>
              <c:numCache>
                <c:formatCode>General</c:formatCode>
                <c:ptCount val="7"/>
                <c:pt idx="0">
                  <c:v>0</c:v>
                </c:pt>
                <c:pt idx="1">
                  <c:v>1</c:v>
                </c:pt>
                <c:pt idx="2">
                  <c:v>2</c:v>
                </c:pt>
                <c:pt idx="3">
                  <c:v>3</c:v>
                </c:pt>
                <c:pt idx="4">
                  <c:v>4</c:v>
                </c:pt>
                <c:pt idx="5">
                  <c:v>5</c:v>
                </c:pt>
                <c:pt idx="6">
                  <c:v>6</c:v>
                </c:pt>
              </c:numCache>
            </c:numRef>
          </c:val>
          <c:smooth val="0"/>
          <c:extLst>
            <c:ext xmlns:c16="http://schemas.microsoft.com/office/drawing/2014/chart" uri="{C3380CC4-5D6E-409C-BE32-E72D297353CC}">
              <c16:uniqueId val="{00000001-C39C-4003-87C0-5AB01CDC533B}"/>
            </c:ext>
          </c:extLst>
        </c:ser>
        <c:dLbls>
          <c:showLegendKey val="0"/>
          <c:showVal val="0"/>
          <c:showCatName val="0"/>
          <c:showSerName val="0"/>
          <c:showPercent val="0"/>
          <c:showBubbleSize val="0"/>
        </c:dLbls>
        <c:smooth val="0"/>
        <c:axId val="2066742880"/>
        <c:axId val="2066741440"/>
      </c:lineChart>
      <c:catAx>
        <c:axId val="2066742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Gallons of Soda</a:t>
                </a:r>
              </a:p>
            </c:rich>
          </c:tx>
          <c:overlay val="0"/>
          <c:spPr>
            <a:noFill/>
            <a:ln>
              <a:noFill/>
            </a:ln>
            <a:effectLst/>
          </c:spPr>
          <c:txPr>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1440"/>
        <c:crossesAt val="0"/>
        <c:auto val="1"/>
        <c:lblAlgn val="ctr"/>
        <c:lblOffset val="100"/>
        <c:noMultiLvlLbl val="0"/>
      </c:catAx>
      <c:valAx>
        <c:axId val="2066741440"/>
        <c:scaling>
          <c:orientation val="minMax"/>
          <c:max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Price</a:t>
                </a:r>
              </a:p>
            </c:rich>
          </c:tx>
          <c:overlay val="0"/>
          <c:spPr>
            <a:noFill/>
            <a:ln>
              <a:noFill/>
            </a:ln>
            <a:effectLst/>
          </c:spPr>
          <c:txPr>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quot;$&quot;#,##0.0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2880"/>
        <c:crosses val="autoZero"/>
        <c:crossBetween val="midCat"/>
        <c:min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dirty="0" err="1"/>
              <a:t>Colaville</a:t>
            </a:r>
            <a:r>
              <a:rPr lang="en-US" dirty="0"/>
              <a:t> Soda Market w/ Tax</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Demand</c:v>
                </c:pt>
              </c:strCache>
            </c:strRef>
          </c:tx>
          <c:spPr>
            <a:ln w="28575" cap="rnd">
              <a:solidFill>
                <a:schemeClr val="accent1"/>
              </a:solidFill>
              <a:round/>
            </a:ln>
            <a:effectLst/>
          </c:spPr>
          <c:marker>
            <c:symbol val="none"/>
          </c:marker>
          <c:cat>
            <c:numRef>
              <c:f>Sheet1!$A$2:$A$8</c:f>
              <c:numCache>
                <c:formatCode>#,##0</c:formatCode>
                <c:ptCount val="7"/>
                <c:pt idx="0" formatCode="General">
                  <c:v>0</c:v>
                </c:pt>
                <c:pt idx="1">
                  <c:v>25000</c:v>
                </c:pt>
                <c:pt idx="2">
                  <c:v>50000</c:v>
                </c:pt>
                <c:pt idx="3">
                  <c:v>75000</c:v>
                </c:pt>
                <c:pt idx="4">
                  <c:v>100000</c:v>
                </c:pt>
                <c:pt idx="5">
                  <c:v>125000</c:v>
                </c:pt>
                <c:pt idx="6">
                  <c:v>150000</c:v>
                </c:pt>
              </c:numCache>
            </c:numRef>
          </c:cat>
          <c:val>
            <c:numRef>
              <c:f>Sheet1!$B$2:$B$8</c:f>
              <c:numCache>
                <c:formatCode>General</c:formatCode>
                <c:ptCount val="7"/>
                <c:pt idx="0">
                  <c:v>6</c:v>
                </c:pt>
                <c:pt idx="1">
                  <c:v>5</c:v>
                </c:pt>
                <c:pt idx="2">
                  <c:v>4</c:v>
                </c:pt>
                <c:pt idx="3">
                  <c:v>3</c:v>
                </c:pt>
                <c:pt idx="4">
                  <c:v>2</c:v>
                </c:pt>
                <c:pt idx="5" formatCode="&quot;$&quot;#,##0.00_);[Red]\(&quot;$&quot;#,##0.00\)">
                  <c:v>1</c:v>
                </c:pt>
                <c:pt idx="6" formatCode="&quot;$&quot;#,##0.00_);[Red]\(&quot;$&quot;#,##0.00\)">
                  <c:v>0</c:v>
                </c:pt>
              </c:numCache>
            </c:numRef>
          </c:val>
          <c:smooth val="0"/>
          <c:extLst>
            <c:ext xmlns:c16="http://schemas.microsoft.com/office/drawing/2014/chart" uri="{C3380CC4-5D6E-409C-BE32-E72D297353CC}">
              <c16:uniqueId val="{00000000-B0FB-4EE8-B375-216A2F64499E}"/>
            </c:ext>
          </c:extLst>
        </c:ser>
        <c:ser>
          <c:idx val="1"/>
          <c:order val="1"/>
          <c:tx>
            <c:strRef>
              <c:f>Sheet1!$C$1</c:f>
              <c:strCache>
                <c:ptCount val="1"/>
                <c:pt idx="0">
                  <c:v>Supply</c:v>
                </c:pt>
              </c:strCache>
            </c:strRef>
          </c:tx>
          <c:spPr>
            <a:ln w="28575" cap="rnd">
              <a:solidFill>
                <a:schemeClr val="accent2"/>
              </a:solidFill>
              <a:round/>
            </a:ln>
            <a:effectLst/>
          </c:spPr>
          <c:marker>
            <c:symbol val="none"/>
          </c:marker>
          <c:cat>
            <c:numRef>
              <c:f>Sheet1!$A$2:$A$8</c:f>
              <c:numCache>
                <c:formatCode>#,##0</c:formatCode>
                <c:ptCount val="7"/>
                <c:pt idx="0" formatCode="General">
                  <c:v>0</c:v>
                </c:pt>
                <c:pt idx="1">
                  <c:v>25000</c:v>
                </c:pt>
                <c:pt idx="2">
                  <c:v>50000</c:v>
                </c:pt>
                <c:pt idx="3">
                  <c:v>75000</c:v>
                </c:pt>
                <c:pt idx="4">
                  <c:v>100000</c:v>
                </c:pt>
                <c:pt idx="5">
                  <c:v>125000</c:v>
                </c:pt>
                <c:pt idx="6">
                  <c:v>150000</c:v>
                </c:pt>
              </c:numCache>
            </c:numRef>
          </c:cat>
          <c:val>
            <c:numRef>
              <c:f>Sheet1!$C$2:$C$8</c:f>
              <c:numCache>
                <c:formatCode>General</c:formatCode>
                <c:ptCount val="7"/>
                <c:pt idx="0">
                  <c:v>0</c:v>
                </c:pt>
                <c:pt idx="1">
                  <c:v>1</c:v>
                </c:pt>
                <c:pt idx="2">
                  <c:v>2</c:v>
                </c:pt>
                <c:pt idx="3">
                  <c:v>3</c:v>
                </c:pt>
                <c:pt idx="4">
                  <c:v>4</c:v>
                </c:pt>
                <c:pt idx="5">
                  <c:v>5</c:v>
                </c:pt>
                <c:pt idx="6">
                  <c:v>6</c:v>
                </c:pt>
              </c:numCache>
            </c:numRef>
          </c:val>
          <c:smooth val="0"/>
          <c:extLst>
            <c:ext xmlns:c16="http://schemas.microsoft.com/office/drawing/2014/chart" uri="{C3380CC4-5D6E-409C-BE32-E72D297353CC}">
              <c16:uniqueId val="{00000001-B0FB-4EE8-B375-216A2F64499E}"/>
            </c:ext>
          </c:extLst>
        </c:ser>
        <c:ser>
          <c:idx val="2"/>
          <c:order val="2"/>
          <c:tx>
            <c:strRef>
              <c:f>Sheet1!$D$1</c:f>
              <c:strCache>
                <c:ptCount val="1"/>
                <c:pt idx="0">
                  <c:v>Supply + Tax</c:v>
                </c:pt>
              </c:strCache>
            </c:strRef>
          </c:tx>
          <c:spPr>
            <a:ln w="28575" cap="rnd">
              <a:solidFill>
                <a:schemeClr val="accent3"/>
              </a:solidFill>
              <a:round/>
            </a:ln>
            <a:effectLst/>
          </c:spPr>
          <c:marker>
            <c:symbol val="none"/>
          </c:marker>
          <c:cat>
            <c:numRef>
              <c:f>Sheet1!$A$2:$A$8</c:f>
              <c:numCache>
                <c:formatCode>#,##0</c:formatCode>
                <c:ptCount val="7"/>
                <c:pt idx="0" formatCode="General">
                  <c:v>0</c:v>
                </c:pt>
                <c:pt idx="1">
                  <c:v>25000</c:v>
                </c:pt>
                <c:pt idx="2">
                  <c:v>50000</c:v>
                </c:pt>
                <c:pt idx="3">
                  <c:v>75000</c:v>
                </c:pt>
                <c:pt idx="4">
                  <c:v>100000</c:v>
                </c:pt>
                <c:pt idx="5">
                  <c:v>125000</c:v>
                </c:pt>
                <c:pt idx="6">
                  <c:v>150000</c:v>
                </c:pt>
              </c:numCache>
            </c:numRef>
          </c:cat>
          <c:val>
            <c:numRef>
              <c:f>Sheet1!$D$2:$D$8</c:f>
              <c:numCache>
                <c:formatCode>General</c:formatCode>
                <c:ptCount val="7"/>
                <c:pt idx="0">
                  <c:v>2</c:v>
                </c:pt>
                <c:pt idx="1">
                  <c:v>3</c:v>
                </c:pt>
                <c:pt idx="2">
                  <c:v>4</c:v>
                </c:pt>
                <c:pt idx="3">
                  <c:v>5</c:v>
                </c:pt>
                <c:pt idx="4">
                  <c:v>6</c:v>
                </c:pt>
                <c:pt idx="5">
                  <c:v>7</c:v>
                </c:pt>
                <c:pt idx="6">
                  <c:v>8</c:v>
                </c:pt>
              </c:numCache>
            </c:numRef>
          </c:val>
          <c:smooth val="0"/>
          <c:extLst>
            <c:ext xmlns:c16="http://schemas.microsoft.com/office/drawing/2014/chart" uri="{C3380CC4-5D6E-409C-BE32-E72D297353CC}">
              <c16:uniqueId val="{00000002-B0FB-4EE8-B375-216A2F64499E}"/>
            </c:ext>
          </c:extLst>
        </c:ser>
        <c:dLbls>
          <c:showLegendKey val="0"/>
          <c:showVal val="0"/>
          <c:showCatName val="0"/>
          <c:showSerName val="0"/>
          <c:showPercent val="0"/>
          <c:showBubbleSize val="0"/>
        </c:dLbls>
        <c:smooth val="0"/>
        <c:axId val="2066742880"/>
        <c:axId val="2066741440"/>
      </c:lineChart>
      <c:catAx>
        <c:axId val="2066742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Gallons of Soda</a:t>
                </a:r>
              </a:p>
            </c:rich>
          </c:tx>
          <c:overlay val="0"/>
          <c:spPr>
            <a:noFill/>
            <a:ln>
              <a:noFill/>
            </a:ln>
            <a:effectLst/>
          </c:spPr>
          <c:txPr>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1440"/>
        <c:crossesAt val="0"/>
        <c:auto val="1"/>
        <c:lblAlgn val="ctr"/>
        <c:lblOffset val="100"/>
        <c:noMultiLvlLbl val="0"/>
      </c:catAx>
      <c:valAx>
        <c:axId val="2066741440"/>
        <c:scaling>
          <c:orientation val="minMax"/>
          <c:max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Price</a:t>
                </a:r>
              </a:p>
            </c:rich>
          </c:tx>
          <c:overlay val="0"/>
          <c:spPr>
            <a:noFill/>
            <a:ln>
              <a:noFill/>
            </a:ln>
            <a:effectLst/>
          </c:spPr>
          <c:txPr>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quot;$&quot;#,##0.0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2880"/>
        <c:crosses val="autoZero"/>
        <c:crossBetween val="midCat"/>
        <c:min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Guess the</a:t>
            </a:r>
            <a:r>
              <a:rPr lang="en-US" baseline="0"/>
              <a:t> Domestic Jeans Market</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Supply</c:v>
                </c:pt>
              </c:strCache>
            </c:strRef>
          </c:tx>
          <c:spPr>
            <a:ln w="28575" cap="rnd">
              <a:solidFill>
                <a:schemeClr val="accent1"/>
              </a:solidFill>
              <a:round/>
            </a:ln>
            <a:effectLst/>
          </c:spPr>
          <c:marker>
            <c:symbol val="none"/>
          </c:marker>
          <c:cat>
            <c:numRef>
              <c:f>Sheet1!$A$2:$A$8</c:f>
              <c:numCache>
                <c:formatCode>#,##0</c:formatCode>
                <c:ptCount val="7"/>
                <c:pt idx="0">
                  <c:v>0</c:v>
                </c:pt>
                <c:pt idx="1">
                  <c:v>2500</c:v>
                </c:pt>
                <c:pt idx="2">
                  <c:v>5000</c:v>
                </c:pt>
                <c:pt idx="3">
                  <c:v>7500</c:v>
                </c:pt>
                <c:pt idx="4">
                  <c:v>10000</c:v>
                </c:pt>
              </c:numCache>
            </c:numRef>
          </c:cat>
          <c:val>
            <c:numRef>
              <c:f>Sheet1!$B$2:$B$8</c:f>
              <c:numCache>
                <c:formatCode>General</c:formatCode>
                <c:ptCount val="7"/>
                <c:pt idx="0">
                  <c:v>0</c:v>
                </c:pt>
                <c:pt idx="1">
                  <c:v>25</c:v>
                </c:pt>
                <c:pt idx="2">
                  <c:v>50</c:v>
                </c:pt>
                <c:pt idx="3">
                  <c:v>75</c:v>
                </c:pt>
                <c:pt idx="4" formatCode="&quot;$&quot;#,##0.00_);[Red]\(&quot;$&quot;#,##0.00\)">
                  <c:v>100</c:v>
                </c:pt>
              </c:numCache>
            </c:numRef>
          </c:val>
          <c:smooth val="0"/>
          <c:extLst>
            <c:ext xmlns:c16="http://schemas.microsoft.com/office/drawing/2014/chart" uri="{C3380CC4-5D6E-409C-BE32-E72D297353CC}">
              <c16:uniqueId val="{00000000-0B0F-49B4-828B-E4C24731F151}"/>
            </c:ext>
          </c:extLst>
        </c:ser>
        <c:ser>
          <c:idx val="1"/>
          <c:order val="1"/>
          <c:tx>
            <c:strRef>
              <c:f>Sheet1!$C$1</c:f>
              <c:strCache>
                <c:ptCount val="1"/>
                <c:pt idx="0">
                  <c:v>Demand</c:v>
                </c:pt>
              </c:strCache>
            </c:strRef>
          </c:tx>
          <c:spPr>
            <a:ln w="28575" cap="rnd">
              <a:solidFill>
                <a:schemeClr val="accent2"/>
              </a:solidFill>
              <a:round/>
            </a:ln>
            <a:effectLst/>
          </c:spPr>
          <c:marker>
            <c:symbol val="none"/>
          </c:marker>
          <c:cat>
            <c:numRef>
              <c:f>Sheet1!$A$2:$A$8</c:f>
              <c:numCache>
                <c:formatCode>#,##0</c:formatCode>
                <c:ptCount val="7"/>
                <c:pt idx="0">
                  <c:v>0</c:v>
                </c:pt>
                <c:pt idx="1">
                  <c:v>2500</c:v>
                </c:pt>
                <c:pt idx="2">
                  <c:v>5000</c:v>
                </c:pt>
                <c:pt idx="3">
                  <c:v>7500</c:v>
                </c:pt>
                <c:pt idx="4">
                  <c:v>10000</c:v>
                </c:pt>
              </c:numCache>
            </c:numRef>
          </c:cat>
          <c:val>
            <c:numRef>
              <c:f>Sheet1!$C$2:$C$8</c:f>
              <c:numCache>
                <c:formatCode>General</c:formatCode>
                <c:ptCount val="7"/>
                <c:pt idx="0">
                  <c:v>100</c:v>
                </c:pt>
                <c:pt idx="1">
                  <c:v>75</c:v>
                </c:pt>
                <c:pt idx="2">
                  <c:v>50</c:v>
                </c:pt>
                <c:pt idx="3">
                  <c:v>25</c:v>
                </c:pt>
                <c:pt idx="4">
                  <c:v>0</c:v>
                </c:pt>
              </c:numCache>
            </c:numRef>
          </c:val>
          <c:smooth val="0"/>
          <c:extLst>
            <c:ext xmlns:c16="http://schemas.microsoft.com/office/drawing/2014/chart" uri="{C3380CC4-5D6E-409C-BE32-E72D297353CC}">
              <c16:uniqueId val="{00000001-0B0F-49B4-828B-E4C24731F151}"/>
            </c:ext>
          </c:extLst>
        </c:ser>
        <c:dLbls>
          <c:showLegendKey val="0"/>
          <c:showVal val="0"/>
          <c:showCatName val="0"/>
          <c:showSerName val="0"/>
          <c:showPercent val="0"/>
          <c:showBubbleSize val="0"/>
        </c:dLbls>
        <c:smooth val="0"/>
        <c:axId val="2066742880"/>
        <c:axId val="2066741440"/>
      </c:lineChart>
      <c:catAx>
        <c:axId val="206674288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Units</a:t>
                </a:r>
              </a:p>
            </c:rich>
          </c:tx>
          <c:overlay val="0"/>
          <c:spPr>
            <a:noFill/>
            <a:ln>
              <a:noFill/>
            </a:ln>
            <a:effectLst/>
          </c:spPr>
          <c:txPr>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1440"/>
        <c:crossesAt val="0"/>
        <c:auto val="1"/>
        <c:lblAlgn val="ctr"/>
        <c:lblOffset val="100"/>
        <c:noMultiLvlLbl val="0"/>
      </c:catAx>
      <c:valAx>
        <c:axId val="2066741440"/>
        <c:scaling>
          <c:orientation val="minMax"/>
          <c:max val="1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Price</a:t>
                </a:r>
              </a:p>
            </c:rich>
          </c:tx>
          <c:overlay val="0"/>
          <c:spPr>
            <a:noFill/>
            <a:ln>
              <a:noFill/>
            </a:ln>
            <a:effectLst/>
          </c:spPr>
          <c:txPr>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quot;$&quot;#,##0.0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2880"/>
        <c:crosses val="autoZero"/>
        <c:crossBetween val="midCat"/>
        <c:majorUnit val="25"/>
        <c:min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Guess the</a:t>
            </a:r>
            <a:r>
              <a:rPr lang="en-US" baseline="0"/>
              <a:t> Domestic Jeans Market</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Supply</c:v>
                </c:pt>
              </c:strCache>
            </c:strRef>
          </c:tx>
          <c:spPr>
            <a:ln w="28575" cap="rnd">
              <a:solidFill>
                <a:schemeClr val="accent1"/>
              </a:solidFill>
              <a:round/>
            </a:ln>
            <a:effectLst/>
          </c:spPr>
          <c:marker>
            <c:symbol val="none"/>
          </c:marker>
          <c:cat>
            <c:numRef>
              <c:f>Sheet1!$A$2:$A$8</c:f>
              <c:numCache>
                <c:formatCode>#,##0</c:formatCode>
                <c:ptCount val="7"/>
                <c:pt idx="0">
                  <c:v>0</c:v>
                </c:pt>
                <c:pt idx="1">
                  <c:v>2500</c:v>
                </c:pt>
                <c:pt idx="2">
                  <c:v>5000</c:v>
                </c:pt>
                <c:pt idx="3">
                  <c:v>7500</c:v>
                </c:pt>
                <c:pt idx="4">
                  <c:v>10000</c:v>
                </c:pt>
              </c:numCache>
            </c:numRef>
          </c:cat>
          <c:val>
            <c:numRef>
              <c:f>Sheet1!$B$2:$B$8</c:f>
              <c:numCache>
                <c:formatCode>General</c:formatCode>
                <c:ptCount val="7"/>
                <c:pt idx="0">
                  <c:v>0</c:v>
                </c:pt>
                <c:pt idx="1">
                  <c:v>25</c:v>
                </c:pt>
                <c:pt idx="2">
                  <c:v>50</c:v>
                </c:pt>
                <c:pt idx="3" formatCode="&quot;$&quot;#,##0.00_);[Red]\(&quot;$&quot;#,##0.00\)">
                  <c:v>75</c:v>
                </c:pt>
                <c:pt idx="4" formatCode="&quot;$&quot;#,##0.00_);[Red]\(&quot;$&quot;#,##0.00\)">
                  <c:v>100</c:v>
                </c:pt>
              </c:numCache>
            </c:numRef>
          </c:val>
          <c:smooth val="0"/>
          <c:extLst>
            <c:ext xmlns:c16="http://schemas.microsoft.com/office/drawing/2014/chart" uri="{C3380CC4-5D6E-409C-BE32-E72D297353CC}">
              <c16:uniqueId val="{00000000-DE5F-4ED4-A22B-0F6C755AE8C7}"/>
            </c:ext>
          </c:extLst>
        </c:ser>
        <c:ser>
          <c:idx val="1"/>
          <c:order val="1"/>
          <c:tx>
            <c:strRef>
              <c:f>Sheet1!$C$1</c:f>
              <c:strCache>
                <c:ptCount val="1"/>
                <c:pt idx="0">
                  <c:v>Demand</c:v>
                </c:pt>
              </c:strCache>
            </c:strRef>
          </c:tx>
          <c:spPr>
            <a:ln w="28575" cap="rnd">
              <a:solidFill>
                <a:schemeClr val="accent2"/>
              </a:solidFill>
              <a:round/>
            </a:ln>
            <a:effectLst/>
          </c:spPr>
          <c:marker>
            <c:symbol val="none"/>
          </c:marker>
          <c:cat>
            <c:numRef>
              <c:f>Sheet1!$A$2:$A$8</c:f>
              <c:numCache>
                <c:formatCode>#,##0</c:formatCode>
                <c:ptCount val="7"/>
                <c:pt idx="0">
                  <c:v>0</c:v>
                </c:pt>
                <c:pt idx="1">
                  <c:v>2500</c:v>
                </c:pt>
                <c:pt idx="2">
                  <c:v>5000</c:v>
                </c:pt>
                <c:pt idx="3">
                  <c:v>7500</c:v>
                </c:pt>
                <c:pt idx="4">
                  <c:v>10000</c:v>
                </c:pt>
              </c:numCache>
            </c:numRef>
          </c:cat>
          <c:val>
            <c:numRef>
              <c:f>Sheet1!$C$2:$C$8</c:f>
              <c:numCache>
                <c:formatCode>General</c:formatCode>
                <c:ptCount val="7"/>
                <c:pt idx="0">
                  <c:v>100</c:v>
                </c:pt>
                <c:pt idx="1">
                  <c:v>75</c:v>
                </c:pt>
                <c:pt idx="2">
                  <c:v>50</c:v>
                </c:pt>
                <c:pt idx="3">
                  <c:v>25</c:v>
                </c:pt>
                <c:pt idx="4">
                  <c:v>0</c:v>
                </c:pt>
              </c:numCache>
            </c:numRef>
          </c:val>
          <c:smooth val="0"/>
          <c:extLst>
            <c:ext xmlns:c16="http://schemas.microsoft.com/office/drawing/2014/chart" uri="{C3380CC4-5D6E-409C-BE32-E72D297353CC}">
              <c16:uniqueId val="{00000001-DE5F-4ED4-A22B-0F6C755AE8C7}"/>
            </c:ext>
          </c:extLst>
        </c:ser>
        <c:dLbls>
          <c:showLegendKey val="0"/>
          <c:showVal val="0"/>
          <c:showCatName val="0"/>
          <c:showSerName val="0"/>
          <c:showPercent val="0"/>
          <c:showBubbleSize val="0"/>
        </c:dLbls>
        <c:smooth val="0"/>
        <c:axId val="2066742880"/>
        <c:axId val="2066741440"/>
      </c:lineChart>
      <c:catAx>
        <c:axId val="2066742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Units</a:t>
                </a:r>
              </a:p>
            </c:rich>
          </c:tx>
          <c:overlay val="0"/>
          <c:spPr>
            <a:noFill/>
            <a:ln>
              <a:noFill/>
            </a:ln>
            <a:effectLst/>
          </c:spPr>
          <c:txPr>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1440"/>
        <c:crossesAt val="0"/>
        <c:auto val="1"/>
        <c:lblAlgn val="ctr"/>
        <c:lblOffset val="100"/>
        <c:noMultiLvlLbl val="0"/>
      </c:catAx>
      <c:valAx>
        <c:axId val="20667414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Price</a:t>
                </a:r>
              </a:p>
            </c:rich>
          </c:tx>
          <c:overlay val="0"/>
          <c:spPr>
            <a:noFill/>
            <a:ln>
              <a:noFill/>
            </a:ln>
            <a:effectLst/>
          </c:spPr>
          <c:txPr>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quot;$&quot;#,##0.0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2880"/>
        <c:crosses val="autoZero"/>
        <c:crossBetween val="midCat"/>
        <c:majorUnit val="25"/>
        <c:min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Guess the</a:t>
            </a:r>
            <a:r>
              <a:rPr lang="en-US" baseline="0"/>
              <a:t> Domestic Jeans Market</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Supply</c:v>
                </c:pt>
              </c:strCache>
            </c:strRef>
          </c:tx>
          <c:spPr>
            <a:ln w="28575" cap="rnd">
              <a:solidFill>
                <a:schemeClr val="accent1"/>
              </a:solidFill>
              <a:round/>
            </a:ln>
            <a:effectLst/>
          </c:spPr>
          <c:marker>
            <c:symbol val="none"/>
          </c:marker>
          <c:cat>
            <c:numRef>
              <c:f>Sheet1!$A$2:$A$8</c:f>
              <c:numCache>
                <c:formatCode>#,##0</c:formatCode>
                <c:ptCount val="7"/>
                <c:pt idx="0">
                  <c:v>0</c:v>
                </c:pt>
                <c:pt idx="1">
                  <c:v>2500</c:v>
                </c:pt>
                <c:pt idx="2">
                  <c:v>5000</c:v>
                </c:pt>
                <c:pt idx="3">
                  <c:v>7500</c:v>
                </c:pt>
                <c:pt idx="4">
                  <c:v>10000</c:v>
                </c:pt>
              </c:numCache>
            </c:numRef>
          </c:cat>
          <c:val>
            <c:numRef>
              <c:f>Sheet1!$B$2:$B$8</c:f>
              <c:numCache>
                <c:formatCode>General</c:formatCode>
                <c:ptCount val="7"/>
                <c:pt idx="0">
                  <c:v>0</c:v>
                </c:pt>
                <c:pt idx="1">
                  <c:v>25</c:v>
                </c:pt>
                <c:pt idx="2">
                  <c:v>50</c:v>
                </c:pt>
                <c:pt idx="3">
                  <c:v>75</c:v>
                </c:pt>
                <c:pt idx="4" formatCode="&quot;$&quot;#,##0.00_);[Red]\(&quot;$&quot;#,##0.00\)">
                  <c:v>100</c:v>
                </c:pt>
              </c:numCache>
            </c:numRef>
          </c:val>
          <c:smooth val="0"/>
          <c:extLst>
            <c:ext xmlns:c16="http://schemas.microsoft.com/office/drawing/2014/chart" uri="{C3380CC4-5D6E-409C-BE32-E72D297353CC}">
              <c16:uniqueId val="{00000000-1402-473C-B751-1CAF869DB9C2}"/>
            </c:ext>
          </c:extLst>
        </c:ser>
        <c:ser>
          <c:idx val="1"/>
          <c:order val="1"/>
          <c:tx>
            <c:strRef>
              <c:f>Sheet1!$C$1</c:f>
              <c:strCache>
                <c:ptCount val="1"/>
                <c:pt idx="0">
                  <c:v>Demand</c:v>
                </c:pt>
              </c:strCache>
            </c:strRef>
          </c:tx>
          <c:spPr>
            <a:ln w="28575" cap="rnd">
              <a:solidFill>
                <a:schemeClr val="accent2"/>
              </a:solidFill>
              <a:round/>
            </a:ln>
            <a:effectLst/>
          </c:spPr>
          <c:marker>
            <c:symbol val="none"/>
          </c:marker>
          <c:cat>
            <c:numRef>
              <c:f>Sheet1!$A$2:$A$8</c:f>
              <c:numCache>
                <c:formatCode>#,##0</c:formatCode>
                <c:ptCount val="7"/>
                <c:pt idx="0">
                  <c:v>0</c:v>
                </c:pt>
                <c:pt idx="1">
                  <c:v>2500</c:v>
                </c:pt>
                <c:pt idx="2">
                  <c:v>5000</c:v>
                </c:pt>
                <c:pt idx="3">
                  <c:v>7500</c:v>
                </c:pt>
                <c:pt idx="4">
                  <c:v>10000</c:v>
                </c:pt>
              </c:numCache>
            </c:numRef>
          </c:cat>
          <c:val>
            <c:numRef>
              <c:f>Sheet1!$C$2:$C$8</c:f>
              <c:numCache>
                <c:formatCode>General</c:formatCode>
                <c:ptCount val="7"/>
                <c:pt idx="0">
                  <c:v>100</c:v>
                </c:pt>
                <c:pt idx="1">
                  <c:v>75</c:v>
                </c:pt>
                <c:pt idx="2">
                  <c:v>50</c:v>
                </c:pt>
                <c:pt idx="3">
                  <c:v>25</c:v>
                </c:pt>
                <c:pt idx="4">
                  <c:v>0</c:v>
                </c:pt>
              </c:numCache>
            </c:numRef>
          </c:val>
          <c:smooth val="0"/>
          <c:extLst>
            <c:ext xmlns:c16="http://schemas.microsoft.com/office/drawing/2014/chart" uri="{C3380CC4-5D6E-409C-BE32-E72D297353CC}">
              <c16:uniqueId val="{00000001-1402-473C-B751-1CAF869DB9C2}"/>
            </c:ext>
          </c:extLst>
        </c:ser>
        <c:dLbls>
          <c:showLegendKey val="0"/>
          <c:showVal val="0"/>
          <c:showCatName val="0"/>
          <c:showSerName val="0"/>
          <c:showPercent val="0"/>
          <c:showBubbleSize val="0"/>
        </c:dLbls>
        <c:smooth val="0"/>
        <c:axId val="2066742880"/>
        <c:axId val="2066741440"/>
      </c:lineChart>
      <c:catAx>
        <c:axId val="2066742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Units</a:t>
                </a:r>
              </a:p>
            </c:rich>
          </c:tx>
          <c:overlay val="0"/>
          <c:spPr>
            <a:noFill/>
            <a:ln>
              <a:noFill/>
            </a:ln>
            <a:effectLst/>
          </c:spPr>
          <c:txPr>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1440"/>
        <c:crossesAt val="0"/>
        <c:auto val="1"/>
        <c:lblAlgn val="ctr"/>
        <c:lblOffset val="100"/>
        <c:noMultiLvlLbl val="0"/>
      </c:catAx>
      <c:valAx>
        <c:axId val="20667414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Price</a:t>
                </a:r>
              </a:p>
            </c:rich>
          </c:tx>
          <c:overlay val="0"/>
          <c:spPr>
            <a:noFill/>
            <a:ln>
              <a:noFill/>
            </a:ln>
            <a:effectLst/>
          </c:spPr>
          <c:txPr>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quot;$&quot;#,##0.0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2880"/>
        <c:crosses val="autoZero"/>
        <c:crossBetween val="midCat"/>
        <c:majorUnit val="25"/>
        <c:min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Guess the</a:t>
            </a:r>
            <a:r>
              <a:rPr lang="en-US" baseline="0"/>
              <a:t> Domestic Jeans Market</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Demand</c:v>
                </c:pt>
              </c:strCache>
            </c:strRef>
          </c:tx>
          <c:spPr>
            <a:ln w="28575" cap="rnd">
              <a:solidFill>
                <a:schemeClr val="accent1"/>
              </a:solidFill>
              <a:round/>
            </a:ln>
            <a:effectLst/>
          </c:spPr>
          <c:marker>
            <c:symbol val="none"/>
          </c:marker>
          <c:cat>
            <c:numRef>
              <c:f>Sheet1!$A$2:$A$8</c:f>
              <c:numCache>
                <c:formatCode>General</c:formatCode>
                <c:ptCount val="7"/>
                <c:pt idx="3" formatCode="#,##0">
                  <c:v>5000</c:v>
                </c:pt>
              </c:numCache>
            </c:numRef>
          </c:cat>
          <c:val>
            <c:numRef>
              <c:f>Sheet1!$B$2:$B$8</c:f>
              <c:numCache>
                <c:formatCode>General</c:formatCode>
                <c:ptCount val="7"/>
                <c:pt idx="0">
                  <c:v>0</c:v>
                </c:pt>
                <c:pt idx="1">
                  <c:v>17</c:v>
                </c:pt>
                <c:pt idx="2">
                  <c:v>33</c:v>
                </c:pt>
                <c:pt idx="3">
                  <c:v>50</c:v>
                </c:pt>
                <c:pt idx="4" formatCode="&quot;$&quot;#,##0.00_);[Red]\(&quot;$&quot;#,##0.00\)">
                  <c:v>66.5</c:v>
                </c:pt>
                <c:pt idx="5" formatCode="&quot;$&quot;#,##0.00_);[Red]\(&quot;$&quot;#,##0.00\)">
                  <c:v>83</c:v>
                </c:pt>
                <c:pt idx="6">
                  <c:v>100</c:v>
                </c:pt>
              </c:numCache>
            </c:numRef>
          </c:val>
          <c:smooth val="0"/>
          <c:extLst>
            <c:ext xmlns:c16="http://schemas.microsoft.com/office/drawing/2014/chart" uri="{C3380CC4-5D6E-409C-BE32-E72D297353CC}">
              <c16:uniqueId val="{00000000-7867-49B3-86D3-C0AC1346829C}"/>
            </c:ext>
          </c:extLst>
        </c:ser>
        <c:ser>
          <c:idx val="1"/>
          <c:order val="1"/>
          <c:tx>
            <c:strRef>
              <c:f>Sheet1!$C$1</c:f>
              <c:strCache>
                <c:ptCount val="1"/>
                <c:pt idx="0">
                  <c:v>Supply</c:v>
                </c:pt>
              </c:strCache>
            </c:strRef>
          </c:tx>
          <c:spPr>
            <a:ln w="28575" cap="rnd">
              <a:solidFill>
                <a:schemeClr val="accent2"/>
              </a:solidFill>
              <a:round/>
            </a:ln>
            <a:effectLst/>
          </c:spPr>
          <c:marker>
            <c:symbol val="none"/>
          </c:marker>
          <c:cat>
            <c:numRef>
              <c:f>Sheet1!$A$2:$A$8</c:f>
              <c:numCache>
                <c:formatCode>General</c:formatCode>
                <c:ptCount val="7"/>
                <c:pt idx="3" formatCode="#,##0">
                  <c:v>5000</c:v>
                </c:pt>
              </c:numCache>
            </c:numRef>
          </c:cat>
          <c:val>
            <c:numRef>
              <c:f>Sheet1!$C$2:$C$8</c:f>
              <c:numCache>
                <c:formatCode>General</c:formatCode>
                <c:ptCount val="7"/>
                <c:pt idx="0">
                  <c:v>100</c:v>
                </c:pt>
                <c:pt idx="1">
                  <c:v>83</c:v>
                </c:pt>
                <c:pt idx="2">
                  <c:v>66.5</c:v>
                </c:pt>
                <c:pt idx="3">
                  <c:v>50</c:v>
                </c:pt>
                <c:pt idx="4">
                  <c:v>33</c:v>
                </c:pt>
                <c:pt idx="5">
                  <c:v>17</c:v>
                </c:pt>
                <c:pt idx="6">
                  <c:v>0</c:v>
                </c:pt>
              </c:numCache>
            </c:numRef>
          </c:val>
          <c:smooth val="0"/>
          <c:extLst>
            <c:ext xmlns:c16="http://schemas.microsoft.com/office/drawing/2014/chart" uri="{C3380CC4-5D6E-409C-BE32-E72D297353CC}">
              <c16:uniqueId val="{00000001-7867-49B3-86D3-C0AC1346829C}"/>
            </c:ext>
          </c:extLst>
        </c:ser>
        <c:dLbls>
          <c:showLegendKey val="0"/>
          <c:showVal val="0"/>
          <c:showCatName val="0"/>
          <c:showSerName val="0"/>
          <c:showPercent val="0"/>
          <c:showBubbleSize val="0"/>
        </c:dLbls>
        <c:smooth val="0"/>
        <c:axId val="2066742880"/>
        <c:axId val="2066741440"/>
      </c:lineChart>
      <c:catAx>
        <c:axId val="2066742880"/>
        <c:scaling>
          <c:orientation val="minMax"/>
        </c:scaling>
        <c:delete val="0"/>
        <c:axPos val="b"/>
        <c:title>
          <c:tx>
            <c:rich>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Units</a:t>
                </a:r>
              </a:p>
            </c:rich>
          </c:tx>
          <c:overlay val="0"/>
          <c:spPr>
            <a:noFill/>
            <a:ln>
              <a:noFill/>
            </a:ln>
            <a:effectLst/>
          </c:spPr>
          <c:txPr>
            <a:bodyPr rot="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1440"/>
        <c:crossesAt val="0"/>
        <c:auto val="1"/>
        <c:lblAlgn val="ctr"/>
        <c:lblOffset val="100"/>
        <c:noMultiLvlLbl val="0"/>
      </c:catAx>
      <c:valAx>
        <c:axId val="2066741440"/>
        <c:scaling>
          <c:orientation val="minMax"/>
          <c:max val="100"/>
        </c:scaling>
        <c:delete val="0"/>
        <c:axPos val="l"/>
        <c:title>
          <c:tx>
            <c:rich>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a:t>Price</a:t>
                </a:r>
              </a:p>
            </c:rich>
          </c:tx>
          <c:overlay val="0"/>
          <c:spPr>
            <a:noFill/>
            <a:ln>
              <a:noFill/>
            </a:ln>
            <a:effectLst/>
          </c:spPr>
          <c:txPr>
            <a:bodyPr rot="-54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numFmt formatCode="&quot;$&quot;#,##0.0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2066742880"/>
        <c:crosses val="autoZero"/>
        <c:crossBetween val="midCat"/>
        <c:majorUnit val="25"/>
        <c:min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0.54975</cdr:x>
      <cdr:y>0.48596</cdr:y>
    </cdr:from>
    <cdr:to>
      <cdr:x>0.54975</cdr:x>
      <cdr:y>0.82865</cdr:y>
    </cdr:to>
    <cdr:cxnSp macro="">
      <cdr:nvCxnSpPr>
        <cdr:cNvPr id="3" name="Straight Connector 2">
          <a:extLst xmlns:a="http://schemas.openxmlformats.org/drawingml/2006/main">
            <a:ext uri="{FF2B5EF4-FFF2-40B4-BE49-F238E27FC236}">
              <a16:creationId xmlns:a16="http://schemas.microsoft.com/office/drawing/2014/main" id="{BB9BF16B-67F2-6DEF-0F16-1E659DEC83A9}"/>
            </a:ext>
          </a:extLst>
        </cdr:cNvPr>
        <cdr:cNvCxnSpPr/>
      </cdr:nvCxnSpPr>
      <cdr:spPr>
        <a:xfrm xmlns:a="http://schemas.openxmlformats.org/drawingml/2006/main">
          <a:off x="2105017" y="1647842"/>
          <a:ext cx="0" cy="1162033"/>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0.18905</cdr:x>
      <cdr:y>0.48596</cdr:y>
    </cdr:from>
    <cdr:to>
      <cdr:x>0.5392</cdr:x>
      <cdr:y>0.48596</cdr:y>
    </cdr:to>
    <cdr:cxnSp macro="">
      <cdr:nvCxnSpPr>
        <cdr:cNvPr id="5" name="Straight Connector 4">
          <a:extLst xmlns:a="http://schemas.openxmlformats.org/drawingml/2006/main">
            <a:ext uri="{FF2B5EF4-FFF2-40B4-BE49-F238E27FC236}">
              <a16:creationId xmlns:a16="http://schemas.microsoft.com/office/drawing/2014/main" id="{55095FF4-1686-BAD6-62ED-FEF82FEAA679}"/>
            </a:ext>
          </a:extLst>
        </cdr:cNvPr>
        <cdr:cNvCxnSpPr/>
      </cdr:nvCxnSpPr>
      <cdr:spPr>
        <a:xfrm xmlns:a="http://schemas.openxmlformats.org/drawingml/2006/main">
          <a:off x="723882" y="1647842"/>
          <a:ext cx="1340759" cy="0"/>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0.81343</cdr:x>
      <cdr:y>0.69476</cdr:y>
    </cdr:from>
    <cdr:to>
      <cdr:x>0.97098</cdr:x>
      <cdr:y>0.8324</cdr:y>
    </cdr:to>
    <cdr:sp macro="" textlink="">
      <cdr:nvSpPr>
        <cdr:cNvPr id="8" name="Text Box 1"/>
        <cdr:cNvSpPr txBox="1"/>
      </cdr:nvSpPr>
      <cdr:spPr>
        <a:xfrm xmlns:a="http://schemas.openxmlformats.org/drawingml/2006/main">
          <a:off x="3114675" y="2355850"/>
          <a:ext cx="603250" cy="46672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a:ln>
                <a:noFill/>
              </a:ln>
              <a:noFill/>
            </a:rPr>
            <a:t>Demand</a:t>
          </a:r>
        </a:p>
      </cdr:txBody>
    </cdr:sp>
  </cdr:relSizeAnchor>
  <cdr:relSizeAnchor xmlns:cdr="http://schemas.openxmlformats.org/drawingml/2006/chartDrawing">
    <cdr:from>
      <cdr:x>0.83582</cdr:x>
      <cdr:y>0.05899</cdr:y>
    </cdr:from>
    <cdr:to>
      <cdr:x>0.96517</cdr:x>
      <cdr:y>0.19663</cdr:y>
    </cdr:to>
    <cdr:sp macro="" textlink="">
      <cdr:nvSpPr>
        <cdr:cNvPr id="7" name="Text Box 6"/>
        <cdr:cNvSpPr txBox="1"/>
      </cdr:nvSpPr>
      <cdr:spPr>
        <a:xfrm xmlns:a="http://schemas.openxmlformats.org/drawingml/2006/main">
          <a:off x="3200400" y="200025"/>
          <a:ext cx="495300" cy="466725"/>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US" sz="1100" kern="1200" dirty="0">
              <a:solidFill>
                <a:schemeClr val="tx1"/>
              </a:solidFill>
            </a:rPr>
            <a:t>Supply</a:t>
          </a:r>
        </a:p>
      </cdr:txBody>
    </cdr:sp>
  </cdr:relSizeAnchor>
  <cdr:relSizeAnchor xmlns:cdr="http://schemas.openxmlformats.org/drawingml/2006/chartDrawing">
    <cdr:from>
      <cdr:x>0.84909</cdr:x>
      <cdr:y>0.73956</cdr:y>
    </cdr:from>
    <cdr:to>
      <cdr:x>0.97844</cdr:x>
      <cdr:y>0.8772</cdr:y>
    </cdr:to>
    <cdr:sp macro="" textlink="">
      <cdr:nvSpPr>
        <cdr:cNvPr id="4" name="Text Box 6">
          <a:extLst xmlns:a="http://schemas.openxmlformats.org/drawingml/2006/main">
            <a:ext uri="{FF2B5EF4-FFF2-40B4-BE49-F238E27FC236}">
              <a16:creationId xmlns:a16="http://schemas.microsoft.com/office/drawing/2014/main" id="{1227619D-81F7-9610-CFB9-0644E6C05816}"/>
            </a:ext>
          </a:extLst>
        </cdr:cNvPr>
        <cdr:cNvSpPr txBox="1"/>
      </cdr:nvSpPr>
      <cdr:spPr>
        <a:xfrm xmlns:a="http://schemas.openxmlformats.org/drawingml/2006/main">
          <a:off x="3251197" y="2507790"/>
          <a:ext cx="495287" cy="466724"/>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solidFill>
                <a:schemeClr val="tx1"/>
              </a:solidFill>
            </a:rPr>
            <a:t>Demand</a:t>
          </a:r>
        </a:p>
      </cdr:txBody>
    </cdr:sp>
  </cdr:relSizeAnchor>
</c:userShapes>
</file>

<file path=ppt/drawings/drawing2.xml><?xml version="1.0" encoding="utf-8"?>
<c:userShapes xmlns:c="http://schemas.openxmlformats.org/drawingml/2006/chart">
  <cdr:relSizeAnchor xmlns:cdr="http://schemas.openxmlformats.org/drawingml/2006/chartDrawing">
    <cdr:from>
      <cdr:x>0.54975</cdr:x>
      <cdr:y>0.48034</cdr:y>
    </cdr:from>
    <cdr:to>
      <cdr:x>0.55224</cdr:x>
      <cdr:y>0.82865</cdr:y>
    </cdr:to>
    <cdr:cxnSp macro="">
      <cdr:nvCxnSpPr>
        <cdr:cNvPr id="3" name="Straight Connector 2">
          <a:extLst xmlns:a="http://schemas.openxmlformats.org/drawingml/2006/main">
            <a:ext uri="{FF2B5EF4-FFF2-40B4-BE49-F238E27FC236}">
              <a16:creationId xmlns:a16="http://schemas.microsoft.com/office/drawing/2014/main" id="{875C51B1-7D17-554B-C623-37693CBAAC77}"/>
            </a:ext>
          </a:extLst>
        </cdr:cNvPr>
        <cdr:cNvCxnSpPr/>
      </cdr:nvCxnSpPr>
      <cdr:spPr>
        <a:xfrm xmlns:a="http://schemas.openxmlformats.org/drawingml/2006/main">
          <a:off x="2105017" y="1628792"/>
          <a:ext cx="9535" cy="1181084"/>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0.18905</cdr:x>
      <cdr:y>0.48315</cdr:y>
    </cdr:from>
    <cdr:to>
      <cdr:x>0.57711</cdr:x>
      <cdr:y>0.48596</cdr:y>
    </cdr:to>
    <cdr:cxnSp macro="">
      <cdr:nvCxnSpPr>
        <cdr:cNvPr id="5" name="Straight Connector 4">
          <a:extLst xmlns:a="http://schemas.openxmlformats.org/drawingml/2006/main">
            <a:ext uri="{FF2B5EF4-FFF2-40B4-BE49-F238E27FC236}">
              <a16:creationId xmlns:a16="http://schemas.microsoft.com/office/drawing/2014/main" id="{B7AA2FA7-0BEB-E3F1-3D06-29BE0A67D130}"/>
            </a:ext>
          </a:extLst>
        </cdr:cNvPr>
        <cdr:cNvCxnSpPr/>
      </cdr:nvCxnSpPr>
      <cdr:spPr>
        <a:xfrm xmlns:a="http://schemas.openxmlformats.org/drawingml/2006/main" flipV="1">
          <a:off x="723900" y="1638300"/>
          <a:ext cx="1485900" cy="9525"/>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0.83582</cdr:x>
      <cdr:y>0.05899</cdr:y>
    </cdr:from>
    <cdr:to>
      <cdr:x>0.96517</cdr:x>
      <cdr:y>0.19663</cdr:y>
    </cdr:to>
    <cdr:sp macro="" textlink="">
      <cdr:nvSpPr>
        <cdr:cNvPr id="7" name="Text Box 6"/>
        <cdr:cNvSpPr txBox="1"/>
      </cdr:nvSpPr>
      <cdr:spPr>
        <a:xfrm xmlns:a="http://schemas.openxmlformats.org/drawingml/2006/main">
          <a:off x="3200400" y="200025"/>
          <a:ext cx="495300" cy="466725"/>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r>
            <a:rPr lang="en-US" sz="1100" kern="1200">
              <a:solidFill>
                <a:schemeClr val="tx1"/>
              </a:solidFill>
            </a:rPr>
            <a:t>Supply</a:t>
          </a:r>
        </a:p>
      </cdr:txBody>
    </cdr:sp>
  </cdr:relSizeAnchor>
  <cdr:relSizeAnchor xmlns:cdr="http://schemas.openxmlformats.org/drawingml/2006/chartDrawing">
    <cdr:from>
      <cdr:x>0.81343</cdr:x>
      <cdr:y>0.69476</cdr:y>
    </cdr:from>
    <cdr:to>
      <cdr:x>0.97098</cdr:x>
      <cdr:y>0.8324</cdr:y>
    </cdr:to>
    <cdr:sp macro="" textlink="">
      <cdr:nvSpPr>
        <cdr:cNvPr id="8" name="Text Box 1"/>
        <cdr:cNvSpPr txBox="1"/>
      </cdr:nvSpPr>
      <cdr:spPr>
        <a:xfrm xmlns:a="http://schemas.openxmlformats.org/drawingml/2006/main">
          <a:off x="3114675" y="2355850"/>
          <a:ext cx="603250" cy="46672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a:ln>
                <a:noFill/>
              </a:ln>
              <a:noFill/>
            </a:rPr>
            <a:t>Demand</a:t>
          </a:r>
        </a:p>
      </cdr:txBody>
    </cdr:sp>
  </cdr:relSizeAnchor>
  <cdr:relSizeAnchor xmlns:cdr="http://schemas.openxmlformats.org/drawingml/2006/chartDrawing">
    <cdr:from>
      <cdr:x>0.19237</cdr:x>
      <cdr:y>0.36798</cdr:y>
    </cdr:from>
    <cdr:to>
      <cdr:x>0.43781</cdr:x>
      <cdr:y>0.37173</cdr:y>
    </cdr:to>
    <cdr:cxnSp macro="">
      <cdr:nvCxnSpPr>
        <cdr:cNvPr id="2" name="Straight Connector 1">
          <a:extLst xmlns:a="http://schemas.openxmlformats.org/drawingml/2006/main">
            <a:ext uri="{FF2B5EF4-FFF2-40B4-BE49-F238E27FC236}">
              <a16:creationId xmlns:a16="http://schemas.microsoft.com/office/drawing/2014/main" id="{8D1B7C8B-78A5-EA17-0E81-E307EFDACD79}"/>
            </a:ext>
          </a:extLst>
        </cdr:cNvPr>
        <cdr:cNvCxnSpPr/>
      </cdr:nvCxnSpPr>
      <cdr:spPr>
        <a:xfrm xmlns:a="http://schemas.openxmlformats.org/drawingml/2006/main" flipV="1">
          <a:off x="736594" y="1247775"/>
          <a:ext cx="939806" cy="12724"/>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0.43366</cdr:x>
      <cdr:y>0.38297</cdr:y>
    </cdr:from>
    <cdr:to>
      <cdr:x>0.43366</cdr:x>
      <cdr:y>0.83708</cdr:y>
    </cdr:to>
    <cdr:cxnSp macro="">
      <cdr:nvCxnSpPr>
        <cdr:cNvPr id="6" name="Straight Connector 5">
          <a:extLst xmlns:a="http://schemas.openxmlformats.org/drawingml/2006/main">
            <a:ext uri="{FF2B5EF4-FFF2-40B4-BE49-F238E27FC236}">
              <a16:creationId xmlns:a16="http://schemas.microsoft.com/office/drawing/2014/main" id="{42161F9E-45E1-74BF-6878-315AD9747407}"/>
            </a:ext>
          </a:extLst>
        </cdr:cNvPr>
        <cdr:cNvCxnSpPr/>
      </cdr:nvCxnSpPr>
      <cdr:spPr>
        <a:xfrm xmlns:a="http://schemas.openxmlformats.org/drawingml/2006/main">
          <a:off x="1660522" y="1298603"/>
          <a:ext cx="0" cy="1539841"/>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0.64511</cdr:x>
      <cdr:y>0.13577</cdr:y>
    </cdr:from>
    <cdr:to>
      <cdr:x>0.77446</cdr:x>
      <cdr:y>0.27341</cdr:y>
    </cdr:to>
    <cdr:sp macro="" textlink="">
      <cdr:nvSpPr>
        <cdr:cNvPr id="11" name="Text Box 1"/>
        <cdr:cNvSpPr txBox="1"/>
      </cdr:nvSpPr>
      <cdr:spPr>
        <a:xfrm xmlns:a="http://schemas.openxmlformats.org/drawingml/2006/main">
          <a:off x="2470147" y="460379"/>
          <a:ext cx="495287" cy="466724"/>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a:solidFill>
                <a:schemeClr val="tx1"/>
              </a:solidFill>
            </a:rPr>
            <a:t>Supply</a:t>
          </a:r>
        </a:p>
        <a:p xmlns:a="http://schemas.openxmlformats.org/drawingml/2006/main">
          <a:r>
            <a:rPr lang="en-US" sz="1100" kern="1200">
              <a:solidFill>
                <a:schemeClr val="tx1"/>
              </a:solidFill>
            </a:rPr>
            <a:t>+ tax</a:t>
          </a:r>
        </a:p>
      </cdr:txBody>
    </cdr:sp>
  </cdr:relSizeAnchor>
</c:userShapes>
</file>

<file path=ppt/drawings/drawing3.xml><?xml version="1.0" encoding="utf-8"?>
<c:userShapes xmlns:c="http://schemas.openxmlformats.org/drawingml/2006/chart">
  <cdr:relSizeAnchor xmlns:cdr="http://schemas.openxmlformats.org/drawingml/2006/chartDrawing">
    <cdr:from>
      <cdr:x>0.4547</cdr:x>
      <cdr:y>0.47753</cdr:y>
    </cdr:from>
    <cdr:to>
      <cdr:x>0.45719</cdr:x>
      <cdr:y>0.84831</cdr:y>
    </cdr:to>
    <cdr:cxnSp macro="">
      <cdr:nvCxnSpPr>
        <cdr:cNvPr id="3" name="Straight Connector 2">
          <a:extLst xmlns:a="http://schemas.openxmlformats.org/drawingml/2006/main">
            <a:ext uri="{FF2B5EF4-FFF2-40B4-BE49-F238E27FC236}">
              <a16:creationId xmlns:a16="http://schemas.microsoft.com/office/drawing/2014/main" id="{DAF1915B-DA02-42B9-47F4-237E00B411E0}"/>
            </a:ext>
          </a:extLst>
        </cdr:cNvPr>
        <cdr:cNvCxnSpPr/>
      </cdr:nvCxnSpPr>
      <cdr:spPr>
        <a:xfrm xmlns:a="http://schemas.openxmlformats.org/drawingml/2006/main">
          <a:off x="1741053" y="1619256"/>
          <a:ext cx="9534" cy="1257278"/>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0.81343</cdr:x>
      <cdr:y>0.69476</cdr:y>
    </cdr:from>
    <cdr:to>
      <cdr:x>0.97098</cdr:x>
      <cdr:y>0.8324</cdr:y>
    </cdr:to>
    <cdr:sp macro="" textlink="">
      <cdr:nvSpPr>
        <cdr:cNvPr id="8" name="Text Box 1"/>
        <cdr:cNvSpPr txBox="1"/>
      </cdr:nvSpPr>
      <cdr:spPr>
        <a:xfrm xmlns:a="http://schemas.openxmlformats.org/drawingml/2006/main">
          <a:off x="3114675" y="2355850"/>
          <a:ext cx="603250" cy="46672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a:ln>
                <a:noFill/>
              </a:ln>
              <a:noFill/>
            </a:rPr>
            <a:t>Demand</a:t>
          </a:r>
        </a:p>
      </cdr:txBody>
    </cdr:sp>
  </cdr:relSizeAnchor>
</c:userShapes>
</file>

<file path=ppt/drawings/drawing4.xml><?xml version="1.0" encoding="utf-8"?>
<c:userShapes xmlns:c="http://schemas.openxmlformats.org/drawingml/2006/chart">
  <cdr:relSizeAnchor xmlns:cdr="http://schemas.openxmlformats.org/drawingml/2006/chartDrawing">
    <cdr:from>
      <cdr:x>0.51737</cdr:x>
      <cdr:y>0.8432</cdr:y>
    </cdr:from>
    <cdr:to>
      <cdr:x>0.64573</cdr:x>
      <cdr:y>0.90191</cdr:y>
    </cdr:to>
    <cdr:sp macro="" textlink="">
      <cdr:nvSpPr>
        <cdr:cNvPr id="9" name="TextBox 1">
          <a:extLst xmlns:a="http://schemas.openxmlformats.org/drawingml/2006/main">
            <a:ext uri="{FF2B5EF4-FFF2-40B4-BE49-F238E27FC236}">
              <a16:creationId xmlns:a16="http://schemas.microsoft.com/office/drawing/2014/main" id="{0260AF78-AC33-7D65-D132-A4434E96849C}"/>
            </a:ext>
          </a:extLst>
        </cdr:cNvPr>
        <cdr:cNvSpPr txBox="1"/>
      </cdr:nvSpPr>
      <cdr:spPr>
        <a:xfrm xmlns:a="http://schemas.openxmlformats.org/drawingml/2006/main">
          <a:off x="1981017" y="2859207"/>
          <a:ext cx="491504" cy="19909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kern="1200" dirty="0">
              <a:solidFill>
                <a:schemeClr val="tx1"/>
              </a:solidFill>
            </a:rPr>
            <a:t>8,000</a:t>
          </a:r>
        </a:p>
      </cdr:txBody>
    </cdr:sp>
  </cdr:relSizeAnchor>
  <cdr:relSizeAnchor xmlns:cdr="http://schemas.openxmlformats.org/drawingml/2006/chartDrawing">
    <cdr:from>
      <cdr:x>0.4504</cdr:x>
      <cdr:y>0.47753</cdr:y>
    </cdr:from>
    <cdr:to>
      <cdr:x>0.45289</cdr:x>
      <cdr:y>0.84831</cdr:y>
    </cdr:to>
    <cdr:cxnSp macro="">
      <cdr:nvCxnSpPr>
        <cdr:cNvPr id="3" name="Straight Connector 2">
          <a:extLst xmlns:a="http://schemas.openxmlformats.org/drawingml/2006/main">
            <a:ext uri="{FF2B5EF4-FFF2-40B4-BE49-F238E27FC236}">
              <a16:creationId xmlns:a16="http://schemas.microsoft.com/office/drawing/2014/main" id="{69565510-846C-1C6C-AB9C-462D84F3555C}"/>
            </a:ext>
          </a:extLst>
        </cdr:cNvPr>
        <cdr:cNvCxnSpPr/>
      </cdr:nvCxnSpPr>
      <cdr:spPr>
        <a:xfrm xmlns:a="http://schemas.openxmlformats.org/drawingml/2006/main">
          <a:off x="1724593" y="1619256"/>
          <a:ext cx="9534" cy="1257278"/>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0.22025</cdr:x>
      <cdr:y>0.48382</cdr:y>
    </cdr:from>
    <cdr:to>
      <cdr:x>0.45549</cdr:x>
      <cdr:y>0.48382</cdr:y>
    </cdr:to>
    <cdr:cxnSp macro="">
      <cdr:nvCxnSpPr>
        <cdr:cNvPr id="5" name="Straight Connector 4">
          <a:extLst xmlns:a="http://schemas.openxmlformats.org/drawingml/2006/main">
            <a:ext uri="{FF2B5EF4-FFF2-40B4-BE49-F238E27FC236}">
              <a16:creationId xmlns:a16="http://schemas.microsoft.com/office/drawing/2014/main" id="{C8FBAD83-879F-78D8-39F1-867081F1702B}"/>
            </a:ext>
          </a:extLst>
        </cdr:cNvPr>
        <cdr:cNvCxnSpPr/>
      </cdr:nvCxnSpPr>
      <cdr:spPr>
        <a:xfrm xmlns:a="http://schemas.openxmlformats.org/drawingml/2006/main">
          <a:off x="843367" y="1640569"/>
          <a:ext cx="900716" cy="0"/>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0.70454</cdr:x>
      <cdr:y>0.75246</cdr:y>
    </cdr:from>
    <cdr:to>
      <cdr:x>1</cdr:x>
      <cdr:y>0.82741</cdr:y>
    </cdr:to>
    <cdr:sp macro="" textlink="">
      <cdr:nvSpPr>
        <cdr:cNvPr id="8" name="Text Box 1"/>
        <cdr:cNvSpPr txBox="1"/>
      </cdr:nvSpPr>
      <cdr:spPr>
        <a:xfrm xmlns:a="http://schemas.openxmlformats.org/drawingml/2006/main">
          <a:off x="2697729" y="2551529"/>
          <a:ext cx="1131321" cy="254121"/>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ln>
                <a:noFill/>
              </a:ln>
              <a:solidFill>
                <a:schemeClr val="tx1"/>
              </a:solidFill>
            </a:rPr>
            <a:t>Domestic </a:t>
          </a:r>
          <a:br>
            <a:rPr lang="en-US" sz="1100" kern="1200" dirty="0">
              <a:ln>
                <a:noFill/>
              </a:ln>
              <a:solidFill>
                <a:schemeClr val="tx1"/>
              </a:solidFill>
            </a:rPr>
          </a:br>
          <a:r>
            <a:rPr lang="en-US" sz="1100" kern="1200" dirty="0">
              <a:ln>
                <a:noFill/>
              </a:ln>
              <a:solidFill>
                <a:schemeClr val="tx1"/>
              </a:solidFill>
            </a:rPr>
            <a:t>Demand</a:t>
          </a:r>
        </a:p>
      </cdr:txBody>
    </cdr:sp>
  </cdr:relSizeAnchor>
  <cdr:relSizeAnchor xmlns:cdr="http://schemas.openxmlformats.org/drawingml/2006/chartDrawing">
    <cdr:from>
      <cdr:x>0.22025</cdr:x>
      <cdr:y>0.69364</cdr:y>
    </cdr:from>
    <cdr:to>
      <cdr:x>0.804</cdr:x>
      <cdr:y>0.69739</cdr:y>
    </cdr:to>
    <cdr:cxnSp macro="">
      <cdr:nvCxnSpPr>
        <cdr:cNvPr id="6" name="Straight Connector 5">
          <a:extLst xmlns:a="http://schemas.openxmlformats.org/drawingml/2006/main">
            <a:ext uri="{FF2B5EF4-FFF2-40B4-BE49-F238E27FC236}">
              <a16:creationId xmlns:a16="http://schemas.microsoft.com/office/drawing/2014/main" id="{F5F1F29A-01C1-BAD0-0625-9E2A3C729518}"/>
            </a:ext>
          </a:extLst>
        </cdr:cNvPr>
        <cdr:cNvCxnSpPr/>
      </cdr:nvCxnSpPr>
      <cdr:spPr>
        <a:xfrm xmlns:a="http://schemas.openxmlformats.org/drawingml/2006/main" flipV="1">
          <a:off x="843367" y="2352080"/>
          <a:ext cx="2235208" cy="12716"/>
        </a:xfrm>
        <a:prstGeom xmlns:a="http://schemas.openxmlformats.org/drawingml/2006/main" prst="line">
          <a:avLst/>
        </a:prstGeom>
        <a:ln xmlns:a="http://schemas.openxmlformats.org/drawingml/2006/main" w="19050">
          <a:solidFill>
            <a:srgbClr val="C00000"/>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0.59546</cdr:x>
      <cdr:y>0.69721</cdr:y>
    </cdr:from>
    <cdr:to>
      <cdr:x>0.59546</cdr:x>
      <cdr:y>0.83486</cdr:y>
    </cdr:to>
    <cdr:cxnSp macro="">
      <cdr:nvCxnSpPr>
        <cdr:cNvPr id="10" name="Straight Connector 9">
          <a:extLst xmlns:a="http://schemas.openxmlformats.org/drawingml/2006/main">
            <a:ext uri="{FF2B5EF4-FFF2-40B4-BE49-F238E27FC236}">
              <a16:creationId xmlns:a16="http://schemas.microsoft.com/office/drawing/2014/main" id="{8DBFC6D2-75CE-74A3-3D2F-BC38423584C8}"/>
            </a:ext>
          </a:extLst>
        </cdr:cNvPr>
        <cdr:cNvCxnSpPr/>
      </cdr:nvCxnSpPr>
      <cdr:spPr>
        <a:xfrm xmlns:a="http://schemas.openxmlformats.org/drawingml/2006/main">
          <a:off x="2280036" y="2364186"/>
          <a:ext cx="0" cy="466724"/>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0.31563</cdr:x>
      <cdr:y>0.69721</cdr:y>
    </cdr:from>
    <cdr:to>
      <cdr:x>0.31563</cdr:x>
      <cdr:y>0.83439</cdr:y>
    </cdr:to>
    <cdr:cxnSp macro="">
      <cdr:nvCxnSpPr>
        <cdr:cNvPr id="13" name="Straight Connector 12">
          <a:extLst xmlns:a="http://schemas.openxmlformats.org/drawingml/2006/main">
            <a:ext uri="{FF2B5EF4-FFF2-40B4-BE49-F238E27FC236}">
              <a16:creationId xmlns:a16="http://schemas.microsoft.com/office/drawing/2014/main" id="{35204AB6-D334-C8CE-8732-E5B64F458569}"/>
            </a:ext>
          </a:extLst>
        </cdr:cNvPr>
        <cdr:cNvCxnSpPr/>
      </cdr:nvCxnSpPr>
      <cdr:spPr>
        <a:xfrm xmlns:a="http://schemas.openxmlformats.org/drawingml/2006/main">
          <a:off x="1208557" y="2364186"/>
          <a:ext cx="0" cy="465148"/>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0.25592</cdr:x>
      <cdr:y>0.83968</cdr:y>
    </cdr:from>
    <cdr:to>
      <cdr:x>0.40732</cdr:x>
      <cdr:y>0.91614</cdr:y>
    </cdr:to>
    <cdr:sp macro="" textlink="">
      <cdr:nvSpPr>
        <cdr:cNvPr id="7" name="TextBox 6">
          <a:extLst xmlns:a="http://schemas.openxmlformats.org/drawingml/2006/main">
            <a:ext uri="{FF2B5EF4-FFF2-40B4-BE49-F238E27FC236}">
              <a16:creationId xmlns:a16="http://schemas.microsoft.com/office/drawing/2014/main" id="{D94E77EE-F442-1475-50D8-8CCFEA2AE89D}"/>
            </a:ext>
          </a:extLst>
        </cdr:cNvPr>
        <cdr:cNvSpPr txBox="1"/>
      </cdr:nvSpPr>
      <cdr:spPr>
        <a:xfrm xmlns:a="http://schemas.openxmlformats.org/drawingml/2006/main">
          <a:off x="979922" y="2847263"/>
          <a:ext cx="579718" cy="25928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000" kern="1200" dirty="0">
              <a:solidFill>
                <a:schemeClr val="tx1"/>
              </a:solidFill>
            </a:rPr>
            <a:t>2,000</a:t>
          </a:r>
        </a:p>
      </cdr:txBody>
    </cdr:sp>
  </cdr:relSizeAnchor>
</c:userShapes>
</file>

<file path=ppt/drawings/drawing5.xml><?xml version="1.0" encoding="utf-8"?>
<c:userShapes xmlns:c="http://schemas.openxmlformats.org/drawingml/2006/chart">
  <cdr:relSizeAnchor xmlns:cdr="http://schemas.openxmlformats.org/drawingml/2006/chartDrawing">
    <cdr:from>
      <cdr:x>0.81343</cdr:x>
      <cdr:y>0.69476</cdr:y>
    </cdr:from>
    <cdr:to>
      <cdr:x>0.97098</cdr:x>
      <cdr:y>0.8324</cdr:y>
    </cdr:to>
    <cdr:sp macro="" textlink="">
      <cdr:nvSpPr>
        <cdr:cNvPr id="8" name="Text Box 1"/>
        <cdr:cNvSpPr txBox="1"/>
      </cdr:nvSpPr>
      <cdr:spPr>
        <a:xfrm xmlns:a="http://schemas.openxmlformats.org/drawingml/2006/main">
          <a:off x="3114675" y="2355850"/>
          <a:ext cx="603250" cy="46672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ln>
                <a:noFill/>
              </a:ln>
              <a:noFill/>
            </a:rPr>
            <a:t>Demand</a:t>
          </a:r>
        </a:p>
      </cdr:txBody>
    </cdr:sp>
  </cdr:relSizeAnchor>
  <cdr:relSizeAnchor xmlns:cdr="http://schemas.openxmlformats.org/drawingml/2006/chartDrawing">
    <cdr:from>
      <cdr:x>0.22471</cdr:x>
      <cdr:y>0.71629</cdr:y>
    </cdr:from>
    <cdr:to>
      <cdr:x>0.80846</cdr:x>
      <cdr:y>0.72004</cdr:y>
    </cdr:to>
    <cdr:cxnSp macro="">
      <cdr:nvCxnSpPr>
        <cdr:cNvPr id="6" name="Straight Connector 5">
          <a:extLst xmlns:a="http://schemas.openxmlformats.org/drawingml/2006/main">
            <a:ext uri="{FF2B5EF4-FFF2-40B4-BE49-F238E27FC236}">
              <a16:creationId xmlns:a16="http://schemas.microsoft.com/office/drawing/2014/main" id="{4B6156FA-395B-47F8-6DBA-366FC8C7BDCC}"/>
            </a:ext>
          </a:extLst>
        </cdr:cNvPr>
        <cdr:cNvCxnSpPr/>
      </cdr:nvCxnSpPr>
      <cdr:spPr>
        <a:xfrm xmlns:a="http://schemas.openxmlformats.org/drawingml/2006/main" flipV="1">
          <a:off x="860442" y="2428875"/>
          <a:ext cx="2235183" cy="12713"/>
        </a:xfrm>
        <a:prstGeom xmlns:a="http://schemas.openxmlformats.org/drawingml/2006/main" prst="line">
          <a:avLst/>
        </a:prstGeom>
        <a:ln xmlns:a="http://schemas.openxmlformats.org/drawingml/2006/main" w="19050">
          <a:solidFill>
            <a:srgbClr val="C00000"/>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0.60226</cdr:x>
      <cdr:y>0.71537</cdr:y>
    </cdr:from>
    <cdr:to>
      <cdr:x>0.60226</cdr:x>
      <cdr:y>0.85301</cdr:y>
    </cdr:to>
    <cdr:cxnSp macro="">
      <cdr:nvCxnSpPr>
        <cdr:cNvPr id="10" name="Straight Connector 9">
          <a:extLst xmlns:a="http://schemas.openxmlformats.org/drawingml/2006/main">
            <a:ext uri="{FF2B5EF4-FFF2-40B4-BE49-F238E27FC236}">
              <a16:creationId xmlns:a16="http://schemas.microsoft.com/office/drawing/2014/main" id="{9D68D481-D244-BB99-ECF4-657D52165C98}"/>
            </a:ext>
          </a:extLst>
        </cdr:cNvPr>
        <cdr:cNvCxnSpPr/>
      </cdr:nvCxnSpPr>
      <cdr:spPr>
        <a:xfrm xmlns:a="http://schemas.openxmlformats.org/drawingml/2006/main">
          <a:off x="2306091" y="2425747"/>
          <a:ext cx="0" cy="466724"/>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0.30339</cdr:x>
      <cdr:y>0.71537</cdr:y>
    </cdr:from>
    <cdr:to>
      <cdr:x>0.30339</cdr:x>
      <cdr:y>0.85301</cdr:y>
    </cdr:to>
    <cdr:cxnSp macro="">
      <cdr:nvCxnSpPr>
        <cdr:cNvPr id="4" name="Straight Connector 3">
          <a:extLst xmlns:a="http://schemas.openxmlformats.org/drawingml/2006/main">
            <a:ext uri="{FF2B5EF4-FFF2-40B4-BE49-F238E27FC236}">
              <a16:creationId xmlns:a16="http://schemas.microsoft.com/office/drawing/2014/main" id="{44D42B23-5E3A-557A-7294-2800A2812805}"/>
            </a:ext>
          </a:extLst>
        </cdr:cNvPr>
        <cdr:cNvCxnSpPr/>
      </cdr:nvCxnSpPr>
      <cdr:spPr>
        <a:xfrm xmlns:a="http://schemas.openxmlformats.org/drawingml/2006/main">
          <a:off x="1161688" y="2425747"/>
          <a:ext cx="0" cy="466724"/>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0.81343</cdr:x>
      <cdr:y>0.69476</cdr:y>
    </cdr:from>
    <cdr:to>
      <cdr:x>0.97098</cdr:x>
      <cdr:y>0.8324</cdr:y>
    </cdr:to>
    <cdr:sp macro="" textlink="">
      <cdr:nvSpPr>
        <cdr:cNvPr id="8" name="Text Box 1"/>
        <cdr:cNvSpPr txBox="1"/>
      </cdr:nvSpPr>
      <cdr:spPr>
        <a:xfrm xmlns:a="http://schemas.openxmlformats.org/drawingml/2006/main">
          <a:off x="3114675" y="2355850"/>
          <a:ext cx="603250" cy="46672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a:ln>
                <a:noFill/>
              </a:ln>
              <a:noFill/>
            </a:rPr>
            <a:t>Demand</a:t>
          </a:r>
        </a:p>
      </cdr:txBody>
    </cdr:sp>
  </cdr:relSizeAnchor>
  <cdr:relSizeAnchor xmlns:cdr="http://schemas.openxmlformats.org/drawingml/2006/chartDrawing">
    <cdr:from>
      <cdr:x>0.22471</cdr:x>
      <cdr:y>0.7191</cdr:y>
    </cdr:from>
    <cdr:to>
      <cdr:x>0.80846</cdr:x>
      <cdr:y>0.72285</cdr:y>
    </cdr:to>
    <cdr:cxnSp macro="">
      <cdr:nvCxnSpPr>
        <cdr:cNvPr id="6" name="Straight Connector 5">
          <a:extLst xmlns:a="http://schemas.openxmlformats.org/drawingml/2006/main">
            <a:ext uri="{FF2B5EF4-FFF2-40B4-BE49-F238E27FC236}">
              <a16:creationId xmlns:a16="http://schemas.microsoft.com/office/drawing/2014/main" id="{B3FAB282-5F4A-C1D0-C0C0-58BDB011272E}"/>
            </a:ext>
          </a:extLst>
        </cdr:cNvPr>
        <cdr:cNvCxnSpPr/>
      </cdr:nvCxnSpPr>
      <cdr:spPr>
        <a:xfrm xmlns:a="http://schemas.openxmlformats.org/drawingml/2006/main" flipV="1">
          <a:off x="860426" y="2438393"/>
          <a:ext cx="2235208" cy="12716"/>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0.80881</cdr:x>
      <cdr:y>0.71988</cdr:y>
    </cdr:from>
    <cdr:to>
      <cdr:x>0.80881</cdr:x>
      <cdr:y>0.84067</cdr:y>
    </cdr:to>
    <cdr:cxnSp macro="">
      <cdr:nvCxnSpPr>
        <cdr:cNvPr id="10" name="Straight Connector 9">
          <a:extLst xmlns:a="http://schemas.openxmlformats.org/drawingml/2006/main">
            <a:ext uri="{FF2B5EF4-FFF2-40B4-BE49-F238E27FC236}">
              <a16:creationId xmlns:a16="http://schemas.microsoft.com/office/drawing/2014/main" id="{3CE0E7C6-DB01-B118-F370-90A03DB34279}"/>
            </a:ext>
          </a:extLst>
        </cdr:cNvPr>
        <cdr:cNvCxnSpPr/>
      </cdr:nvCxnSpPr>
      <cdr:spPr>
        <a:xfrm xmlns:a="http://schemas.openxmlformats.org/drawingml/2006/main">
          <a:off x="3096965" y="2441054"/>
          <a:ext cx="0" cy="409587"/>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0.33748</cdr:x>
      <cdr:y>0.72285</cdr:y>
    </cdr:from>
    <cdr:to>
      <cdr:x>0.33748</cdr:x>
      <cdr:y>0.82865</cdr:y>
    </cdr:to>
    <cdr:cxnSp macro="">
      <cdr:nvCxnSpPr>
        <cdr:cNvPr id="13" name="Straight Connector 12">
          <a:extLst xmlns:a="http://schemas.openxmlformats.org/drawingml/2006/main">
            <a:ext uri="{FF2B5EF4-FFF2-40B4-BE49-F238E27FC236}">
              <a16:creationId xmlns:a16="http://schemas.microsoft.com/office/drawing/2014/main" id="{289AEAA3-64DB-A40D-4DAB-73366032BEFB}"/>
            </a:ext>
          </a:extLst>
        </cdr:cNvPr>
        <cdr:cNvCxnSpPr/>
      </cdr:nvCxnSpPr>
      <cdr:spPr>
        <a:xfrm xmlns:a="http://schemas.openxmlformats.org/drawingml/2006/main">
          <a:off x="1292235" y="2451100"/>
          <a:ext cx="0" cy="358775"/>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0.22305</cdr:x>
      <cdr:y>0.66199</cdr:y>
    </cdr:from>
    <cdr:to>
      <cdr:x>0.74627</cdr:x>
      <cdr:y>0.66199</cdr:y>
    </cdr:to>
    <cdr:cxnSp macro="">
      <cdr:nvCxnSpPr>
        <cdr:cNvPr id="2" name="Straight Connector 1">
          <a:extLst xmlns:a="http://schemas.openxmlformats.org/drawingml/2006/main">
            <a:ext uri="{FF2B5EF4-FFF2-40B4-BE49-F238E27FC236}">
              <a16:creationId xmlns:a16="http://schemas.microsoft.com/office/drawing/2014/main" id="{29FE25CF-B573-4287-E836-E96112B72F42}"/>
            </a:ext>
          </a:extLst>
        </cdr:cNvPr>
        <cdr:cNvCxnSpPr/>
      </cdr:nvCxnSpPr>
      <cdr:spPr>
        <a:xfrm xmlns:a="http://schemas.openxmlformats.org/drawingml/2006/main">
          <a:off x="854076" y="2244734"/>
          <a:ext cx="2003424" cy="0"/>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0.72647</cdr:x>
      <cdr:y>0.67097</cdr:y>
    </cdr:from>
    <cdr:to>
      <cdr:x>0.72647</cdr:x>
      <cdr:y>0.84138</cdr:y>
    </cdr:to>
    <cdr:cxnSp macro="">
      <cdr:nvCxnSpPr>
        <cdr:cNvPr id="9" name="Straight Connector 8">
          <a:extLst xmlns:a="http://schemas.openxmlformats.org/drawingml/2006/main">
            <a:ext uri="{FF2B5EF4-FFF2-40B4-BE49-F238E27FC236}">
              <a16:creationId xmlns:a16="http://schemas.microsoft.com/office/drawing/2014/main" id="{FC524CE9-1932-AB9E-2CD2-B7E97BDB43A2}"/>
            </a:ext>
          </a:extLst>
        </cdr:cNvPr>
        <cdr:cNvCxnSpPr/>
      </cdr:nvCxnSpPr>
      <cdr:spPr>
        <a:xfrm xmlns:a="http://schemas.openxmlformats.org/drawingml/2006/main">
          <a:off x="2781686" y="2275205"/>
          <a:ext cx="0" cy="577844"/>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0.40429</cdr:x>
      <cdr:y>0.6648</cdr:y>
    </cdr:from>
    <cdr:to>
      <cdr:x>0.40429</cdr:x>
      <cdr:y>0.83146</cdr:y>
    </cdr:to>
    <cdr:cxnSp macro="">
      <cdr:nvCxnSpPr>
        <cdr:cNvPr id="11" name="Straight Connector 10">
          <a:extLst xmlns:a="http://schemas.openxmlformats.org/drawingml/2006/main">
            <a:ext uri="{FF2B5EF4-FFF2-40B4-BE49-F238E27FC236}">
              <a16:creationId xmlns:a16="http://schemas.microsoft.com/office/drawing/2014/main" id="{F5D454CF-F3F8-3DDB-8EF1-F2C1832C863B}"/>
            </a:ext>
          </a:extLst>
        </cdr:cNvPr>
        <cdr:cNvCxnSpPr/>
      </cdr:nvCxnSpPr>
      <cdr:spPr>
        <a:xfrm xmlns:a="http://schemas.openxmlformats.org/drawingml/2006/main">
          <a:off x="1548049" y="2254270"/>
          <a:ext cx="0" cy="565128"/>
        </a:xfrm>
        <a:prstGeom xmlns:a="http://schemas.openxmlformats.org/drawingml/2006/main" prst="line">
          <a:avLst/>
        </a:prstGeom>
        <a:ln xmlns:a="http://schemas.openxmlformats.org/drawingml/2006/main" w="25400">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475" cy="462120"/>
          </a:xfrm>
          <a:prstGeom prst="rect">
            <a:avLst/>
          </a:prstGeom>
        </p:spPr>
        <p:txBody>
          <a:bodyPr vert="horz" lIns="91269" tIns="45634" rIns="91269" bIns="45634"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70339" y="3"/>
            <a:ext cx="3038475" cy="462120"/>
          </a:xfrm>
          <a:prstGeom prst="rect">
            <a:avLst/>
          </a:prstGeom>
        </p:spPr>
        <p:txBody>
          <a:bodyPr vert="horz" lIns="91269" tIns="45634" rIns="91269" bIns="45634" rtlCol="0"/>
          <a:lstStyle>
            <a:lvl1pPr algn="r">
              <a:defRPr sz="1200">
                <a:ea typeface="+mn-ea"/>
                <a:cs typeface="+mn-cs"/>
              </a:defRPr>
            </a:lvl1pPr>
          </a:lstStyle>
          <a:p>
            <a:pPr>
              <a:defRPr/>
            </a:pPr>
            <a:fld id="{CBBB9AC9-F41F-4916-B5CB-4BAC3B071E9E}" type="datetimeFigureOut">
              <a:rPr lang="en-US"/>
              <a:pPr>
                <a:defRPr/>
              </a:pPr>
              <a:t>10/9/2025</a:t>
            </a:fld>
            <a:endParaRPr lang="en-US"/>
          </a:p>
        </p:txBody>
      </p:sp>
      <p:sp>
        <p:nvSpPr>
          <p:cNvPr id="4" name="Footer Placeholder 3"/>
          <p:cNvSpPr>
            <a:spLocks noGrp="1"/>
          </p:cNvSpPr>
          <p:nvPr>
            <p:ph type="ftr" sz="quarter" idx="2"/>
          </p:nvPr>
        </p:nvSpPr>
        <p:spPr>
          <a:xfrm>
            <a:off x="2" y="8772379"/>
            <a:ext cx="3038475" cy="462120"/>
          </a:xfrm>
          <a:prstGeom prst="rect">
            <a:avLst/>
          </a:prstGeom>
        </p:spPr>
        <p:txBody>
          <a:bodyPr vert="horz" lIns="91269" tIns="45634" rIns="91269" bIns="45634"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9" y="8772379"/>
            <a:ext cx="3038475" cy="462120"/>
          </a:xfrm>
          <a:prstGeom prst="rect">
            <a:avLst/>
          </a:prstGeom>
        </p:spPr>
        <p:txBody>
          <a:bodyPr vert="horz" lIns="91269" tIns="45634" rIns="91269" bIns="45634" rtlCol="0" anchor="b"/>
          <a:lstStyle>
            <a:lvl1pPr algn="r">
              <a:defRPr sz="1200">
                <a:ea typeface="+mn-ea"/>
                <a:cs typeface="+mn-cs"/>
              </a:defRPr>
            </a:lvl1pPr>
          </a:lstStyle>
          <a:p>
            <a:pPr>
              <a:defRPr/>
            </a:pPr>
            <a:fld id="{974AC060-BAD6-47CC-AF30-254C9B2BD940}" type="slidenum">
              <a:rPr lang="en-US"/>
              <a:pPr>
                <a:defRPr/>
              </a:pPr>
              <a:t>‹#›</a:t>
            </a:fld>
            <a:endParaRPr lang="en-US"/>
          </a:p>
        </p:txBody>
      </p:sp>
    </p:spTree>
    <p:extLst>
      <p:ext uri="{BB962C8B-B14F-4D97-AF65-F5344CB8AC3E}">
        <p14:creationId xmlns:p14="http://schemas.microsoft.com/office/powerpoint/2010/main" val="1092939862"/>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909"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3"/>
            <a:ext cx="3038475" cy="462120"/>
          </a:xfrm>
          <a:prstGeom prst="rect">
            <a:avLst/>
          </a:prstGeom>
          <a:noFill/>
          <a:ln w="9525">
            <a:noFill/>
            <a:miter lim="800000"/>
            <a:headEnd/>
            <a:tailEnd/>
          </a:ln>
        </p:spPr>
        <p:txBody>
          <a:bodyPr vert="horz" wrap="square" lIns="93002" tIns="46502" rIns="93002" bIns="46502" numCol="1" anchor="t" anchorCtr="0" compatLnSpc="1">
            <a:prstTxWarp prst="textNoShape">
              <a:avLst/>
            </a:prstTxWarp>
          </a:bodyPr>
          <a:lstStyle>
            <a:lvl1pPr defTabSz="930115" eaLnBrk="0" hangingPunct="0">
              <a:defRPr sz="1200">
                <a:ea typeface="+mn-ea"/>
                <a:cs typeface="+mn-cs"/>
              </a:defRPr>
            </a:lvl1pPr>
          </a:lstStyle>
          <a:p>
            <a:pPr>
              <a:defRPr/>
            </a:pPr>
            <a:endParaRPr lang="en-US"/>
          </a:p>
        </p:txBody>
      </p:sp>
      <p:sp>
        <p:nvSpPr>
          <p:cNvPr id="3" name="Date Placeholder 2"/>
          <p:cNvSpPr>
            <a:spLocks noGrp="1"/>
          </p:cNvSpPr>
          <p:nvPr>
            <p:ph type="dt" idx="1"/>
          </p:nvPr>
        </p:nvSpPr>
        <p:spPr bwMode="auto">
          <a:xfrm>
            <a:off x="3970339" y="3"/>
            <a:ext cx="3038475" cy="462120"/>
          </a:xfrm>
          <a:prstGeom prst="rect">
            <a:avLst/>
          </a:prstGeom>
          <a:noFill/>
          <a:ln w="9525">
            <a:noFill/>
            <a:miter lim="800000"/>
            <a:headEnd/>
            <a:tailEnd/>
          </a:ln>
        </p:spPr>
        <p:txBody>
          <a:bodyPr vert="horz" wrap="square" lIns="93002" tIns="46502" rIns="93002" bIns="46502" numCol="1" anchor="t" anchorCtr="0" compatLnSpc="1">
            <a:prstTxWarp prst="textNoShape">
              <a:avLst/>
            </a:prstTxWarp>
          </a:bodyPr>
          <a:lstStyle>
            <a:lvl1pPr algn="r" defTabSz="930115" eaLnBrk="0" hangingPunct="0">
              <a:defRPr sz="1200">
                <a:ea typeface="+mn-ea"/>
                <a:cs typeface="+mn-cs"/>
              </a:defRPr>
            </a:lvl1pPr>
          </a:lstStyle>
          <a:p>
            <a:pPr>
              <a:defRPr/>
            </a:pPr>
            <a:fld id="{90A359AC-4EDB-4AA1-9AD2-B6BF0735A59F}" type="datetimeFigureOut">
              <a:rPr lang="en-US"/>
              <a:pPr>
                <a:defRPr/>
              </a:pPr>
              <a:t>10/9/2025</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269" tIns="45634" rIns="91269" bIns="45634" rtlCol="0" anchor="ctr"/>
          <a:lstStyle/>
          <a:p>
            <a:pPr lvl="0"/>
            <a:endParaRPr lang="en-US" noProof="0"/>
          </a:p>
        </p:txBody>
      </p:sp>
      <p:sp>
        <p:nvSpPr>
          <p:cNvPr id="5" name="Notes Placeholder 4"/>
          <p:cNvSpPr>
            <a:spLocks noGrp="1"/>
          </p:cNvSpPr>
          <p:nvPr>
            <p:ph type="body" sz="quarter" idx="3"/>
          </p:nvPr>
        </p:nvSpPr>
        <p:spPr bwMode="auto">
          <a:xfrm>
            <a:off x="701676" y="4387769"/>
            <a:ext cx="5607050" cy="4155918"/>
          </a:xfrm>
          <a:prstGeom prst="rect">
            <a:avLst/>
          </a:prstGeom>
          <a:noFill/>
          <a:ln w="9525">
            <a:noFill/>
            <a:miter lim="800000"/>
            <a:headEnd/>
            <a:tailEnd/>
          </a:ln>
        </p:spPr>
        <p:txBody>
          <a:bodyPr vert="horz" wrap="square" lIns="93002" tIns="46502" rIns="93002" bIns="465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8772379"/>
            <a:ext cx="3038475" cy="462120"/>
          </a:xfrm>
          <a:prstGeom prst="rect">
            <a:avLst/>
          </a:prstGeom>
          <a:noFill/>
          <a:ln w="9525">
            <a:noFill/>
            <a:miter lim="800000"/>
            <a:headEnd/>
            <a:tailEnd/>
          </a:ln>
        </p:spPr>
        <p:txBody>
          <a:bodyPr vert="horz" wrap="square" lIns="93002" tIns="46502" rIns="93002" bIns="46502" numCol="1" anchor="b" anchorCtr="0" compatLnSpc="1">
            <a:prstTxWarp prst="textNoShape">
              <a:avLst/>
            </a:prstTxWarp>
          </a:bodyPr>
          <a:lstStyle>
            <a:lvl1pPr defTabSz="930115" eaLnBrk="0" hangingPunct="0">
              <a:defRPr sz="1200">
                <a:ea typeface="+mn-ea"/>
                <a:cs typeface="+mn-cs"/>
              </a:defRPr>
            </a:lvl1pPr>
          </a:lstStyle>
          <a:p>
            <a:pPr>
              <a:defRPr/>
            </a:pPr>
            <a:endParaRPr lang="en-US"/>
          </a:p>
        </p:txBody>
      </p:sp>
      <p:sp>
        <p:nvSpPr>
          <p:cNvPr id="7" name="Slide Number Placeholder 6"/>
          <p:cNvSpPr>
            <a:spLocks noGrp="1"/>
          </p:cNvSpPr>
          <p:nvPr>
            <p:ph type="sldNum" sz="quarter" idx="5"/>
          </p:nvPr>
        </p:nvSpPr>
        <p:spPr bwMode="auto">
          <a:xfrm>
            <a:off x="3970339" y="8772379"/>
            <a:ext cx="3038475" cy="462120"/>
          </a:xfrm>
          <a:prstGeom prst="rect">
            <a:avLst/>
          </a:prstGeom>
          <a:noFill/>
          <a:ln w="9525">
            <a:noFill/>
            <a:miter lim="800000"/>
            <a:headEnd/>
            <a:tailEnd/>
          </a:ln>
        </p:spPr>
        <p:txBody>
          <a:bodyPr vert="horz" wrap="square" lIns="93002" tIns="46502" rIns="93002" bIns="46502" numCol="1" anchor="b" anchorCtr="0" compatLnSpc="1">
            <a:prstTxWarp prst="textNoShape">
              <a:avLst/>
            </a:prstTxWarp>
          </a:bodyPr>
          <a:lstStyle>
            <a:lvl1pPr algn="r" defTabSz="930115" eaLnBrk="0" hangingPunct="0">
              <a:defRPr sz="1200">
                <a:ea typeface="+mn-ea"/>
                <a:cs typeface="+mn-cs"/>
              </a:defRPr>
            </a:lvl1pPr>
          </a:lstStyle>
          <a:p>
            <a:pPr>
              <a:defRPr/>
            </a:pPr>
            <a:fld id="{FB4525BD-1B22-4CBE-A35B-96886ED635B8}" type="slidenum">
              <a:rPr lang="en-US"/>
              <a:pPr>
                <a:defRPr/>
              </a:pPr>
              <a:t>‹#›</a:t>
            </a:fld>
            <a:endParaRPr lang="en-US"/>
          </a:p>
        </p:txBody>
      </p:sp>
    </p:spTree>
    <p:extLst>
      <p:ext uri="{BB962C8B-B14F-4D97-AF65-F5344CB8AC3E}">
        <p14:creationId xmlns:p14="http://schemas.microsoft.com/office/powerpoint/2010/main" val="27646603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06588B-E704-4C7F-BC97-3F9D65CA0396}" type="slidenum">
              <a:rPr lang="en-US" smtClean="0"/>
              <a:t>2</a:t>
            </a:fld>
            <a:endParaRPr lang="en-US"/>
          </a:p>
        </p:txBody>
      </p:sp>
    </p:spTree>
    <p:extLst>
      <p:ext uri="{BB962C8B-B14F-4D97-AF65-F5344CB8AC3E}">
        <p14:creationId xmlns:p14="http://schemas.microsoft.com/office/powerpoint/2010/main" val="14174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4C549-AA14-7482-0711-539321D8A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72292-C53E-D039-7BBD-8D0F4B2EC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D3E33-F659-BE41-6D7D-679C269A4B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D60608-EBBB-6038-C522-3C2949EA5852}"/>
              </a:ext>
            </a:extLst>
          </p:cNvPr>
          <p:cNvSpPr>
            <a:spLocks noGrp="1"/>
          </p:cNvSpPr>
          <p:nvPr>
            <p:ph type="sldNum" sz="quarter" idx="5"/>
          </p:nvPr>
        </p:nvSpPr>
        <p:spPr/>
        <p:txBody>
          <a:bodyPr/>
          <a:lstStyle/>
          <a:p>
            <a:fld id="{3406588B-E704-4C7F-BC97-3F9D65CA0396}" type="slidenum">
              <a:rPr lang="en-US" smtClean="0"/>
              <a:t>18</a:t>
            </a:fld>
            <a:endParaRPr lang="en-US"/>
          </a:p>
        </p:txBody>
      </p:sp>
    </p:spTree>
    <p:extLst>
      <p:ext uri="{BB962C8B-B14F-4D97-AF65-F5344CB8AC3E}">
        <p14:creationId xmlns:p14="http://schemas.microsoft.com/office/powerpoint/2010/main" val="3421370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F92EE-844B-D276-AE5F-ACA732F8D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846C6-5222-CED5-3274-DAD018476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96BF2-3F47-3D88-D0BD-364851F99B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A6210C-B174-AAC9-402D-43247925A5C3}"/>
              </a:ext>
            </a:extLst>
          </p:cNvPr>
          <p:cNvSpPr>
            <a:spLocks noGrp="1"/>
          </p:cNvSpPr>
          <p:nvPr>
            <p:ph type="sldNum" sz="quarter" idx="5"/>
          </p:nvPr>
        </p:nvSpPr>
        <p:spPr/>
        <p:txBody>
          <a:bodyPr/>
          <a:lstStyle/>
          <a:p>
            <a:fld id="{3406588B-E704-4C7F-BC97-3F9D65CA0396}" type="slidenum">
              <a:rPr lang="en-US" smtClean="0"/>
              <a:t>19</a:t>
            </a:fld>
            <a:endParaRPr lang="en-US"/>
          </a:p>
        </p:txBody>
      </p:sp>
    </p:spTree>
    <p:extLst>
      <p:ext uri="{BB962C8B-B14F-4D97-AF65-F5344CB8AC3E}">
        <p14:creationId xmlns:p14="http://schemas.microsoft.com/office/powerpoint/2010/main" val="216398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9111-0DE1-226D-E1C8-DC18BB192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E6F52-155A-A463-C6FF-311ABB648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F310E-FEE1-10F2-DC48-36FDD168F5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1EA233-7C9F-FB2B-4B12-E28CBD428614}"/>
              </a:ext>
            </a:extLst>
          </p:cNvPr>
          <p:cNvSpPr>
            <a:spLocks noGrp="1"/>
          </p:cNvSpPr>
          <p:nvPr>
            <p:ph type="sldNum" sz="quarter" idx="5"/>
          </p:nvPr>
        </p:nvSpPr>
        <p:spPr/>
        <p:txBody>
          <a:bodyPr/>
          <a:lstStyle/>
          <a:p>
            <a:fld id="{3406588B-E704-4C7F-BC97-3F9D65CA0396}" type="slidenum">
              <a:rPr lang="en-US" smtClean="0"/>
              <a:t>3</a:t>
            </a:fld>
            <a:endParaRPr lang="en-US"/>
          </a:p>
        </p:txBody>
      </p:sp>
    </p:spTree>
    <p:extLst>
      <p:ext uri="{BB962C8B-B14F-4D97-AF65-F5344CB8AC3E}">
        <p14:creationId xmlns:p14="http://schemas.microsoft.com/office/powerpoint/2010/main" val="351084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63174-3D9E-705B-4D1D-AE0A36A65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9371D-99AC-CCE3-0442-781181A23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6E9B1-1BBE-8AF8-446C-4F39DB4139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C1D44D-27C0-0DAD-07B5-B78CBFB20CB4}"/>
              </a:ext>
            </a:extLst>
          </p:cNvPr>
          <p:cNvSpPr>
            <a:spLocks noGrp="1"/>
          </p:cNvSpPr>
          <p:nvPr>
            <p:ph type="sldNum" sz="quarter" idx="5"/>
          </p:nvPr>
        </p:nvSpPr>
        <p:spPr/>
        <p:txBody>
          <a:bodyPr/>
          <a:lstStyle/>
          <a:p>
            <a:fld id="{3406588B-E704-4C7F-BC97-3F9D65CA0396}" type="slidenum">
              <a:rPr lang="en-US" smtClean="0"/>
              <a:t>5</a:t>
            </a:fld>
            <a:endParaRPr lang="en-US"/>
          </a:p>
        </p:txBody>
      </p:sp>
    </p:spTree>
    <p:extLst>
      <p:ext uri="{BB962C8B-B14F-4D97-AF65-F5344CB8AC3E}">
        <p14:creationId xmlns:p14="http://schemas.microsoft.com/office/powerpoint/2010/main" val="140164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28F48-20F1-D87A-96E4-52427A130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F8DD1-14E8-B167-5409-AC0C00CAD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5DA7F-6BD7-4E4F-66A8-BB3793337F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345920-2A64-2225-70CF-D89D4634E858}"/>
              </a:ext>
            </a:extLst>
          </p:cNvPr>
          <p:cNvSpPr>
            <a:spLocks noGrp="1"/>
          </p:cNvSpPr>
          <p:nvPr>
            <p:ph type="sldNum" sz="quarter" idx="5"/>
          </p:nvPr>
        </p:nvSpPr>
        <p:spPr/>
        <p:txBody>
          <a:bodyPr/>
          <a:lstStyle/>
          <a:p>
            <a:fld id="{3406588B-E704-4C7F-BC97-3F9D65CA0396}" type="slidenum">
              <a:rPr lang="en-US" smtClean="0"/>
              <a:t>7</a:t>
            </a:fld>
            <a:endParaRPr lang="en-US"/>
          </a:p>
        </p:txBody>
      </p:sp>
    </p:spTree>
    <p:extLst>
      <p:ext uri="{BB962C8B-B14F-4D97-AF65-F5344CB8AC3E}">
        <p14:creationId xmlns:p14="http://schemas.microsoft.com/office/powerpoint/2010/main" val="784506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37E19-4A91-F50E-7E2A-CF70CEC6F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AF5F9-D762-2772-C8B4-3B0D7A396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05396-C0CE-5CF1-878C-C0EE075234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AE0FB5-C4DB-BC9C-39B3-B947D8400095}"/>
              </a:ext>
            </a:extLst>
          </p:cNvPr>
          <p:cNvSpPr>
            <a:spLocks noGrp="1"/>
          </p:cNvSpPr>
          <p:nvPr>
            <p:ph type="sldNum" sz="quarter" idx="5"/>
          </p:nvPr>
        </p:nvSpPr>
        <p:spPr/>
        <p:txBody>
          <a:bodyPr/>
          <a:lstStyle/>
          <a:p>
            <a:fld id="{3406588B-E704-4C7F-BC97-3F9D65CA0396}" type="slidenum">
              <a:rPr lang="en-US" smtClean="0"/>
              <a:t>8</a:t>
            </a:fld>
            <a:endParaRPr lang="en-US"/>
          </a:p>
        </p:txBody>
      </p:sp>
    </p:spTree>
    <p:extLst>
      <p:ext uri="{BB962C8B-B14F-4D97-AF65-F5344CB8AC3E}">
        <p14:creationId xmlns:p14="http://schemas.microsoft.com/office/powerpoint/2010/main" val="251160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303FC-2AC9-6CCB-DBAC-7DC00CA48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9ABEA-B9E3-0AEE-6C61-53EF25089A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63685-ADBF-B5EB-B5F8-E40EA576F5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D01686-14A7-E6BA-4FA6-9C8743690335}"/>
              </a:ext>
            </a:extLst>
          </p:cNvPr>
          <p:cNvSpPr>
            <a:spLocks noGrp="1"/>
          </p:cNvSpPr>
          <p:nvPr>
            <p:ph type="sldNum" sz="quarter" idx="5"/>
          </p:nvPr>
        </p:nvSpPr>
        <p:spPr/>
        <p:txBody>
          <a:bodyPr/>
          <a:lstStyle/>
          <a:p>
            <a:fld id="{3406588B-E704-4C7F-BC97-3F9D65CA0396}" type="slidenum">
              <a:rPr lang="en-US" smtClean="0"/>
              <a:t>12</a:t>
            </a:fld>
            <a:endParaRPr lang="en-US"/>
          </a:p>
        </p:txBody>
      </p:sp>
    </p:spTree>
    <p:extLst>
      <p:ext uri="{BB962C8B-B14F-4D97-AF65-F5344CB8AC3E}">
        <p14:creationId xmlns:p14="http://schemas.microsoft.com/office/powerpoint/2010/main" val="51808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96276-9E0F-06B7-8004-0A10252BF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5FF55-CD0C-7C8E-F587-7E487D1EF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4621E0-E5B2-F109-2918-CBC32FF910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D25FFE-82C8-292C-C47A-845CB9F5E94A}"/>
              </a:ext>
            </a:extLst>
          </p:cNvPr>
          <p:cNvSpPr>
            <a:spLocks noGrp="1"/>
          </p:cNvSpPr>
          <p:nvPr>
            <p:ph type="sldNum" sz="quarter" idx="5"/>
          </p:nvPr>
        </p:nvSpPr>
        <p:spPr/>
        <p:txBody>
          <a:bodyPr/>
          <a:lstStyle/>
          <a:p>
            <a:fld id="{3406588B-E704-4C7F-BC97-3F9D65CA0396}" type="slidenum">
              <a:rPr lang="en-US" smtClean="0"/>
              <a:t>13</a:t>
            </a:fld>
            <a:endParaRPr lang="en-US"/>
          </a:p>
        </p:txBody>
      </p:sp>
    </p:spTree>
    <p:extLst>
      <p:ext uri="{BB962C8B-B14F-4D97-AF65-F5344CB8AC3E}">
        <p14:creationId xmlns:p14="http://schemas.microsoft.com/office/powerpoint/2010/main" val="283384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5F8E0-67E7-0B33-51FC-998E5A727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EB613-D968-8343-F714-4353182E1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00EEE-2E23-ED42-E711-4E37DFD1C6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7A06B2-25B3-CF2C-9998-1BD3376DABEB}"/>
              </a:ext>
            </a:extLst>
          </p:cNvPr>
          <p:cNvSpPr>
            <a:spLocks noGrp="1"/>
          </p:cNvSpPr>
          <p:nvPr>
            <p:ph type="sldNum" sz="quarter" idx="5"/>
          </p:nvPr>
        </p:nvSpPr>
        <p:spPr/>
        <p:txBody>
          <a:bodyPr/>
          <a:lstStyle/>
          <a:p>
            <a:fld id="{3406588B-E704-4C7F-BC97-3F9D65CA0396}" type="slidenum">
              <a:rPr lang="en-US" smtClean="0"/>
              <a:t>16</a:t>
            </a:fld>
            <a:endParaRPr lang="en-US"/>
          </a:p>
        </p:txBody>
      </p:sp>
    </p:spTree>
    <p:extLst>
      <p:ext uri="{BB962C8B-B14F-4D97-AF65-F5344CB8AC3E}">
        <p14:creationId xmlns:p14="http://schemas.microsoft.com/office/powerpoint/2010/main" val="945540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58C20-E4EE-99FC-41CE-A41437D12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91DC0-E597-E631-7776-9E2DFF56C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D8EE7-5A57-87E0-FC85-20BFD07DC1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6D3993-A80D-259E-353D-A6154257C92F}"/>
              </a:ext>
            </a:extLst>
          </p:cNvPr>
          <p:cNvSpPr>
            <a:spLocks noGrp="1"/>
          </p:cNvSpPr>
          <p:nvPr>
            <p:ph type="sldNum" sz="quarter" idx="5"/>
          </p:nvPr>
        </p:nvSpPr>
        <p:spPr/>
        <p:txBody>
          <a:bodyPr/>
          <a:lstStyle/>
          <a:p>
            <a:fld id="{3406588B-E704-4C7F-BC97-3F9D65CA0396}" type="slidenum">
              <a:rPr lang="en-US" smtClean="0"/>
              <a:t>17</a:t>
            </a:fld>
            <a:endParaRPr lang="en-US"/>
          </a:p>
        </p:txBody>
      </p:sp>
    </p:spTree>
    <p:extLst>
      <p:ext uri="{BB962C8B-B14F-4D97-AF65-F5344CB8AC3E}">
        <p14:creationId xmlns:p14="http://schemas.microsoft.com/office/powerpoint/2010/main" val="2616582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Vertical Image">
    <p:bg>
      <p:bgPr>
        <a:solidFill>
          <a:schemeClr val="bg2"/>
        </a:solidFill>
        <a:effectLst/>
      </p:bgPr>
    </p:bg>
    <p:spTree>
      <p:nvGrpSpPr>
        <p:cNvPr id="1" name=""/>
        <p:cNvGrpSpPr/>
        <p:nvPr/>
      </p:nvGrpSpPr>
      <p:grpSpPr>
        <a:xfrm>
          <a:off x="0" y="0"/>
          <a:ext cx="0" cy="0"/>
          <a:chOff x="0" y="0"/>
          <a:chExt cx="0" cy="0"/>
        </a:xfrm>
      </p:grpSpPr>
      <p:sp>
        <p:nvSpPr>
          <p:cNvPr id="15" name="Rectangle 14"/>
          <p:cNvSpPr/>
          <p:nvPr userDrawn="1"/>
        </p:nvSpPr>
        <p:spPr>
          <a:xfrm>
            <a:off x="0" y="4572001"/>
            <a:ext cx="9144000" cy="571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9" name="Rectangle 13"/>
          <p:cNvSpPr>
            <a:spLocks noChangeArrowheads="1"/>
          </p:cNvSpPr>
          <p:nvPr userDrawn="1"/>
        </p:nvSpPr>
        <p:spPr bwMode="auto">
          <a:xfrm>
            <a:off x="-747713" y="282179"/>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pic>
        <p:nvPicPr>
          <p:cNvPr id="4" name="Picture 3" descr="Background pattern&#10;&#10;AI-generated content may be incorrect.">
            <a:extLst>
              <a:ext uri="{FF2B5EF4-FFF2-40B4-BE49-F238E27FC236}">
                <a16:creationId xmlns:a16="http://schemas.microsoft.com/office/drawing/2014/main" id="{6D62C6F0-EFF1-732B-1581-8379BBAA9925}"/>
              </a:ext>
            </a:extLst>
          </p:cNvPr>
          <p:cNvPicPr>
            <a:picLocks noChangeAspect="1"/>
          </p:cNvPicPr>
          <p:nvPr userDrawn="1"/>
        </p:nvPicPr>
        <p:blipFill>
          <a:blip r:embed="rId2"/>
          <a:srcRect/>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D18E5B62-7320-7915-C1B2-46E8F873194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878" y="211710"/>
            <a:ext cx="1818643" cy="609601"/>
          </a:xfrm>
          <a:prstGeom prst="rect">
            <a:avLst/>
          </a:prstGeom>
        </p:spPr>
      </p:pic>
      <p:cxnSp>
        <p:nvCxnSpPr>
          <p:cNvPr id="16" name="Straight Connector 15">
            <a:extLst>
              <a:ext uri="{FF2B5EF4-FFF2-40B4-BE49-F238E27FC236}">
                <a16:creationId xmlns:a16="http://schemas.microsoft.com/office/drawing/2014/main" id="{EA236C63-16C0-6F8E-2D75-A3C914E76AE3}"/>
              </a:ext>
            </a:extLst>
          </p:cNvPr>
          <p:cNvCxnSpPr/>
          <p:nvPr userDrawn="1"/>
        </p:nvCxnSpPr>
        <p:spPr bwMode="auto">
          <a:xfrm>
            <a:off x="4699000" y="4781550"/>
            <a:ext cx="4097338" cy="0"/>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18" name="Picture Placeholder 17">
            <a:extLst>
              <a:ext uri="{FF2B5EF4-FFF2-40B4-BE49-F238E27FC236}">
                <a16:creationId xmlns:a16="http://schemas.microsoft.com/office/drawing/2014/main" id="{46AE55D5-BF4A-82D0-0D80-EB576C1FF629}"/>
              </a:ext>
            </a:extLst>
          </p:cNvPr>
          <p:cNvSpPr>
            <a:spLocks noGrp="1"/>
          </p:cNvSpPr>
          <p:nvPr>
            <p:ph type="pic" sz="quarter" idx="11" hasCustomPrompt="1"/>
          </p:nvPr>
        </p:nvSpPr>
        <p:spPr>
          <a:xfrm>
            <a:off x="4699000" y="-1"/>
            <a:ext cx="4097338" cy="4748981"/>
          </a:xfrm>
          <a:solidFill>
            <a:schemeClr val="bg1"/>
          </a:solidFill>
        </p:spPr>
        <p:txBody>
          <a:bodyPr anchor="ctr"/>
          <a:lstStyle>
            <a:lvl1pPr marL="0" indent="0" algn="ctr">
              <a:buNone/>
              <a:defRPr/>
            </a:lvl1pPr>
          </a:lstStyle>
          <a:p>
            <a:r>
              <a:rPr lang="en-US"/>
              <a:t>Click icon to insert image</a:t>
            </a:r>
            <a:br>
              <a:rPr lang="en-US"/>
            </a:br>
            <a:br>
              <a:rPr lang="en-US"/>
            </a:br>
            <a:br>
              <a:rPr lang="en-US"/>
            </a:br>
            <a:endParaRPr lang="en-US"/>
          </a:p>
        </p:txBody>
      </p:sp>
      <p:sp>
        <p:nvSpPr>
          <p:cNvPr id="19" name="Rectangle 3">
            <a:extLst>
              <a:ext uri="{FF2B5EF4-FFF2-40B4-BE49-F238E27FC236}">
                <a16:creationId xmlns:a16="http://schemas.microsoft.com/office/drawing/2014/main" id="{ECC06022-1BCD-1931-2561-1987663CD578}"/>
              </a:ext>
            </a:extLst>
          </p:cNvPr>
          <p:cNvSpPr>
            <a:spLocks noGrp="1" noChangeArrowheads="1"/>
          </p:cNvSpPr>
          <p:nvPr>
            <p:ph type="ctrTitle" hasCustomPrompt="1"/>
          </p:nvPr>
        </p:nvSpPr>
        <p:spPr>
          <a:xfrm>
            <a:off x="346075" y="1571652"/>
            <a:ext cx="4038600" cy="2066897"/>
          </a:xfrm>
        </p:spPr>
        <p:txBody>
          <a:bodyPr/>
          <a:lstStyle>
            <a:lvl1pPr algn="l">
              <a:lnSpc>
                <a:spcPct val="80000"/>
              </a:lnSpc>
              <a:defRPr sz="5400" b="1">
                <a:solidFill>
                  <a:schemeClr val="tx2"/>
                </a:solidFill>
              </a:defRPr>
            </a:lvl1pPr>
          </a:lstStyle>
          <a:p>
            <a:r>
              <a:rPr lang="en-US"/>
              <a:t>Presentation Name Goes Here Lorem</a:t>
            </a:r>
          </a:p>
        </p:txBody>
      </p:sp>
      <p:sp>
        <p:nvSpPr>
          <p:cNvPr id="13" name="Text Placeholder 12"/>
          <p:cNvSpPr>
            <a:spLocks noGrp="1"/>
          </p:cNvSpPr>
          <p:nvPr>
            <p:ph type="body" sz="quarter" idx="10" hasCustomPrompt="1"/>
          </p:nvPr>
        </p:nvSpPr>
        <p:spPr>
          <a:xfrm>
            <a:off x="381000" y="3638550"/>
            <a:ext cx="4114800" cy="685799"/>
          </a:xfrm>
        </p:spPr>
        <p:txBody>
          <a:bodyPr/>
          <a:lstStyle>
            <a:lvl1pPr marL="0" indent="0">
              <a:lnSpc>
                <a:spcPct val="90000"/>
              </a:lnSpc>
              <a:buNone/>
              <a:defRPr sz="2000" baseline="0">
                <a:solidFill>
                  <a:schemeClr val="accent4"/>
                </a:solidFill>
              </a:defRPr>
            </a:lvl1pPr>
            <a:lvl2pPr marL="457200" indent="0">
              <a:buNone/>
              <a:defRPr/>
            </a:lvl2pPr>
          </a:lstStyle>
          <a:p>
            <a:pPr lvl="0"/>
            <a:r>
              <a:rPr lang="en-US"/>
              <a:t>Subtitle of Presentation Goes Here Lorem Ipsum Dolor Sit Amet</a:t>
            </a:r>
          </a:p>
        </p:txBody>
      </p:sp>
      <p:sp>
        <p:nvSpPr>
          <p:cNvPr id="21" name="Content Placeholder 20">
            <a:extLst>
              <a:ext uri="{FF2B5EF4-FFF2-40B4-BE49-F238E27FC236}">
                <a16:creationId xmlns:a16="http://schemas.microsoft.com/office/drawing/2014/main" id="{97C4B9FE-B526-3664-8BF4-E67331C9AC5C}"/>
              </a:ext>
            </a:extLst>
          </p:cNvPr>
          <p:cNvSpPr>
            <a:spLocks noGrp="1"/>
          </p:cNvSpPr>
          <p:nvPr>
            <p:ph sz="quarter" idx="12" hasCustomPrompt="1"/>
          </p:nvPr>
        </p:nvSpPr>
        <p:spPr>
          <a:xfrm>
            <a:off x="460248" y="1251966"/>
            <a:ext cx="758952" cy="201168"/>
          </a:xfrm>
          <a:solidFill>
            <a:schemeClr val="accent4"/>
          </a:solidFill>
        </p:spPr>
        <p:txBody>
          <a:bodyPr lIns="91440" tIns="0" rIns="0" bIns="0" anchor="ctr"/>
          <a:lstStyle>
            <a:lvl1pPr marL="0" indent="0">
              <a:buNone/>
              <a:defRPr sz="1200" b="1">
                <a:solidFill>
                  <a:schemeClr val="bg1"/>
                </a:solidFill>
                <a:latin typeface="+mj-lt"/>
              </a:defRPr>
            </a:lvl1pPr>
            <a:lvl2pPr marL="36576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Font typeface="Arial" panose="020B0604020202020204" pitchFamily="34" charset="0"/>
              <a:buNone/>
              <a:defRPr sz="1200" b="1">
                <a:solidFill>
                  <a:schemeClr val="bg1"/>
                </a:solidFill>
              </a:defRPr>
            </a:lvl5pPr>
          </a:lstStyle>
          <a:p>
            <a:pPr lvl="0"/>
            <a:r>
              <a:rPr lang="en-US"/>
              <a:t>XX/20XX</a:t>
            </a:r>
          </a:p>
        </p:txBody>
      </p:sp>
    </p:spTree>
    <p:extLst>
      <p:ext uri="{BB962C8B-B14F-4D97-AF65-F5344CB8AC3E}">
        <p14:creationId xmlns:p14="http://schemas.microsoft.com/office/powerpoint/2010/main" val="33277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 Image and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5B71BC4-27DD-0D47-8289-378CE57FEBDB}"/>
              </a:ext>
            </a:extLst>
          </p:cNvPr>
          <p:cNvSpPr>
            <a:spLocks noGrp="1"/>
          </p:cNvSpPr>
          <p:nvPr>
            <p:ph type="pic" sz="quarter" idx="43"/>
          </p:nvPr>
        </p:nvSpPr>
        <p:spPr>
          <a:xfrm>
            <a:off x="0" y="0"/>
            <a:ext cx="5943600" cy="4781550"/>
          </a:xfrm>
          <a:solidFill>
            <a:schemeClr val="bg1">
              <a:lumMod val="95000"/>
            </a:schemeClr>
          </a:solidFill>
        </p:spPr>
        <p:txBody>
          <a:bodyPr anchor="ctr"/>
          <a:lstStyle>
            <a:lvl1pPr marL="0" indent="0" algn="ctr">
              <a:buNone/>
              <a:defRPr sz="1600"/>
            </a:lvl1pPr>
          </a:lstStyle>
          <a:p>
            <a:r>
              <a:rPr lang="en-US"/>
              <a:t>Click icon to add picture</a:t>
            </a:r>
          </a:p>
        </p:txBody>
      </p:sp>
      <p:sp>
        <p:nvSpPr>
          <p:cNvPr id="6" name="Text Placeholder 5">
            <a:extLst>
              <a:ext uri="{FF2B5EF4-FFF2-40B4-BE49-F238E27FC236}">
                <a16:creationId xmlns:a16="http://schemas.microsoft.com/office/drawing/2014/main" id="{8623C346-46C6-994F-D796-F474B650A4F8}"/>
              </a:ext>
            </a:extLst>
          </p:cNvPr>
          <p:cNvSpPr>
            <a:spLocks noGrp="1"/>
          </p:cNvSpPr>
          <p:nvPr>
            <p:ph type="body" sz="quarter" idx="44"/>
          </p:nvPr>
        </p:nvSpPr>
        <p:spPr>
          <a:xfrm>
            <a:off x="6248400" y="514350"/>
            <a:ext cx="2590800" cy="4114800"/>
          </a:xfrm>
        </p:spPr>
        <p:txBody>
          <a:bodyPr anchor="ctr"/>
          <a:lstStyle>
            <a:lvl1pPr marL="0" indent="0">
              <a:buNone/>
              <a:defRPr sz="1600" b="1"/>
            </a:lvl1pPr>
            <a:lvl5pPr marL="2114550" indent="-285750">
              <a:buFont typeface="Arial" panose="020B0604020202020204" pitchFamily="34" charset="0"/>
              <a:buChar char="•"/>
              <a:defRPr/>
            </a:lvl5pPr>
          </a:lstStyle>
          <a:p>
            <a:pPr lvl="0"/>
            <a:r>
              <a:rPr lang="en-US"/>
              <a:t>Click to edit Master text styles</a:t>
            </a:r>
          </a:p>
        </p:txBody>
      </p:sp>
      <p:cxnSp>
        <p:nvCxnSpPr>
          <p:cNvPr id="2" name="Straight Connector 1">
            <a:extLst>
              <a:ext uri="{FF2B5EF4-FFF2-40B4-BE49-F238E27FC236}">
                <a16:creationId xmlns:a16="http://schemas.microsoft.com/office/drawing/2014/main" id="{59033FBB-B5D6-49D7-A4E5-2484A87950F8}"/>
              </a:ext>
            </a:extLst>
          </p:cNvPr>
          <p:cNvCxnSpPr>
            <a:cxnSpLocks/>
          </p:cNvCxnSpPr>
          <p:nvPr userDrawn="1"/>
        </p:nvCxnSpPr>
        <p:spPr bwMode="auto">
          <a:xfrm flipV="1">
            <a:off x="5956853" y="-2485"/>
            <a:ext cx="0" cy="4784035"/>
          </a:xfrm>
          <a:prstGeom prst="line">
            <a:avLst/>
          </a:prstGeom>
          <a:solidFill>
            <a:schemeClr val="accent1"/>
          </a:solidFill>
          <a:ln w="101600" cap="flat" cmpd="sng" algn="ctr">
            <a:solidFill>
              <a:schemeClr val="tx2"/>
            </a:solidFill>
            <a:prstDash val="solid"/>
            <a:round/>
            <a:headEnd type="none" w="med" len="med"/>
            <a:tailEnd type="none" w="lg" len="sm"/>
          </a:ln>
          <a:effectLst/>
        </p:spPr>
      </p:cxnSp>
    </p:spTree>
    <p:extLst>
      <p:ext uri="{BB962C8B-B14F-4D97-AF65-F5344CB8AC3E}">
        <p14:creationId xmlns:p14="http://schemas.microsoft.com/office/powerpoint/2010/main" val="25653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act - Text">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464D70-1034-2743-38D2-E42A8B85B611}"/>
              </a:ext>
            </a:extLst>
          </p:cNvPr>
          <p:cNvSpPr/>
          <p:nvPr userDrawn="1"/>
        </p:nvSpPr>
        <p:spPr bwMode="auto">
          <a:xfrm>
            <a:off x="6781800" y="57150"/>
            <a:ext cx="2014538" cy="3048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7" name="Picture 6" descr="Background pattern&#10;&#10;AI-generated content may be incorrect.">
            <a:extLst>
              <a:ext uri="{FF2B5EF4-FFF2-40B4-BE49-F238E27FC236}">
                <a16:creationId xmlns:a16="http://schemas.microsoft.com/office/drawing/2014/main" id="{48B36076-8F52-054A-BD44-113A2FBE6F82}"/>
              </a:ext>
            </a:extLst>
          </p:cNvPr>
          <p:cNvPicPr>
            <a:picLocks noChangeAspect="1"/>
          </p:cNvPicPr>
          <p:nvPr userDrawn="1"/>
        </p:nvPicPr>
        <p:blipFill>
          <a:blip r:embed="rId2"/>
          <a:srcRect b="7037"/>
          <a:stretch/>
        </p:blipFill>
        <p:spPr>
          <a:xfrm>
            <a:off x="0" y="0"/>
            <a:ext cx="9144000" cy="4781550"/>
          </a:xfrm>
          <a:prstGeom prst="rect">
            <a:avLst/>
          </a:prstGeom>
        </p:spPr>
      </p:pic>
      <p:sp>
        <p:nvSpPr>
          <p:cNvPr id="6" name="Text Placeholder 5">
            <a:extLst>
              <a:ext uri="{FF2B5EF4-FFF2-40B4-BE49-F238E27FC236}">
                <a16:creationId xmlns:a16="http://schemas.microsoft.com/office/drawing/2014/main" id="{4BDB1AE9-ACB9-2C78-CDE7-3DED11876B3A}"/>
              </a:ext>
            </a:extLst>
          </p:cNvPr>
          <p:cNvSpPr>
            <a:spLocks noGrp="1"/>
          </p:cNvSpPr>
          <p:nvPr>
            <p:ph type="body" sz="quarter" idx="10"/>
          </p:nvPr>
        </p:nvSpPr>
        <p:spPr>
          <a:xfrm>
            <a:off x="1409700" y="828675"/>
            <a:ext cx="6438900" cy="3124200"/>
          </a:xfrm>
        </p:spPr>
        <p:txBody>
          <a:bodyPr anchor="ctr"/>
          <a:lstStyle>
            <a:lvl1pPr marL="0" indent="0">
              <a:lnSpc>
                <a:spcPct val="100000"/>
              </a:lnSpc>
              <a:buNone/>
              <a:defRPr sz="2400" b="1">
                <a:solidFill>
                  <a:schemeClr val="tx2"/>
                </a:solidFill>
              </a:defRPr>
            </a:lvl1pPr>
            <a:lvl2pPr marL="36576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Font typeface="Arial" panose="020B0604020202020204" pitchFamily="34" charset="0"/>
              <a:buNone/>
              <a:defRPr sz="2400" b="1">
                <a:solidFill>
                  <a:schemeClr val="bg1"/>
                </a:solidFill>
              </a:defRPr>
            </a:lvl5pPr>
          </a:lstStyle>
          <a:p>
            <a:pPr lvl="0"/>
            <a:r>
              <a:rPr lang="en-US"/>
              <a:t>Click to edit Master text styles</a:t>
            </a:r>
          </a:p>
        </p:txBody>
      </p:sp>
      <p:sp>
        <p:nvSpPr>
          <p:cNvPr id="3" name="Rectangle 2">
            <a:extLst>
              <a:ext uri="{FF2B5EF4-FFF2-40B4-BE49-F238E27FC236}">
                <a16:creationId xmlns:a16="http://schemas.microsoft.com/office/drawing/2014/main" id="{CC547A5E-DBA9-EF24-0935-45D857580E34}"/>
              </a:ext>
            </a:extLst>
          </p:cNvPr>
          <p:cNvSpPr/>
          <p:nvPr userDrawn="1"/>
        </p:nvSpPr>
        <p:spPr bwMode="auto">
          <a:xfrm>
            <a:off x="0" y="0"/>
            <a:ext cx="1066800" cy="478155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5" name="Graphic 4" descr="Arrow Right with solid fill">
            <a:extLst>
              <a:ext uri="{FF2B5EF4-FFF2-40B4-BE49-F238E27FC236}">
                <a16:creationId xmlns:a16="http://schemas.microsoft.com/office/drawing/2014/main" id="{1008D261-24FD-3E8C-CADC-03E260A07DB1}"/>
              </a:ext>
            </a:extLst>
          </p:cNvPr>
          <p:cNvPicPr>
            <a:picLocks noChangeAspect="1"/>
          </p:cNvPicPr>
          <p:nvPr userDrawn="1"/>
        </p:nvPicPr>
        <p:blipFill>
          <a:blip r:embed="rId3">
            <a:extLst>
              <a:ext uri="{96DAC541-7B7A-43D3-8B79-37D633B846F1}">
                <asvg:svgBlip xmlns:asvg="http://schemas.microsoft.com/office/drawing/2016/SVG/main" r:embed="rId4"/>
              </a:ext>
            </a:extLst>
          </a:blip>
          <a:srcRect l="37153"/>
          <a:stretch/>
        </p:blipFill>
        <p:spPr>
          <a:xfrm>
            <a:off x="228599" y="1933575"/>
            <a:ext cx="574675" cy="914400"/>
          </a:xfrm>
          <a:prstGeom prst="rect">
            <a:avLst/>
          </a:prstGeom>
        </p:spPr>
      </p:pic>
    </p:spTree>
    <p:extLst>
      <p:ext uri="{BB962C8B-B14F-4D97-AF65-F5344CB8AC3E}">
        <p14:creationId xmlns:p14="http://schemas.microsoft.com/office/powerpoint/2010/main" val="138564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 Wavy">
    <p:bg>
      <p:bgPr>
        <a:solidFill>
          <a:schemeClr val="bg2"/>
        </a:solid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6"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2" name="Rectangle 1">
            <a:extLst>
              <a:ext uri="{FF2B5EF4-FFF2-40B4-BE49-F238E27FC236}">
                <a16:creationId xmlns:a16="http://schemas.microsoft.com/office/drawing/2014/main" id="{F73F1FBF-C64D-6251-6C7E-E6B12E915B5E}"/>
              </a:ext>
            </a:extLst>
          </p:cNvPr>
          <p:cNvSpPr/>
          <p:nvPr userDrawn="1"/>
        </p:nvSpPr>
        <p:spPr bwMode="auto">
          <a:xfrm>
            <a:off x="6553200" y="0"/>
            <a:ext cx="2362200" cy="357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3" name="Picture 2" descr="Background pattern&#10;&#10;AI-generated content may be incorrect.">
            <a:extLst>
              <a:ext uri="{FF2B5EF4-FFF2-40B4-BE49-F238E27FC236}">
                <a16:creationId xmlns:a16="http://schemas.microsoft.com/office/drawing/2014/main" id="{C8B0E9E3-0F93-9594-B978-9DD3835B2BAE}"/>
              </a:ext>
            </a:extLst>
          </p:cNvPr>
          <p:cNvPicPr>
            <a:picLocks noChangeAspect="1"/>
          </p:cNvPicPr>
          <p:nvPr userDrawn="1"/>
        </p:nvPicPr>
        <p:blipFill>
          <a:blip r:embed="rId2"/>
          <a:srcRect b="7037"/>
          <a:stretch/>
        </p:blipFill>
        <p:spPr>
          <a:xfrm>
            <a:off x="0" y="0"/>
            <a:ext cx="9144000" cy="4781550"/>
          </a:xfrm>
          <a:prstGeom prst="rect">
            <a:avLst/>
          </a:prstGeom>
        </p:spPr>
      </p:pic>
    </p:spTree>
    <p:extLst>
      <p:ext uri="{BB962C8B-B14F-4D97-AF65-F5344CB8AC3E}">
        <p14:creationId xmlns:p14="http://schemas.microsoft.com/office/powerpoint/2010/main" val="1736895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rsonalized Teams Background">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F1FBF-C64D-6251-6C7E-E6B12E915B5E}"/>
              </a:ext>
            </a:extLst>
          </p:cNvPr>
          <p:cNvSpPr/>
          <p:nvPr userDrawn="1"/>
        </p:nvSpPr>
        <p:spPr bwMode="auto">
          <a:xfrm>
            <a:off x="6553200" y="0"/>
            <a:ext cx="2362200" cy="357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553C9A-C2CF-D77B-5CF0-D9BC4E877126}"/>
              </a:ext>
            </a:extLst>
          </p:cNvPr>
          <p:cNvSpPr txBox="1"/>
          <p:nvPr userDrawn="1"/>
        </p:nvSpPr>
        <p:spPr>
          <a:xfrm>
            <a:off x="240344" y="4802868"/>
            <a:ext cx="8686800" cy="338554"/>
          </a:xfrm>
          <a:prstGeom prst="rect">
            <a:avLst/>
          </a:prstGeom>
          <a:solidFill>
            <a:schemeClr val="bg2"/>
          </a:solidFill>
        </p:spPr>
        <p:txBody>
          <a:bodyPr wrap="square" rtlCol="0">
            <a:spAutoFit/>
          </a:bodyPr>
          <a:lstStyle/>
          <a:p>
            <a:pPr algn="l">
              <a:spcAft>
                <a:spcPts val="1200"/>
              </a:spcAft>
            </a:pPr>
            <a:endParaRPr lang="en-US" sz="1600" err="1">
              <a:latin typeface="+mn-lt"/>
              <a:cs typeface="Arial" panose="020B0604020202020204" pitchFamily="34" charset="0"/>
            </a:endParaRPr>
          </a:p>
        </p:txBody>
      </p:sp>
      <p:pic>
        <p:nvPicPr>
          <p:cNvPr id="3" name="Picture 2" descr="Background pattern&#10;&#10;AI-generated content may be incorrect.">
            <a:extLst>
              <a:ext uri="{FF2B5EF4-FFF2-40B4-BE49-F238E27FC236}">
                <a16:creationId xmlns:a16="http://schemas.microsoft.com/office/drawing/2014/main" id="{C8B0E9E3-0F93-9594-B978-9DD3835B2BAE}"/>
              </a:ext>
            </a:extLst>
          </p:cNvPr>
          <p:cNvPicPr>
            <a:picLocks noChangeAspect="1"/>
          </p:cNvPicPr>
          <p:nvPr userDrawn="1"/>
        </p:nvPicPr>
        <p:blipFill>
          <a:blip r:embed="rId2"/>
          <a:srcRect t="1" b="40"/>
          <a:stretch/>
        </p:blipFill>
        <p:spPr>
          <a:xfrm>
            <a:off x="0" y="0"/>
            <a:ext cx="9144000" cy="5141422"/>
          </a:xfrm>
          <a:prstGeom prst="rect">
            <a:avLst/>
          </a:prstGeom>
        </p:spPr>
      </p:pic>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16" name="Rectangle 15">
            <a:extLst>
              <a:ext uri="{FF2B5EF4-FFF2-40B4-BE49-F238E27FC236}">
                <a16:creationId xmlns:a16="http://schemas.microsoft.com/office/drawing/2014/main" id="{F92002F7-4067-6039-0676-FA2396AAD64B}"/>
              </a:ext>
            </a:extLst>
          </p:cNvPr>
          <p:cNvSpPr/>
          <p:nvPr userDrawn="1"/>
        </p:nvSpPr>
        <p:spPr bwMode="auto">
          <a:xfrm>
            <a:off x="511527" y="0"/>
            <a:ext cx="1922318" cy="22669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2909EFC-88BE-9FE7-A5A4-BD51B8E390C4}"/>
              </a:ext>
            </a:extLst>
          </p:cNvPr>
          <p:cNvSpPr/>
          <p:nvPr userDrawn="1"/>
        </p:nvSpPr>
        <p:spPr bwMode="auto">
          <a:xfrm>
            <a:off x="511527" y="1728278"/>
            <a:ext cx="1922318" cy="64812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pic>
        <p:nvPicPr>
          <p:cNvPr id="11" name="Picture 13">
            <a:extLst>
              <a:ext uri="{FF2B5EF4-FFF2-40B4-BE49-F238E27FC236}">
                <a16:creationId xmlns:a16="http://schemas.microsoft.com/office/drawing/2014/main" id="{BA30E459-0717-B1B5-89C6-1ACA2DFB163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44876" y="1728278"/>
            <a:ext cx="1893524" cy="634701"/>
          </a:xfrm>
          <a:prstGeom prst="rect">
            <a:avLst/>
          </a:prstGeom>
        </p:spPr>
      </p:pic>
      <p:sp>
        <p:nvSpPr>
          <p:cNvPr id="13" name="Text Placeholder 12">
            <a:extLst>
              <a:ext uri="{FF2B5EF4-FFF2-40B4-BE49-F238E27FC236}">
                <a16:creationId xmlns:a16="http://schemas.microsoft.com/office/drawing/2014/main" id="{B868C1B0-E910-1F47-704C-6D9C86D8CC8D}"/>
              </a:ext>
            </a:extLst>
          </p:cNvPr>
          <p:cNvSpPr>
            <a:spLocks noGrp="1"/>
          </p:cNvSpPr>
          <p:nvPr>
            <p:ph type="body" sz="quarter" idx="10" hasCustomPrompt="1"/>
          </p:nvPr>
        </p:nvSpPr>
        <p:spPr>
          <a:xfrm>
            <a:off x="596475" y="238309"/>
            <a:ext cx="1765723" cy="648126"/>
          </a:xfrm>
        </p:spPr>
        <p:txBody>
          <a:bodyPr anchor="ctr">
            <a:noAutofit/>
          </a:bodyPr>
          <a:lstStyle>
            <a:lvl1pPr marL="0" indent="0" algn="ctr">
              <a:lnSpc>
                <a:spcPct val="85000"/>
              </a:lnSpc>
              <a:spcAft>
                <a:spcPts val="0"/>
              </a:spcAft>
              <a:buNone/>
              <a:defRPr sz="2400" b="1"/>
            </a:lvl1pPr>
          </a:lstStyle>
          <a:p>
            <a:pPr lvl="0"/>
            <a:r>
              <a:rPr lang="en-US"/>
              <a:t>First Name Last Name</a:t>
            </a:r>
          </a:p>
        </p:txBody>
      </p:sp>
      <p:sp>
        <p:nvSpPr>
          <p:cNvPr id="15" name="Text Placeholder 14">
            <a:extLst>
              <a:ext uri="{FF2B5EF4-FFF2-40B4-BE49-F238E27FC236}">
                <a16:creationId xmlns:a16="http://schemas.microsoft.com/office/drawing/2014/main" id="{78C6A700-1C8D-0E4A-A605-005E9D0AF28E}"/>
              </a:ext>
            </a:extLst>
          </p:cNvPr>
          <p:cNvSpPr>
            <a:spLocks noGrp="1"/>
          </p:cNvSpPr>
          <p:nvPr>
            <p:ph type="body" sz="quarter" idx="11" hasCustomPrompt="1"/>
          </p:nvPr>
        </p:nvSpPr>
        <p:spPr>
          <a:xfrm>
            <a:off x="596476" y="916073"/>
            <a:ext cx="1765723" cy="743859"/>
          </a:xfrm>
        </p:spPr>
        <p:txBody>
          <a:bodyPr anchor="ctr">
            <a:noAutofit/>
          </a:bodyPr>
          <a:lstStyle>
            <a:lvl1pPr marL="0" indent="0" algn="ctr">
              <a:lnSpc>
                <a:spcPct val="90000"/>
              </a:lnSpc>
              <a:spcAft>
                <a:spcPts val="600"/>
              </a:spcAft>
              <a:buNone/>
              <a:defRPr sz="1200">
                <a:solidFill>
                  <a:schemeClr val="accent4"/>
                </a:solidFill>
              </a:defRPr>
            </a:lvl1pPr>
            <a:lvl2pPr marL="36576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a:t>Title Goes Here Lorem Ipsum Dolor,</a:t>
            </a:r>
            <a:br>
              <a:rPr lang="en-US"/>
            </a:br>
            <a:r>
              <a:rPr lang="en-US"/>
              <a:t>Bank Name Goes Here Lorem Ipsum Do</a:t>
            </a:r>
          </a:p>
        </p:txBody>
      </p:sp>
    </p:spTree>
    <p:extLst>
      <p:ext uri="{BB962C8B-B14F-4D97-AF65-F5344CB8AC3E}">
        <p14:creationId xmlns:p14="http://schemas.microsoft.com/office/powerpoint/2010/main" val="4256413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s Background">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3F1FBF-C64D-6251-6C7E-E6B12E915B5E}"/>
              </a:ext>
            </a:extLst>
          </p:cNvPr>
          <p:cNvSpPr/>
          <p:nvPr userDrawn="1"/>
        </p:nvSpPr>
        <p:spPr bwMode="auto">
          <a:xfrm>
            <a:off x="6553200" y="0"/>
            <a:ext cx="2362200" cy="357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553C9A-C2CF-D77B-5CF0-D9BC4E877126}"/>
              </a:ext>
            </a:extLst>
          </p:cNvPr>
          <p:cNvSpPr txBox="1"/>
          <p:nvPr userDrawn="1"/>
        </p:nvSpPr>
        <p:spPr>
          <a:xfrm>
            <a:off x="240344" y="4802868"/>
            <a:ext cx="8686800" cy="338554"/>
          </a:xfrm>
          <a:prstGeom prst="rect">
            <a:avLst/>
          </a:prstGeom>
          <a:solidFill>
            <a:schemeClr val="bg2"/>
          </a:solidFill>
        </p:spPr>
        <p:txBody>
          <a:bodyPr wrap="square" rtlCol="0">
            <a:spAutoFit/>
          </a:bodyPr>
          <a:lstStyle/>
          <a:p>
            <a:pPr algn="l">
              <a:spcAft>
                <a:spcPts val="1200"/>
              </a:spcAft>
            </a:pPr>
            <a:endParaRPr lang="en-US" sz="1600" err="1">
              <a:latin typeface="+mn-lt"/>
              <a:cs typeface="Arial" panose="020B0604020202020204" pitchFamily="34" charset="0"/>
            </a:endParaRPr>
          </a:p>
        </p:txBody>
      </p:sp>
      <p:pic>
        <p:nvPicPr>
          <p:cNvPr id="3" name="Picture 2" descr="Background pattern&#10;&#10;AI-generated content may be incorrect.">
            <a:extLst>
              <a:ext uri="{FF2B5EF4-FFF2-40B4-BE49-F238E27FC236}">
                <a16:creationId xmlns:a16="http://schemas.microsoft.com/office/drawing/2014/main" id="{C8B0E9E3-0F93-9594-B978-9DD3835B2BAE}"/>
              </a:ext>
            </a:extLst>
          </p:cNvPr>
          <p:cNvPicPr>
            <a:picLocks noChangeAspect="1"/>
          </p:cNvPicPr>
          <p:nvPr userDrawn="1"/>
        </p:nvPicPr>
        <p:blipFill>
          <a:blip r:embed="rId2"/>
          <a:srcRect t="1" b="40"/>
          <a:stretch/>
        </p:blipFill>
        <p:spPr>
          <a:xfrm>
            <a:off x="0" y="0"/>
            <a:ext cx="9144000" cy="5141422"/>
          </a:xfrm>
          <a:prstGeom prst="rect">
            <a:avLst/>
          </a:prstGeom>
        </p:spPr>
      </p:pic>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6"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grpSp>
        <p:nvGrpSpPr>
          <p:cNvPr id="17" name="Group 16">
            <a:extLst>
              <a:ext uri="{FF2B5EF4-FFF2-40B4-BE49-F238E27FC236}">
                <a16:creationId xmlns:a16="http://schemas.microsoft.com/office/drawing/2014/main" id="{EACA02D9-AF14-6D9C-910F-0276E251A8A5}"/>
              </a:ext>
            </a:extLst>
          </p:cNvPr>
          <p:cNvGrpSpPr/>
          <p:nvPr userDrawn="1"/>
        </p:nvGrpSpPr>
        <p:grpSpPr>
          <a:xfrm>
            <a:off x="511527" y="-1"/>
            <a:ext cx="1926873" cy="1117700"/>
            <a:chOff x="511527" y="1370679"/>
            <a:chExt cx="1850673" cy="1073500"/>
          </a:xfrm>
        </p:grpSpPr>
        <p:sp>
          <p:nvSpPr>
            <p:cNvPr id="18" name="Rectangle 17">
              <a:extLst>
                <a:ext uri="{FF2B5EF4-FFF2-40B4-BE49-F238E27FC236}">
                  <a16:creationId xmlns:a16="http://schemas.microsoft.com/office/drawing/2014/main" id="{F4113A8C-0625-7FC7-EBE1-5C26E9B3BBCA}"/>
                </a:ext>
              </a:extLst>
            </p:cNvPr>
            <p:cNvSpPr/>
            <p:nvPr userDrawn="1"/>
          </p:nvSpPr>
          <p:spPr bwMode="auto">
            <a:xfrm>
              <a:off x="511527" y="1370679"/>
              <a:ext cx="1846298" cy="107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54DF86F-8CF2-6907-41E9-E09A7675E6CA}"/>
                </a:ext>
              </a:extLst>
            </p:cNvPr>
            <p:cNvSpPr/>
            <p:nvPr userDrawn="1"/>
          </p:nvSpPr>
          <p:spPr bwMode="auto">
            <a:xfrm>
              <a:off x="511527" y="2312019"/>
              <a:ext cx="1846298" cy="13216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pic>
          <p:nvPicPr>
            <p:cNvPr id="20" name="Picture 13">
              <a:extLst>
                <a:ext uri="{FF2B5EF4-FFF2-40B4-BE49-F238E27FC236}">
                  <a16:creationId xmlns:a16="http://schemas.microsoft.com/office/drawing/2014/main" id="{F5C83E02-377C-36E8-52EA-9D5BBE55D04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43557" y="1547835"/>
              <a:ext cx="1818643" cy="609601"/>
            </a:xfrm>
            <a:prstGeom prst="rect">
              <a:avLst/>
            </a:prstGeom>
          </p:spPr>
        </p:pic>
      </p:grpSp>
    </p:spTree>
    <p:extLst>
      <p:ext uri="{BB962C8B-B14F-4D97-AF65-F5344CB8AC3E}">
        <p14:creationId xmlns:p14="http://schemas.microsoft.com/office/powerpoint/2010/main" val="26094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6"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Tree>
    <p:extLst>
      <p:ext uri="{BB962C8B-B14F-4D97-AF65-F5344CB8AC3E}">
        <p14:creationId xmlns:p14="http://schemas.microsoft.com/office/powerpoint/2010/main" val="24024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2"/>
        </a:solidFill>
        <a:effectLst/>
      </p:bgPr>
    </p:bg>
    <p:spTree>
      <p:nvGrpSpPr>
        <p:cNvPr id="1" name=""/>
        <p:cNvGrpSpPr/>
        <p:nvPr/>
      </p:nvGrpSpPr>
      <p:grpSpPr>
        <a:xfrm>
          <a:off x="0" y="0"/>
          <a:ext cx="0" cy="0"/>
          <a:chOff x="0" y="0"/>
          <a:chExt cx="0" cy="0"/>
        </a:xfrm>
      </p:grpSpPr>
      <p:pic>
        <p:nvPicPr>
          <p:cNvPr id="24" name="Picture 23" descr="Background pattern&#10;&#10;AI-generated content may be incorrect.">
            <a:extLst>
              <a:ext uri="{FF2B5EF4-FFF2-40B4-BE49-F238E27FC236}">
                <a16:creationId xmlns:a16="http://schemas.microsoft.com/office/drawing/2014/main" id="{E03D8724-A0AF-FCBE-8FF6-62A40C638348}"/>
              </a:ext>
            </a:extLst>
          </p:cNvPr>
          <p:cNvPicPr>
            <a:picLocks noChangeAspect="1"/>
          </p:cNvPicPr>
          <p:nvPr userDrawn="1"/>
        </p:nvPicPr>
        <p:blipFill>
          <a:blip r:embed="rId2"/>
          <a:srcRect b="7037"/>
          <a:stretch/>
        </p:blipFill>
        <p:spPr>
          <a:xfrm>
            <a:off x="0" y="0"/>
            <a:ext cx="9144000" cy="4781550"/>
          </a:xfrm>
          <a:prstGeom prst="rect">
            <a:avLst/>
          </a:prstGeom>
        </p:spPr>
      </p:pic>
      <p:sp>
        <p:nvSpPr>
          <p:cNvPr id="18" name="Rectangle 17">
            <a:extLst>
              <a:ext uri="{FF2B5EF4-FFF2-40B4-BE49-F238E27FC236}">
                <a16:creationId xmlns:a16="http://schemas.microsoft.com/office/drawing/2014/main" id="{DAAF937E-9FCF-223A-7AEE-594774F615A2}"/>
              </a:ext>
            </a:extLst>
          </p:cNvPr>
          <p:cNvSpPr/>
          <p:nvPr userDrawn="1"/>
        </p:nvSpPr>
        <p:spPr bwMode="auto">
          <a:xfrm>
            <a:off x="6324600" y="0"/>
            <a:ext cx="2471738" cy="35718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22" name="Rectangle 21">
            <a:extLst>
              <a:ext uri="{FF2B5EF4-FFF2-40B4-BE49-F238E27FC236}">
                <a16:creationId xmlns:a16="http://schemas.microsoft.com/office/drawing/2014/main" id="{04B4B15B-D00E-D633-F159-3E5796A070DD}"/>
              </a:ext>
            </a:extLst>
          </p:cNvPr>
          <p:cNvSpPr/>
          <p:nvPr userDrawn="1"/>
        </p:nvSpPr>
        <p:spPr bwMode="auto">
          <a:xfrm>
            <a:off x="0" y="1047750"/>
            <a:ext cx="9144000" cy="28194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cs typeface="Arial" panose="020B0604020202020204" pitchFamily="34" charset="0"/>
            </a:endParaRPr>
          </a:p>
        </p:txBody>
      </p:sp>
      <p:sp>
        <p:nvSpPr>
          <p:cNvPr id="23" name="TextBox 22">
            <a:extLst>
              <a:ext uri="{FF2B5EF4-FFF2-40B4-BE49-F238E27FC236}">
                <a16:creationId xmlns:a16="http://schemas.microsoft.com/office/drawing/2014/main" id="{3E75C500-4FF5-5059-C70C-B6E5EE367938}"/>
              </a:ext>
            </a:extLst>
          </p:cNvPr>
          <p:cNvSpPr txBox="1"/>
          <p:nvPr userDrawn="1"/>
        </p:nvSpPr>
        <p:spPr>
          <a:xfrm>
            <a:off x="482662" y="1887582"/>
            <a:ext cx="4953000" cy="1139736"/>
          </a:xfrm>
          <a:prstGeom prst="rect">
            <a:avLst/>
          </a:prstGeom>
          <a:noFill/>
        </p:spPr>
        <p:txBody>
          <a:bodyPr wrap="square" rtlCol="0">
            <a:spAutoFit/>
          </a:bodyPr>
          <a:lstStyle/>
          <a:p>
            <a:pPr algn="l">
              <a:lnSpc>
                <a:spcPct val="80000"/>
              </a:lnSpc>
              <a:spcAft>
                <a:spcPts val="1200"/>
              </a:spcAft>
            </a:pPr>
            <a:r>
              <a:rPr lang="en-US" sz="2800" b="1">
                <a:solidFill>
                  <a:schemeClr val="bg1"/>
                </a:solidFill>
                <a:latin typeface="+mj-lt"/>
                <a:cs typeface="Arial" panose="020B0604020202020204" pitchFamily="34" charset="0"/>
              </a:rPr>
              <a:t>Check out </a:t>
            </a:r>
            <a:r>
              <a:rPr lang="en-US" sz="2800" b="1" err="1">
                <a:solidFill>
                  <a:schemeClr val="bg1"/>
                </a:solidFill>
                <a:latin typeface="+mj-lt"/>
                <a:cs typeface="Arial" panose="020B0604020202020204" pitchFamily="34" charset="0"/>
              </a:rPr>
              <a:t>FRE.org</a:t>
            </a:r>
            <a:r>
              <a:rPr lang="en-US" sz="2800" b="1">
                <a:solidFill>
                  <a:schemeClr val="bg1"/>
                </a:solidFill>
                <a:latin typeface="+mj-lt"/>
                <a:cs typeface="Arial" panose="020B0604020202020204" pitchFamily="34" charset="0"/>
              </a:rPr>
              <a:t> for free, classroom-ready  resources and professional development!</a:t>
            </a:r>
          </a:p>
        </p:txBody>
      </p:sp>
      <p:pic>
        <p:nvPicPr>
          <p:cNvPr id="26" name="Graphic 25">
            <a:extLst>
              <a:ext uri="{FF2B5EF4-FFF2-40B4-BE49-F238E27FC236}">
                <a16:creationId xmlns:a16="http://schemas.microsoft.com/office/drawing/2014/main" id="{9040CEB8-48D6-E73F-790E-B3D793A4EE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22344" y="1258726"/>
            <a:ext cx="2381250" cy="2397449"/>
          </a:xfrm>
          <a:prstGeom prst="rect">
            <a:avLst/>
          </a:prstGeom>
        </p:spPr>
      </p:pic>
    </p:spTree>
    <p:extLst>
      <p:ext uri="{BB962C8B-B14F-4D97-AF65-F5344CB8AC3E}">
        <p14:creationId xmlns:p14="http://schemas.microsoft.com/office/powerpoint/2010/main" val="2201580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000"/>
            </a:lvl1pPr>
            <a:lvl2pPr>
              <a:buSzPct val="85000"/>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900113"/>
            <a:ext cx="4038600" cy="2545556"/>
          </a:xfrm>
        </p:spPr>
        <p:txBody>
          <a:bodyPr/>
          <a:lstStyle>
            <a:lvl1pPr>
              <a:defRPr sz="2000"/>
            </a:lvl1pPr>
            <a:lvl2pPr>
              <a:buSzPct val="85000"/>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843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Horizontal Image">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780192D-ABD9-431B-41D6-2FF6DEDB3667}"/>
              </a:ext>
            </a:extLst>
          </p:cNvPr>
          <p:cNvSpPr/>
          <p:nvPr userDrawn="1"/>
        </p:nvSpPr>
        <p:spPr bwMode="auto">
          <a:xfrm>
            <a:off x="152400" y="4781550"/>
            <a:ext cx="8763000" cy="36195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19" name="Picture 18" descr="Background pattern&#10;&#10;AI-generated content may be incorrect.">
            <a:extLst>
              <a:ext uri="{FF2B5EF4-FFF2-40B4-BE49-F238E27FC236}">
                <a16:creationId xmlns:a16="http://schemas.microsoft.com/office/drawing/2014/main" id="{21F0161D-3AB6-DE1C-E323-67511842B21E}"/>
              </a:ext>
            </a:extLst>
          </p:cNvPr>
          <p:cNvPicPr>
            <a:picLocks noChangeAspect="1"/>
          </p:cNvPicPr>
          <p:nvPr userDrawn="1"/>
        </p:nvPicPr>
        <p:blipFill>
          <a:blip r:embed="rId2"/>
          <a:srcRect/>
          <a:stretch/>
        </p:blipFill>
        <p:spPr>
          <a:xfrm>
            <a:off x="0" y="0"/>
            <a:ext cx="9144000" cy="5143500"/>
          </a:xfrm>
          <a:prstGeom prst="rect">
            <a:avLst/>
          </a:prstGeom>
        </p:spPr>
      </p:pic>
      <p:sp>
        <p:nvSpPr>
          <p:cNvPr id="21" name="Picture Placeholder 17">
            <a:extLst>
              <a:ext uri="{FF2B5EF4-FFF2-40B4-BE49-F238E27FC236}">
                <a16:creationId xmlns:a16="http://schemas.microsoft.com/office/drawing/2014/main" id="{EEB5A3D8-3358-75FC-D9C2-7C9F6394DC5A}"/>
              </a:ext>
            </a:extLst>
          </p:cNvPr>
          <p:cNvSpPr>
            <a:spLocks noGrp="1"/>
          </p:cNvSpPr>
          <p:nvPr>
            <p:ph type="pic" sz="quarter" idx="11" hasCustomPrompt="1"/>
          </p:nvPr>
        </p:nvSpPr>
        <p:spPr>
          <a:xfrm>
            <a:off x="346075" y="1"/>
            <a:ext cx="8450263" cy="3249212"/>
          </a:xfrm>
          <a:solidFill>
            <a:schemeClr val="bg1"/>
          </a:solidFill>
        </p:spPr>
        <p:txBody>
          <a:bodyPr anchor="ctr"/>
          <a:lstStyle>
            <a:lvl1pPr marL="0" indent="0" algn="ctr">
              <a:buNone/>
              <a:defRPr/>
            </a:lvl1pPr>
          </a:lstStyle>
          <a:p>
            <a:r>
              <a:rPr lang="en-US"/>
              <a:t>Click icon to insert image</a:t>
            </a:r>
            <a:br>
              <a:rPr lang="en-US"/>
            </a:br>
            <a:br>
              <a:rPr lang="en-US"/>
            </a:br>
            <a:br>
              <a:rPr lang="en-US"/>
            </a:br>
            <a:endParaRPr lang="en-US"/>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9" name="Rectangle 13"/>
          <p:cNvSpPr>
            <a:spLocks noChangeArrowheads="1"/>
          </p:cNvSpPr>
          <p:nvPr userDrawn="1"/>
        </p:nvSpPr>
        <p:spPr bwMode="auto">
          <a:xfrm>
            <a:off x="-747713" y="282179"/>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cxnSp>
        <p:nvCxnSpPr>
          <p:cNvPr id="11" name="Straight Connector 10">
            <a:extLst>
              <a:ext uri="{FF2B5EF4-FFF2-40B4-BE49-F238E27FC236}">
                <a16:creationId xmlns:a16="http://schemas.microsoft.com/office/drawing/2014/main" id="{7441B54A-20B5-4156-5E9A-FAE8AE71A0A8}"/>
              </a:ext>
            </a:extLst>
          </p:cNvPr>
          <p:cNvCxnSpPr>
            <a:cxnSpLocks/>
          </p:cNvCxnSpPr>
          <p:nvPr userDrawn="1"/>
        </p:nvCxnSpPr>
        <p:spPr bwMode="auto">
          <a:xfrm>
            <a:off x="346074" y="3267048"/>
            <a:ext cx="8450264" cy="0"/>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22" name="Rectangle 3">
            <a:extLst>
              <a:ext uri="{FF2B5EF4-FFF2-40B4-BE49-F238E27FC236}">
                <a16:creationId xmlns:a16="http://schemas.microsoft.com/office/drawing/2014/main" id="{54179C72-0A64-790D-9936-51359BF69524}"/>
              </a:ext>
            </a:extLst>
          </p:cNvPr>
          <p:cNvSpPr>
            <a:spLocks noGrp="1" noChangeArrowheads="1"/>
          </p:cNvSpPr>
          <p:nvPr>
            <p:ph type="ctrTitle" hasCustomPrompt="1"/>
          </p:nvPr>
        </p:nvSpPr>
        <p:spPr>
          <a:xfrm>
            <a:off x="346074" y="3499692"/>
            <a:ext cx="8450263" cy="708294"/>
          </a:xfrm>
        </p:spPr>
        <p:txBody>
          <a:bodyPr/>
          <a:lstStyle>
            <a:lvl1pPr algn="l">
              <a:lnSpc>
                <a:spcPct val="80000"/>
              </a:lnSpc>
              <a:defRPr sz="5400" b="1">
                <a:solidFill>
                  <a:schemeClr val="tx2"/>
                </a:solidFill>
              </a:defRPr>
            </a:lvl1pPr>
          </a:lstStyle>
          <a:p>
            <a:r>
              <a:rPr lang="en-US"/>
              <a:t>Presentation Name Here</a:t>
            </a:r>
          </a:p>
        </p:txBody>
      </p:sp>
      <p:sp>
        <p:nvSpPr>
          <p:cNvPr id="23" name="Text Placeholder 12">
            <a:extLst>
              <a:ext uri="{FF2B5EF4-FFF2-40B4-BE49-F238E27FC236}">
                <a16:creationId xmlns:a16="http://schemas.microsoft.com/office/drawing/2014/main" id="{CD9314CF-22F9-727D-6CB7-1037CC55AE51}"/>
              </a:ext>
            </a:extLst>
          </p:cNvPr>
          <p:cNvSpPr>
            <a:spLocks noGrp="1"/>
          </p:cNvSpPr>
          <p:nvPr>
            <p:ph type="body" sz="quarter" idx="10" hasCustomPrompt="1"/>
          </p:nvPr>
        </p:nvSpPr>
        <p:spPr>
          <a:xfrm>
            <a:off x="381000" y="4252250"/>
            <a:ext cx="7620000" cy="685799"/>
          </a:xfrm>
        </p:spPr>
        <p:txBody>
          <a:bodyPr/>
          <a:lstStyle>
            <a:lvl1pPr marL="0" indent="0">
              <a:lnSpc>
                <a:spcPct val="90000"/>
              </a:lnSpc>
              <a:buNone/>
              <a:defRPr sz="2000" baseline="0">
                <a:solidFill>
                  <a:schemeClr val="accent4"/>
                </a:solidFill>
              </a:defRPr>
            </a:lvl1pPr>
            <a:lvl2pPr marL="457200" indent="0">
              <a:buNone/>
              <a:defRPr/>
            </a:lvl2pPr>
          </a:lstStyle>
          <a:p>
            <a:pPr lvl="0"/>
            <a:r>
              <a:rPr lang="en-US"/>
              <a:t>Subtitle of Presentation Goes Here Lorem Ipsum Dolor Sit Amet</a:t>
            </a:r>
          </a:p>
        </p:txBody>
      </p:sp>
      <p:sp>
        <p:nvSpPr>
          <p:cNvPr id="24" name="Content Placeholder 20">
            <a:extLst>
              <a:ext uri="{FF2B5EF4-FFF2-40B4-BE49-F238E27FC236}">
                <a16:creationId xmlns:a16="http://schemas.microsoft.com/office/drawing/2014/main" id="{A2DFD650-0886-9D04-AC8E-AAA13BE3CD8A}"/>
              </a:ext>
            </a:extLst>
          </p:cNvPr>
          <p:cNvSpPr>
            <a:spLocks noGrp="1"/>
          </p:cNvSpPr>
          <p:nvPr>
            <p:ph sz="quarter" idx="12" hasCustomPrompt="1"/>
          </p:nvPr>
        </p:nvSpPr>
        <p:spPr>
          <a:xfrm>
            <a:off x="457200" y="4726432"/>
            <a:ext cx="758952" cy="201168"/>
          </a:xfrm>
          <a:solidFill>
            <a:schemeClr val="accent4"/>
          </a:solidFill>
        </p:spPr>
        <p:txBody>
          <a:bodyPr lIns="91440" tIns="0" rIns="0" bIns="0" anchor="ctr"/>
          <a:lstStyle>
            <a:lvl1pPr marL="0" indent="0">
              <a:buNone/>
              <a:defRPr sz="1200" b="1">
                <a:solidFill>
                  <a:schemeClr val="bg1"/>
                </a:solidFill>
                <a:latin typeface="+mj-lt"/>
              </a:defRPr>
            </a:lvl1pPr>
            <a:lvl2pPr marL="36576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Font typeface="Arial" panose="020B0604020202020204" pitchFamily="34" charset="0"/>
              <a:buNone/>
              <a:defRPr sz="1200" b="1">
                <a:solidFill>
                  <a:schemeClr val="bg1"/>
                </a:solidFill>
              </a:defRPr>
            </a:lvl5pPr>
          </a:lstStyle>
          <a:p>
            <a:pPr lvl="0"/>
            <a:r>
              <a:rPr lang="en-US"/>
              <a:t>XX/20XX</a:t>
            </a:r>
          </a:p>
        </p:txBody>
      </p:sp>
      <p:pic>
        <p:nvPicPr>
          <p:cNvPr id="25" name="Picture 13">
            <a:extLst>
              <a:ext uri="{FF2B5EF4-FFF2-40B4-BE49-F238E27FC236}">
                <a16:creationId xmlns:a16="http://schemas.microsoft.com/office/drawing/2014/main" id="{5FD50168-8AEB-D256-20E2-EF639A1B9A9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7200" y="52387"/>
            <a:ext cx="1818643" cy="609601"/>
          </a:xfrm>
          <a:prstGeom prst="rect">
            <a:avLst/>
          </a:prstGeom>
        </p:spPr>
      </p:pic>
    </p:spTree>
    <p:extLst>
      <p:ext uri="{BB962C8B-B14F-4D97-AF65-F5344CB8AC3E}">
        <p14:creationId xmlns:p14="http://schemas.microsoft.com/office/powerpoint/2010/main" val="14589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Image">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4C5D2A-800E-515B-EC05-B3293AEE63AF}"/>
              </a:ext>
            </a:extLst>
          </p:cNvPr>
          <p:cNvSpPr/>
          <p:nvPr userDrawn="1"/>
        </p:nvSpPr>
        <p:spPr bwMode="auto">
          <a:xfrm>
            <a:off x="6705600" y="0"/>
            <a:ext cx="2286000" cy="28217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userDrawn="1"/>
        </p:nvSpPr>
        <p:spPr>
          <a:xfrm>
            <a:off x="0" y="4572000"/>
            <a:ext cx="9144000" cy="58304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7" name="Rectangle 10"/>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8" name="Rectangle 11"/>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9" name="Rectangle 13"/>
          <p:cNvSpPr>
            <a:spLocks noChangeArrowheads="1"/>
          </p:cNvSpPr>
          <p:nvPr userDrawn="1"/>
        </p:nvSpPr>
        <p:spPr bwMode="auto">
          <a:xfrm>
            <a:off x="-747713" y="282179"/>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pic>
        <p:nvPicPr>
          <p:cNvPr id="4" name="Picture 3" descr="Background pattern&#10;&#10;AI-generated content may be incorrect.">
            <a:extLst>
              <a:ext uri="{FF2B5EF4-FFF2-40B4-BE49-F238E27FC236}">
                <a16:creationId xmlns:a16="http://schemas.microsoft.com/office/drawing/2014/main" id="{CC63C1E0-A075-7BE1-FB4F-5AC6AB179159}"/>
              </a:ext>
            </a:extLst>
          </p:cNvPr>
          <p:cNvPicPr>
            <a:picLocks noChangeAspect="1"/>
          </p:cNvPicPr>
          <p:nvPr userDrawn="1"/>
        </p:nvPicPr>
        <p:blipFill>
          <a:blip r:embed="rId2"/>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6FF2AB5-F1A2-CDAA-4296-B243EF9E9321}"/>
              </a:ext>
            </a:extLst>
          </p:cNvPr>
          <p:cNvSpPr/>
          <p:nvPr userDrawn="1"/>
        </p:nvSpPr>
        <p:spPr bwMode="auto">
          <a:xfrm>
            <a:off x="838199" y="838200"/>
            <a:ext cx="7459579" cy="35015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E6E7C8A-EEF1-E1AC-E5E5-4B8A253E9F64}"/>
              </a:ext>
            </a:extLst>
          </p:cNvPr>
          <p:cNvSpPr/>
          <p:nvPr userDrawn="1"/>
        </p:nvSpPr>
        <p:spPr bwMode="auto">
          <a:xfrm rot="5400000">
            <a:off x="4523125" y="565075"/>
            <a:ext cx="97750" cy="745155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7" name="Rectangle 3">
            <a:extLst>
              <a:ext uri="{FF2B5EF4-FFF2-40B4-BE49-F238E27FC236}">
                <a16:creationId xmlns:a16="http://schemas.microsoft.com/office/drawing/2014/main" id="{58C687C6-1A65-C6C6-2C6B-702036339BCB}"/>
              </a:ext>
            </a:extLst>
          </p:cNvPr>
          <p:cNvSpPr>
            <a:spLocks noGrp="1" noChangeArrowheads="1"/>
          </p:cNvSpPr>
          <p:nvPr>
            <p:ph type="ctrTitle" hasCustomPrompt="1"/>
          </p:nvPr>
        </p:nvSpPr>
        <p:spPr>
          <a:xfrm>
            <a:off x="1057982" y="1769743"/>
            <a:ext cx="6181017" cy="1354040"/>
          </a:xfrm>
        </p:spPr>
        <p:txBody>
          <a:bodyPr/>
          <a:lstStyle>
            <a:lvl1pPr algn="l">
              <a:lnSpc>
                <a:spcPct val="80000"/>
              </a:lnSpc>
              <a:defRPr sz="5400" b="1">
                <a:solidFill>
                  <a:schemeClr val="tx2"/>
                </a:solidFill>
              </a:defRPr>
            </a:lvl1pPr>
          </a:lstStyle>
          <a:p>
            <a:r>
              <a:rPr lang="en-US"/>
              <a:t>Presentation Name Goes Here Lorem</a:t>
            </a:r>
          </a:p>
        </p:txBody>
      </p:sp>
      <p:sp>
        <p:nvSpPr>
          <p:cNvPr id="18" name="Text Placeholder 12">
            <a:extLst>
              <a:ext uri="{FF2B5EF4-FFF2-40B4-BE49-F238E27FC236}">
                <a16:creationId xmlns:a16="http://schemas.microsoft.com/office/drawing/2014/main" id="{7591B6C8-D8FF-9307-6BA6-34CEC9C44020}"/>
              </a:ext>
            </a:extLst>
          </p:cNvPr>
          <p:cNvSpPr>
            <a:spLocks noGrp="1"/>
          </p:cNvSpPr>
          <p:nvPr>
            <p:ph type="body" sz="quarter" idx="10" hasCustomPrompt="1"/>
          </p:nvPr>
        </p:nvSpPr>
        <p:spPr>
          <a:xfrm>
            <a:off x="1106182" y="3257551"/>
            <a:ext cx="5447018" cy="685799"/>
          </a:xfrm>
        </p:spPr>
        <p:txBody>
          <a:bodyPr/>
          <a:lstStyle>
            <a:lvl1pPr marL="0" indent="0">
              <a:lnSpc>
                <a:spcPct val="90000"/>
              </a:lnSpc>
              <a:buNone/>
              <a:defRPr sz="2000" baseline="0">
                <a:solidFill>
                  <a:schemeClr val="accent4"/>
                </a:solidFill>
              </a:defRPr>
            </a:lvl1pPr>
            <a:lvl2pPr marL="457200" indent="0">
              <a:buNone/>
              <a:defRPr/>
            </a:lvl2pPr>
          </a:lstStyle>
          <a:p>
            <a:pPr lvl="0"/>
            <a:r>
              <a:rPr lang="en-US"/>
              <a:t>Subtitle of Presentation Goes Here Lorem Ipsum Dolor Sit Amet</a:t>
            </a:r>
          </a:p>
        </p:txBody>
      </p:sp>
      <p:sp>
        <p:nvSpPr>
          <p:cNvPr id="19" name="Content Placeholder 20">
            <a:extLst>
              <a:ext uri="{FF2B5EF4-FFF2-40B4-BE49-F238E27FC236}">
                <a16:creationId xmlns:a16="http://schemas.microsoft.com/office/drawing/2014/main" id="{5E3289B7-F33B-CE13-80DE-B658C01D99F2}"/>
              </a:ext>
            </a:extLst>
          </p:cNvPr>
          <p:cNvSpPr>
            <a:spLocks noGrp="1"/>
          </p:cNvSpPr>
          <p:nvPr>
            <p:ph sz="quarter" idx="12" hasCustomPrompt="1"/>
          </p:nvPr>
        </p:nvSpPr>
        <p:spPr>
          <a:xfrm>
            <a:off x="838199" y="637032"/>
            <a:ext cx="758952" cy="201168"/>
          </a:xfrm>
          <a:solidFill>
            <a:schemeClr val="accent4"/>
          </a:solidFill>
        </p:spPr>
        <p:txBody>
          <a:bodyPr lIns="91440" tIns="0" rIns="0" bIns="0" anchor="ctr"/>
          <a:lstStyle>
            <a:lvl1pPr marL="0" indent="0">
              <a:buNone/>
              <a:defRPr sz="1200" b="1">
                <a:solidFill>
                  <a:schemeClr val="bg1"/>
                </a:solidFill>
                <a:latin typeface="+mj-lt"/>
              </a:defRPr>
            </a:lvl1pPr>
            <a:lvl2pPr marL="36576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Font typeface="Arial" panose="020B0604020202020204" pitchFamily="34" charset="0"/>
              <a:buNone/>
              <a:defRPr sz="1200" b="1">
                <a:solidFill>
                  <a:schemeClr val="bg1"/>
                </a:solidFill>
              </a:defRPr>
            </a:lvl5pPr>
          </a:lstStyle>
          <a:p>
            <a:pPr lvl="0"/>
            <a:r>
              <a:rPr lang="en-US"/>
              <a:t>XX/20XX</a:t>
            </a:r>
          </a:p>
        </p:txBody>
      </p:sp>
      <p:pic>
        <p:nvPicPr>
          <p:cNvPr id="21" name="Picture 13">
            <a:extLst>
              <a:ext uri="{FF2B5EF4-FFF2-40B4-BE49-F238E27FC236}">
                <a16:creationId xmlns:a16="http://schemas.microsoft.com/office/drawing/2014/main" id="{3C9EFEA1-B894-A11E-1373-B63794B462D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46678" y="990278"/>
            <a:ext cx="1818643" cy="6096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3666D2-8D96-BA66-AD17-EE0B605E5258}"/>
              </a:ext>
            </a:extLst>
          </p:cNvPr>
          <p:cNvSpPr/>
          <p:nvPr userDrawn="1"/>
        </p:nvSpPr>
        <p:spPr bwMode="auto">
          <a:xfrm>
            <a:off x="6705600" y="133350"/>
            <a:ext cx="2209800" cy="22383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5"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6"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7"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8" name="Rectangle 20"/>
          <p:cNvSpPr>
            <a:spLocks noChangeArrowheads="1"/>
          </p:cNvSpPr>
          <p:nvPr userDrawn="1"/>
        </p:nvSpPr>
        <p:spPr bwMode="auto">
          <a:xfrm>
            <a:off x="9056688" y="2022872"/>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pic>
        <p:nvPicPr>
          <p:cNvPr id="2" name="Picture 1" descr="Background pattern&#10;&#10;AI-generated content may be incorrect.">
            <a:extLst>
              <a:ext uri="{FF2B5EF4-FFF2-40B4-BE49-F238E27FC236}">
                <a16:creationId xmlns:a16="http://schemas.microsoft.com/office/drawing/2014/main" id="{F669360A-3F0C-D48D-FDF5-6855C425E8EB}"/>
              </a:ext>
            </a:extLst>
          </p:cNvPr>
          <p:cNvPicPr>
            <a:picLocks noChangeAspect="1"/>
          </p:cNvPicPr>
          <p:nvPr userDrawn="1"/>
        </p:nvPicPr>
        <p:blipFill>
          <a:blip r:embed="rId2"/>
          <a:srcRect t="707" b="5555"/>
          <a:stretch/>
        </p:blipFill>
        <p:spPr>
          <a:xfrm>
            <a:off x="0" y="-1"/>
            <a:ext cx="9144000" cy="4821417"/>
          </a:xfrm>
          <a:prstGeom prst="rect">
            <a:avLst/>
          </a:prstGeom>
        </p:spPr>
      </p:pic>
      <p:sp>
        <p:nvSpPr>
          <p:cNvPr id="3" name="Rounded Rectangle 2">
            <a:extLst>
              <a:ext uri="{FF2B5EF4-FFF2-40B4-BE49-F238E27FC236}">
                <a16:creationId xmlns:a16="http://schemas.microsoft.com/office/drawing/2014/main" id="{B886CC1B-643C-9F43-B67D-115A83AD2A8A}"/>
              </a:ext>
            </a:extLst>
          </p:cNvPr>
          <p:cNvSpPr/>
          <p:nvPr userDrawn="1"/>
        </p:nvSpPr>
        <p:spPr bwMode="auto">
          <a:xfrm>
            <a:off x="1889049" y="1352550"/>
            <a:ext cx="5888370" cy="2438400"/>
          </a:xfrm>
          <a:prstGeom prst="roundRect">
            <a:avLst/>
          </a:prstGeom>
          <a:solidFill>
            <a:schemeClr val="tx2"/>
          </a:solidFill>
          <a:ln w="857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93342EB5-647E-DBDA-EECC-E62D59DDB4BB}"/>
              </a:ext>
            </a:extLst>
          </p:cNvPr>
          <p:cNvSpPr/>
          <p:nvPr userDrawn="1"/>
        </p:nvSpPr>
        <p:spPr bwMode="auto">
          <a:xfrm>
            <a:off x="1780215" y="1204913"/>
            <a:ext cx="5888370" cy="2438400"/>
          </a:xfrm>
          <a:prstGeom prst="roundRect">
            <a:avLst/>
          </a:prstGeom>
          <a:solidFill>
            <a:schemeClr val="bg2"/>
          </a:solidFill>
          <a:ln w="857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C62719E6-61DE-BFBD-4BF9-DAE333E7EFB7}"/>
              </a:ext>
            </a:extLst>
          </p:cNvPr>
          <p:cNvSpPr>
            <a:spLocks noGrp="1"/>
          </p:cNvSpPr>
          <p:nvPr>
            <p:ph sz="quarter" idx="13" hasCustomPrompt="1"/>
          </p:nvPr>
        </p:nvSpPr>
        <p:spPr>
          <a:xfrm>
            <a:off x="1780213" y="1479053"/>
            <a:ext cx="5888369" cy="457200"/>
          </a:xfrm>
        </p:spPr>
        <p:txBody>
          <a:bodyPr/>
          <a:lstStyle>
            <a:lvl1pPr marL="0" indent="0" algn="ctr">
              <a:buNone/>
              <a:defRPr sz="1600" b="1">
                <a:solidFill>
                  <a:schemeClr val="accent4"/>
                </a:solidFill>
                <a:latin typeface="+mn-lt"/>
              </a:defRPr>
            </a:lvl1pPr>
            <a:lvl2pPr marL="365760" indent="0">
              <a:buNone/>
              <a:defRPr/>
            </a:lvl2pPr>
          </a:lstStyle>
          <a:p>
            <a:pPr lvl="0"/>
            <a:r>
              <a:rPr lang="en-US"/>
              <a:t>SECTION NUMBER</a:t>
            </a:r>
          </a:p>
        </p:txBody>
      </p:sp>
      <p:sp>
        <p:nvSpPr>
          <p:cNvPr id="18" name="Text Placeholder 17"/>
          <p:cNvSpPr>
            <a:spLocks noGrp="1"/>
          </p:cNvSpPr>
          <p:nvPr>
            <p:ph type="body" sz="quarter" idx="11" hasCustomPrompt="1"/>
          </p:nvPr>
        </p:nvSpPr>
        <p:spPr>
          <a:xfrm>
            <a:off x="1780212" y="1843342"/>
            <a:ext cx="5888369" cy="1344792"/>
          </a:xfrm>
        </p:spPr>
        <p:txBody>
          <a:bodyPr anchor="ctr"/>
          <a:lstStyle>
            <a:lvl1pPr marL="0" indent="0" algn="ctr">
              <a:lnSpc>
                <a:spcPct val="90000"/>
              </a:lnSpc>
              <a:buNone/>
              <a:defRPr sz="3600" b="1" spc="-150">
                <a:solidFill>
                  <a:schemeClr val="tx2"/>
                </a:solidFill>
              </a:defRPr>
            </a:lvl1pPr>
          </a:lstStyle>
          <a:p>
            <a:pPr lvl="0"/>
            <a:r>
              <a:rPr lang="en-US"/>
              <a:t>Title of Section Goes Here Lorem Ipsum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6"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7"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8"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10" name="Title 1"/>
          <p:cNvSpPr>
            <a:spLocks noGrp="1"/>
          </p:cNvSpPr>
          <p:nvPr>
            <p:ph type="title"/>
          </p:nvPr>
        </p:nvSpPr>
        <p:spPr>
          <a:xfrm>
            <a:off x="241365" y="369154"/>
            <a:ext cx="8554973" cy="990600"/>
          </a:xfrm>
        </p:spPr>
        <p:txBody>
          <a:bodyPr/>
          <a:lstStyle>
            <a:lvl1pPr>
              <a:defRPr sz="2800" b="1" spc="0">
                <a:solidFill>
                  <a:schemeClr val="tx2"/>
                </a:solidFill>
              </a:defRPr>
            </a:lvl1pPr>
          </a:lstStyle>
          <a:p>
            <a:r>
              <a:rPr lang="en-US"/>
              <a:t>Click to edit Master title style</a:t>
            </a:r>
          </a:p>
        </p:txBody>
      </p:sp>
      <p:sp>
        <p:nvSpPr>
          <p:cNvPr id="2" name="Picture Placeholder 2">
            <a:extLst>
              <a:ext uri="{FF2B5EF4-FFF2-40B4-BE49-F238E27FC236}">
                <a16:creationId xmlns:a16="http://schemas.microsoft.com/office/drawing/2014/main" id="{35DF70F6-E422-24C9-5D82-C883A41DF9A7}"/>
              </a:ext>
            </a:extLst>
          </p:cNvPr>
          <p:cNvSpPr>
            <a:spLocks noGrp="1"/>
          </p:cNvSpPr>
          <p:nvPr>
            <p:ph type="pic" idx="1"/>
          </p:nvPr>
        </p:nvSpPr>
        <p:spPr>
          <a:xfrm>
            <a:off x="3054548" y="1158558"/>
            <a:ext cx="5741790" cy="3470591"/>
          </a:xfrm>
          <a:solidFill>
            <a:schemeClr val="bg1">
              <a:lumMod val="95000"/>
            </a:schemeClr>
          </a:solidFill>
        </p:spPr>
        <p:txBody>
          <a:bodyPr anchor="ct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Text Placeholder 3">
            <a:extLst>
              <a:ext uri="{FF2B5EF4-FFF2-40B4-BE49-F238E27FC236}">
                <a16:creationId xmlns:a16="http://schemas.microsoft.com/office/drawing/2014/main" id="{15D2CA44-6038-DC26-ED9C-FAF8B9FF92ED}"/>
              </a:ext>
            </a:extLst>
          </p:cNvPr>
          <p:cNvSpPr>
            <a:spLocks noGrp="1"/>
          </p:cNvSpPr>
          <p:nvPr>
            <p:ph type="body" sz="half" idx="2"/>
          </p:nvPr>
        </p:nvSpPr>
        <p:spPr>
          <a:xfrm>
            <a:off x="228600" y="1158558"/>
            <a:ext cx="2651165" cy="3470592"/>
          </a:xfrm>
        </p:spPr>
        <p:txBody>
          <a:bodyPr/>
          <a:lstStyle>
            <a:lvl1pPr marL="285750" indent="-285750">
              <a:buFont typeface="Arial" panose="020B0604020202020204"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23813" y="656035"/>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5" name="Rectangle 11"/>
          <p:cNvSpPr>
            <a:spLocks noChangeArrowheads="1"/>
          </p:cNvSpPr>
          <p:nvPr/>
        </p:nvSpPr>
        <p:spPr bwMode="auto">
          <a:xfrm>
            <a:off x="-528638" y="-4048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6" name="Rectangle 12"/>
          <p:cNvSpPr>
            <a:spLocks noChangeArrowheads="1"/>
          </p:cNvSpPr>
          <p:nvPr/>
        </p:nvSpPr>
        <p:spPr bwMode="auto">
          <a:xfrm>
            <a:off x="2613025" y="-1812131"/>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7" name="Rectangle 13"/>
          <p:cNvSpPr>
            <a:spLocks noChangeArrowheads="1"/>
          </p:cNvSpPr>
          <p:nvPr/>
        </p:nvSpPr>
        <p:spPr bwMode="auto">
          <a:xfrm>
            <a:off x="5305425" y="-1783556"/>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8" name="Rectangle 20"/>
          <p:cNvSpPr>
            <a:spLocks noChangeArrowheads="1"/>
          </p:cNvSpPr>
          <p:nvPr userDrawn="1"/>
        </p:nvSpPr>
        <p:spPr bwMode="auto">
          <a:xfrm>
            <a:off x="9056688" y="2022872"/>
            <a:ext cx="184666" cy="461665"/>
          </a:xfrm>
          <a:prstGeom prst="rect">
            <a:avLst/>
          </a:prstGeom>
          <a:noFill/>
          <a:ln w="9525">
            <a:noFill/>
            <a:miter lim="800000"/>
            <a:headEnd/>
            <a:tailEnd/>
          </a:ln>
          <a:effectLst/>
        </p:spPr>
        <p:txBody>
          <a:bodyPr wrap="none">
            <a:spAutoFit/>
          </a:bodyPr>
          <a:lstStyle/>
          <a:p>
            <a:pPr eaLnBrk="0" hangingPunct="0">
              <a:defRPr/>
            </a:pPr>
            <a:endParaRPr lang="en-US">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2800" b="1">
                <a:solidFill>
                  <a:schemeClr val="tx2"/>
                </a:solidFill>
              </a:defRPr>
            </a:lvl1pPr>
          </a:lstStyle>
          <a:p>
            <a:r>
              <a:rPr lang="en-US"/>
              <a:t>Click to edit Master title style</a:t>
            </a:r>
          </a:p>
        </p:txBody>
      </p:sp>
    </p:spTree>
    <p:extLst>
      <p:ext uri="{BB962C8B-B14F-4D97-AF65-F5344CB8AC3E}">
        <p14:creationId xmlns:p14="http://schemas.microsoft.com/office/powerpoint/2010/main" val="267766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F507-A857-C367-F020-0CE20A99E870}"/>
              </a:ext>
            </a:extLst>
          </p:cNvPr>
          <p:cNvSpPr>
            <a:spLocks noGrp="1"/>
          </p:cNvSpPr>
          <p:nvPr>
            <p:ph type="title" hasCustomPrompt="1"/>
          </p:nvPr>
        </p:nvSpPr>
        <p:spPr>
          <a:xfrm>
            <a:off x="346074" y="366464"/>
            <a:ext cx="8468551" cy="857250"/>
          </a:xfrm>
        </p:spPr>
        <p:txBody>
          <a:bodyPr/>
          <a:lstStyle>
            <a:lvl1pPr algn="ctr">
              <a:defRPr/>
            </a:lvl1pPr>
          </a:lstStyle>
          <a:p>
            <a:r>
              <a:rPr lang="en-US"/>
              <a:t>Presenters</a:t>
            </a:r>
          </a:p>
        </p:txBody>
      </p:sp>
      <p:sp>
        <p:nvSpPr>
          <p:cNvPr id="12" name="Picture Placeholder 11">
            <a:extLst>
              <a:ext uri="{FF2B5EF4-FFF2-40B4-BE49-F238E27FC236}">
                <a16:creationId xmlns:a16="http://schemas.microsoft.com/office/drawing/2014/main" id="{60064CF5-6FDC-7798-EB01-7806E586A138}"/>
              </a:ext>
            </a:extLst>
          </p:cNvPr>
          <p:cNvSpPr>
            <a:spLocks noGrp="1" noChangeAspect="1"/>
          </p:cNvSpPr>
          <p:nvPr>
            <p:ph type="pic" sz="quarter" idx="10"/>
          </p:nvPr>
        </p:nvSpPr>
        <p:spPr bwMode="auto">
          <a:xfrm>
            <a:off x="882418"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38100">
            <a:solidFill>
              <a:schemeClr val="tx2"/>
            </a:solidFill>
            <a:miter lim="800000"/>
            <a:headEnd/>
            <a:tailEnd/>
          </a:ln>
        </p:spPr>
        <p:txBody>
          <a:bodyPr wrap="square" anchor="ctr">
            <a:noAutofit/>
          </a:bodyPr>
          <a:lstStyle>
            <a:lvl1pPr marL="0" indent="0" algn="ctr">
              <a:buNone/>
              <a:defRPr sz="1100"/>
            </a:lvl1pPr>
          </a:lstStyle>
          <a:p>
            <a:r>
              <a:rPr lang="en-US"/>
              <a:t>Click icon to add picture</a:t>
            </a:r>
          </a:p>
        </p:txBody>
      </p:sp>
      <p:sp>
        <p:nvSpPr>
          <p:cNvPr id="20" name="Text Placeholder 19">
            <a:extLst>
              <a:ext uri="{FF2B5EF4-FFF2-40B4-BE49-F238E27FC236}">
                <a16:creationId xmlns:a16="http://schemas.microsoft.com/office/drawing/2014/main" id="{E259C629-65D6-C3D7-18D6-683DACB0C93C}"/>
              </a:ext>
            </a:extLst>
          </p:cNvPr>
          <p:cNvSpPr>
            <a:spLocks noGrp="1"/>
          </p:cNvSpPr>
          <p:nvPr>
            <p:ph type="body" sz="quarter" idx="17" hasCustomPrompt="1"/>
          </p:nvPr>
        </p:nvSpPr>
        <p:spPr>
          <a:xfrm>
            <a:off x="596668" y="2341245"/>
            <a:ext cx="1714500" cy="190500"/>
          </a:xfrm>
        </p:spPr>
        <p:txBody>
          <a:bodyPr anchor="ctr"/>
          <a:lstStyle>
            <a:lvl1pPr marL="0" indent="0" algn="ctr">
              <a:buNone/>
              <a:defRPr sz="1200" b="1">
                <a:solidFill>
                  <a:schemeClr val="tx2"/>
                </a:solidFill>
              </a:defRPr>
            </a:lvl1pPr>
          </a:lstStyle>
          <a:p>
            <a:pPr lvl="0"/>
            <a:r>
              <a:rPr lang="en-US"/>
              <a:t>Presenter Name</a:t>
            </a:r>
          </a:p>
        </p:txBody>
      </p:sp>
      <p:sp>
        <p:nvSpPr>
          <p:cNvPr id="28" name="Text Placeholder 19">
            <a:extLst>
              <a:ext uri="{FF2B5EF4-FFF2-40B4-BE49-F238E27FC236}">
                <a16:creationId xmlns:a16="http://schemas.microsoft.com/office/drawing/2014/main" id="{6EEDB123-1FE3-A022-D5DC-352D27076DDF}"/>
              </a:ext>
            </a:extLst>
          </p:cNvPr>
          <p:cNvSpPr>
            <a:spLocks noGrp="1"/>
          </p:cNvSpPr>
          <p:nvPr>
            <p:ph type="body" sz="quarter" idx="24" hasCustomPrompt="1"/>
          </p:nvPr>
        </p:nvSpPr>
        <p:spPr>
          <a:xfrm>
            <a:off x="596668" y="2536356"/>
            <a:ext cx="1714500" cy="190500"/>
          </a:xfrm>
        </p:spPr>
        <p:txBody>
          <a:bodyPr anchor="ctr"/>
          <a:lstStyle>
            <a:lvl1pPr marL="0" indent="0" algn="ctr">
              <a:buNone/>
              <a:defRPr sz="900" b="0">
                <a:solidFill>
                  <a:schemeClr val="tx1"/>
                </a:solidFill>
              </a:defRPr>
            </a:lvl1pPr>
          </a:lstStyle>
          <a:p>
            <a:pPr lvl="0"/>
            <a:r>
              <a:rPr lang="en-US"/>
              <a:t>Presenter Title</a:t>
            </a:r>
          </a:p>
        </p:txBody>
      </p:sp>
      <p:sp>
        <p:nvSpPr>
          <p:cNvPr id="65" name="Picture Placeholder 64">
            <a:extLst>
              <a:ext uri="{FF2B5EF4-FFF2-40B4-BE49-F238E27FC236}">
                <a16:creationId xmlns:a16="http://schemas.microsoft.com/office/drawing/2014/main" id="{94A9993A-194A-CB62-BE57-2D486C0076EF}"/>
              </a:ext>
            </a:extLst>
          </p:cNvPr>
          <p:cNvSpPr>
            <a:spLocks noGrp="1" noChangeAspect="1"/>
          </p:cNvSpPr>
          <p:nvPr>
            <p:ph type="pic" sz="quarter" idx="25"/>
          </p:nvPr>
        </p:nvSpPr>
        <p:spPr bwMode="auto">
          <a:xfrm>
            <a:off x="7120658"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a:t>Click icon to add picture</a:t>
            </a:r>
          </a:p>
        </p:txBody>
      </p:sp>
      <p:sp>
        <p:nvSpPr>
          <p:cNvPr id="66" name="Text Placeholder 19">
            <a:extLst>
              <a:ext uri="{FF2B5EF4-FFF2-40B4-BE49-F238E27FC236}">
                <a16:creationId xmlns:a16="http://schemas.microsoft.com/office/drawing/2014/main" id="{F01EA638-ACC6-2FC4-EECF-78EC40161ABD}"/>
              </a:ext>
            </a:extLst>
          </p:cNvPr>
          <p:cNvSpPr>
            <a:spLocks noGrp="1"/>
          </p:cNvSpPr>
          <p:nvPr>
            <p:ph type="body" sz="quarter" idx="26" hasCustomPrompt="1"/>
          </p:nvPr>
        </p:nvSpPr>
        <p:spPr>
          <a:xfrm>
            <a:off x="6834908" y="2341245"/>
            <a:ext cx="1714500" cy="190500"/>
          </a:xfrm>
        </p:spPr>
        <p:txBody>
          <a:bodyPr anchor="ctr"/>
          <a:lstStyle>
            <a:lvl1pPr marL="0" indent="0" algn="ctr">
              <a:buNone/>
              <a:defRPr sz="1200" b="1">
                <a:solidFill>
                  <a:schemeClr val="tx2"/>
                </a:solidFill>
              </a:defRPr>
            </a:lvl1pPr>
          </a:lstStyle>
          <a:p>
            <a:pPr lvl="0"/>
            <a:r>
              <a:rPr lang="en-US"/>
              <a:t>Presenter Name</a:t>
            </a:r>
          </a:p>
        </p:txBody>
      </p:sp>
      <p:sp>
        <p:nvSpPr>
          <p:cNvPr id="67" name="Text Placeholder 19">
            <a:extLst>
              <a:ext uri="{FF2B5EF4-FFF2-40B4-BE49-F238E27FC236}">
                <a16:creationId xmlns:a16="http://schemas.microsoft.com/office/drawing/2014/main" id="{C08F75EA-EEE6-FD45-2895-1A09EA03B509}"/>
              </a:ext>
            </a:extLst>
          </p:cNvPr>
          <p:cNvSpPr>
            <a:spLocks noGrp="1"/>
          </p:cNvSpPr>
          <p:nvPr>
            <p:ph type="body" sz="quarter" idx="27" hasCustomPrompt="1"/>
          </p:nvPr>
        </p:nvSpPr>
        <p:spPr>
          <a:xfrm>
            <a:off x="6834908" y="2536356"/>
            <a:ext cx="1714500" cy="190500"/>
          </a:xfrm>
        </p:spPr>
        <p:txBody>
          <a:bodyPr anchor="ctr"/>
          <a:lstStyle>
            <a:lvl1pPr marL="0" indent="0" algn="ctr">
              <a:buNone/>
              <a:defRPr sz="900" b="0">
                <a:solidFill>
                  <a:schemeClr val="tx1"/>
                </a:solidFill>
              </a:defRPr>
            </a:lvl1pPr>
          </a:lstStyle>
          <a:p>
            <a:pPr lvl="0"/>
            <a:r>
              <a:rPr lang="en-US"/>
              <a:t>Presenter Title</a:t>
            </a:r>
          </a:p>
        </p:txBody>
      </p:sp>
      <p:sp>
        <p:nvSpPr>
          <p:cNvPr id="68" name="Picture Placeholder 67">
            <a:extLst>
              <a:ext uri="{FF2B5EF4-FFF2-40B4-BE49-F238E27FC236}">
                <a16:creationId xmlns:a16="http://schemas.microsoft.com/office/drawing/2014/main" id="{698FE9EB-AD2D-AE82-D3EE-6CBF1BB58822}"/>
              </a:ext>
            </a:extLst>
          </p:cNvPr>
          <p:cNvSpPr>
            <a:spLocks noGrp="1" noChangeAspect="1"/>
          </p:cNvSpPr>
          <p:nvPr>
            <p:ph type="pic" sz="quarter" idx="28"/>
          </p:nvPr>
        </p:nvSpPr>
        <p:spPr bwMode="auto">
          <a:xfrm>
            <a:off x="2961831"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a:t>Click icon to add picture</a:t>
            </a:r>
          </a:p>
        </p:txBody>
      </p:sp>
      <p:sp>
        <p:nvSpPr>
          <p:cNvPr id="69" name="Text Placeholder 19">
            <a:extLst>
              <a:ext uri="{FF2B5EF4-FFF2-40B4-BE49-F238E27FC236}">
                <a16:creationId xmlns:a16="http://schemas.microsoft.com/office/drawing/2014/main" id="{A37EA42F-E1B7-7FBE-6216-8690ACF5D91B}"/>
              </a:ext>
            </a:extLst>
          </p:cNvPr>
          <p:cNvSpPr>
            <a:spLocks noGrp="1"/>
          </p:cNvSpPr>
          <p:nvPr>
            <p:ph type="body" sz="quarter" idx="29" hasCustomPrompt="1"/>
          </p:nvPr>
        </p:nvSpPr>
        <p:spPr>
          <a:xfrm>
            <a:off x="2678003" y="2341245"/>
            <a:ext cx="1714500" cy="190500"/>
          </a:xfrm>
        </p:spPr>
        <p:txBody>
          <a:bodyPr anchor="ctr"/>
          <a:lstStyle>
            <a:lvl1pPr marL="0" indent="0" algn="ctr">
              <a:buNone/>
              <a:defRPr sz="1200" b="1">
                <a:solidFill>
                  <a:schemeClr val="tx2"/>
                </a:solidFill>
              </a:defRPr>
            </a:lvl1pPr>
          </a:lstStyle>
          <a:p>
            <a:pPr lvl="0"/>
            <a:r>
              <a:rPr lang="en-US"/>
              <a:t>Presenter Name</a:t>
            </a:r>
          </a:p>
        </p:txBody>
      </p:sp>
      <p:sp>
        <p:nvSpPr>
          <p:cNvPr id="70" name="Text Placeholder 19">
            <a:extLst>
              <a:ext uri="{FF2B5EF4-FFF2-40B4-BE49-F238E27FC236}">
                <a16:creationId xmlns:a16="http://schemas.microsoft.com/office/drawing/2014/main" id="{87416122-E04B-1FA2-ABEA-C762D67070A5}"/>
              </a:ext>
            </a:extLst>
          </p:cNvPr>
          <p:cNvSpPr>
            <a:spLocks noGrp="1"/>
          </p:cNvSpPr>
          <p:nvPr>
            <p:ph type="body" sz="quarter" idx="30" hasCustomPrompt="1"/>
          </p:nvPr>
        </p:nvSpPr>
        <p:spPr>
          <a:xfrm>
            <a:off x="2678003" y="2536356"/>
            <a:ext cx="1714500" cy="190500"/>
          </a:xfrm>
        </p:spPr>
        <p:txBody>
          <a:bodyPr anchor="ctr"/>
          <a:lstStyle>
            <a:lvl1pPr marL="0" indent="0" algn="ctr">
              <a:buNone/>
              <a:defRPr sz="900" b="0">
                <a:solidFill>
                  <a:schemeClr val="tx1"/>
                </a:solidFill>
              </a:defRPr>
            </a:lvl1pPr>
          </a:lstStyle>
          <a:p>
            <a:pPr lvl="0"/>
            <a:r>
              <a:rPr lang="en-US"/>
              <a:t>Presenter Title</a:t>
            </a:r>
          </a:p>
        </p:txBody>
      </p:sp>
      <p:sp>
        <p:nvSpPr>
          <p:cNvPr id="71" name="Picture Placeholder 70">
            <a:extLst>
              <a:ext uri="{FF2B5EF4-FFF2-40B4-BE49-F238E27FC236}">
                <a16:creationId xmlns:a16="http://schemas.microsoft.com/office/drawing/2014/main" id="{0E5F4919-468F-98CA-AAB7-9CE2C790DC57}"/>
              </a:ext>
            </a:extLst>
          </p:cNvPr>
          <p:cNvSpPr>
            <a:spLocks noGrp="1" noChangeAspect="1"/>
          </p:cNvSpPr>
          <p:nvPr>
            <p:ph type="pic" sz="quarter" idx="31"/>
          </p:nvPr>
        </p:nvSpPr>
        <p:spPr bwMode="auto">
          <a:xfrm>
            <a:off x="5041244" y="1123950"/>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a:t>Click icon to add picture</a:t>
            </a:r>
          </a:p>
        </p:txBody>
      </p:sp>
      <p:sp>
        <p:nvSpPr>
          <p:cNvPr id="72" name="Text Placeholder 19">
            <a:extLst>
              <a:ext uri="{FF2B5EF4-FFF2-40B4-BE49-F238E27FC236}">
                <a16:creationId xmlns:a16="http://schemas.microsoft.com/office/drawing/2014/main" id="{AD3112C0-A309-C510-AA44-9BADFF260F94}"/>
              </a:ext>
            </a:extLst>
          </p:cNvPr>
          <p:cNvSpPr>
            <a:spLocks noGrp="1"/>
          </p:cNvSpPr>
          <p:nvPr>
            <p:ph type="body" sz="quarter" idx="32" hasCustomPrompt="1"/>
          </p:nvPr>
        </p:nvSpPr>
        <p:spPr>
          <a:xfrm>
            <a:off x="4751499" y="2341756"/>
            <a:ext cx="1714500" cy="190500"/>
          </a:xfrm>
        </p:spPr>
        <p:txBody>
          <a:bodyPr anchor="ctr"/>
          <a:lstStyle>
            <a:lvl1pPr marL="0" indent="0" algn="ctr">
              <a:buNone/>
              <a:defRPr sz="1200" b="1">
                <a:solidFill>
                  <a:schemeClr val="tx2"/>
                </a:solidFill>
              </a:defRPr>
            </a:lvl1pPr>
          </a:lstStyle>
          <a:p>
            <a:pPr lvl="0"/>
            <a:r>
              <a:rPr lang="en-US"/>
              <a:t>Presenter Name</a:t>
            </a:r>
          </a:p>
        </p:txBody>
      </p:sp>
      <p:sp>
        <p:nvSpPr>
          <p:cNvPr id="73" name="Text Placeholder 19">
            <a:extLst>
              <a:ext uri="{FF2B5EF4-FFF2-40B4-BE49-F238E27FC236}">
                <a16:creationId xmlns:a16="http://schemas.microsoft.com/office/drawing/2014/main" id="{D563EE1D-C4B6-152A-AE82-AF534718013F}"/>
              </a:ext>
            </a:extLst>
          </p:cNvPr>
          <p:cNvSpPr>
            <a:spLocks noGrp="1"/>
          </p:cNvSpPr>
          <p:nvPr>
            <p:ph type="body" sz="quarter" idx="33" hasCustomPrompt="1"/>
          </p:nvPr>
        </p:nvSpPr>
        <p:spPr>
          <a:xfrm>
            <a:off x="4751499" y="2536867"/>
            <a:ext cx="1714500" cy="190500"/>
          </a:xfrm>
        </p:spPr>
        <p:txBody>
          <a:bodyPr anchor="ctr"/>
          <a:lstStyle>
            <a:lvl1pPr marL="0" indent="0" algn="ctr">
              <a:buNone/>
              <a:defRPr sz="900" b="0">
                <a:solidFill>
                  <a:schemeClr val="tx1"/>
                </a:solidFill>
              </a:defRPr>
            </a:lvl1pPr>
          </a:lstStyle>
          <a:p>
            <a:pPr lvl="0"/>
            <a:r>
              <a:rPr lang="en-US"/>
              <a:t>Presenter Title</a:t>
            </a:r>
          </a:p>
        </p:txBody>
      </p:sp>
      <p:sp>
        <p:nvSpPr>
          <p:cNvPr id="83" name="Picture Placeholder 82">
            <a:extLst>
              <a:ext uri="{FF2B5EF4-FFF2-40B4-BE49-F238E27FC236}">
                <a16:creationId xmlns:a16="http://schemas.microsoft.com/office/drawing/2014/main" id="{11CFF06D-D48B-0FB3-EB1E-903173488758}"/>
              </a:ext>
            </a:extLst>
          </p:cNvPr>
          <p:cNvSpPr>
            <a:spLocks noGrp="1" noChangeAspect="1"/>
          </p:cNvSpPr>
          <p:nvPr>
            <p:ph type="pic" sz="quarter" idx="34"/>
          </p:nvPr>
        </p:nvSpPr>
        <p:spPr bwMode="auto">
          <a:xfrm>
            <a:off x="1921087" y="2821692"/>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a:t>Click icon to add picture</a:t>
            </a:r>
          </a:p>
        </p:txBody>
      </p:sp>
      <p:sp>
        <p:nvSpPr>
          <p:cNvPr id="84" name="Text Placeholder 19">
            <a:extLst>
              <a:ext uri="{FF2B5EF4-FFF2-40B4-BE49-F238E27FC236}">
                <a16:creationId xmlns:a16="http://schemas.microsoft.com/office/drawing/2014/main" id="{51425358-852D-D75E-3948-A1AD63DBC4A5}"/>
              </a:ext>
            </a:extLst>
          </p:cNvPr>
          <p:cNvSpPr>
            <a:spLocks noGrp="1"/>
          </p:cNvSpPr>
          <p:nvPr>
            <p:ph type="body" sz="quarter" idx="35" hasCustomPrompt="1"/>
          </p:nvPr>
        </p:nvSpPr>
        <p:spPr>
          <a:xfrm>
            <a:off x="1635337" y="4038987"/>
            <a:ext cx="1714500" cy="190500"/>
          </a:xfrm>
        </p:spPr>
        <p:txBody>
          <a:bodyPr anchor="ctr"/>
          <a:lstStyle>
            <a:lvl1pPr marL="0" indent="0" algn="ctr">
              <a:buNone/>
              <a:defRPr sz="1200" b="1">
                <a:solidFill>
                  <a:schemeClr val="tx2"/>
                </a:solidFill>
              </a:defRPr>
            </a:lvl1pPr>
          </a:lstStyle>
          <a:p>
            <a:pPr lvl="0"/>
            <a:r>
              <a:rPr lang="en-US"/>
              <a:t>Presenter Name</a:t>
            </a:r>
          </a:p>
        </p:txBody>
      </p:sp>
      <p:sp>
        <p:nvSpPr>
          <p:cNvPr id="85" name="Text Placeholder 19">
            <a:extLst>
              <a:ext uri="{FF2B5EF4-FFF2-40B4-BE49-F238E27FC236}">
                <a16:creationId xmlns:a16="http://schemas.microsoft.com/office/drawing/2014/main" id="{B7E57BE3-E3F1-08D4-F601-0853D2C0FCF1}"/>
              </a:ext>
            </a:extLst>
          </p:cNvPr>
          <p:cNvSpPr>
            <a:spLocks noGrp="1"/>
          </p:cNvSpPr>
          <p:nvPr>
            <p:ph type="body" sz="quarter" idx="36" hasCustomPrompt="1"/>
          </p:nvPr>
        </p:nvSpPr>
        <p:spPr>
          <a:xfrm>
            <a:off x="1635337" y="4253617"/>
            <a:ext cx="1714500" cy="190500"/>
          </a:xfrm>
        </p:spPr>
        <p:txBody>
          <a:bodyPr anchor="ctr"/>
          <a:lstStyle>
            <a:lvl1pPr marL="0" indent="0" algn="ctr">
              <a:buNone/>
              <a:defRPr sz="900" b="0">
                <a:solidFill>
                  <a:schemeClr val="tx1"/>
                </a:solidFill>
              </a:defRPr>
            </a:lvl1pPr>
          </a:lstStyle>
          <a:p>
            <a:pPr lvl="0"/>
            <a:r>
              <a:rPr lang="en-US"/>
              <a:t>Presenter Title</a:t>
            </a:r>
          </a:p>
        </p:txBody>
      </p:sp>
      <p:sp>
        <p:nvSpPr>
          <p:cNvPr id="86" name="Picture Placeholder 85">
            <a:extLst>
              <a:ext uri="{FF2B5EF4-FFF2-40B4-BE49-F238E27FC236}">
                <a16:creationId xmlns:a16="http://schemas.microsoft.com/office/drawing/2014/main" id="{EB4F2AF4-6A8F-53E3-26E7-51BD25531A45}"/>
              </a:ext>
            </a:extLst>
          </p:cNvPr>
          <p:cNvSpPr>
            <a:spLocks noGrp="1" noChangeAspect="1"/>
          </p:cNvSpPr>
          <p:nvPr>
            <p:ph type="pic" sz="quarter" idx="37"/>
          </p:nvPr>
        </p:nvSpPr>
        <p:spPr bwMode="auto">
          <a:xfrm>
            <a:off x="4000500" y="2821692"/>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a:t>Click icon to add picture</a:t>
            </a:r>
          </a:p>
        </p:txBody>
      </p:sp>
      <p:sp>
        <p:nvSpPr>
          <p:cNvPr id="87" name="Text Placeholder 19">
            <a:extLst>
              <a:ext uri="{FF2B5EF4-FFF2-40B4-BE49-F238E27FC236}">
                <a16:creationId xmlns:a16="http://schemas.microsoft.com/office/drawing/2014/main" id="{6DA11B9D-5468-210B-A35E-6A6C6D29C7DD}"/>
              </a:ext>
            </a:extLst>
          </p:cNvPr>
          <p:cNvSpPr>
            <a:spLocks noGrp="1"/>
          </p:cNvSpPr>
          <p:nvPr>
            <p:ph type="body" sz="quarter" idx="38" hasCustomPrompt="1"/>
          </p:nvPr>
        </p:nvSpPr>
        <p:spPr>
          <a:xfrm>
            <a:off x="3716672" y="4038987"/>
            <a:ext cx="1714500" cy="190500"/>
          </a:xfrm>
        </p:spPr>
        <p:txBody>
          <a:bodyPr anchor="ctr"/>
          <a:lstStyle>
            <a:lvl1pPr marL="0" indent="0" algn="ctr">
              <a:buNone/>
              <a:defRPr sz="1200" b="1">
                <a:solidFill>
                  <a:schemeClr val="tx2"/>
                </a:solidFill>
              </a:defRPr>
            </a:lvl1pPr>
          </a:lstStyle>
          <a:p>
            <a:pPr lvl="0"/>
            <a:r>
              <a:rPr lang="en-US"/>
              <a:t>Presenter Name</a:t>
            </a:r>
          </a:p>
        </p:txBody>
      </p:sp>
      <p:sp>
        <p:nvSpPr>
          <p:cNvPr id="88" name="Text Placeholder 19">
            <a:extLst>
              <a:ext uri="{FF2B5EF4-FFF2-40B4-BE49-F238E27FC236}">
                <a16:creationId xmlns:a16="http://schemas.microsoft.com/office/drawing/2014/main" id="{4E071D86-A813-2F89-DDC8-469CD8A09C37}"/>
              </a:ext>
            </a:extLst>
          </p:cNvPr>
          <p:cNvSpPr>
            <a:spLocks noGrp="1"/>
          </p:cNvSpPr>
          <p:nvPr>
            <p:ph type="body" sz="quarter" idx="39" hasCustomPrompt="1"/>
          </p:nvPr>
        </p:nvSpPr>
        <p:spPr>
          <a:xfrm>
            <a:off x="3716672" y="4253617"/>
            <a:ext cx="1714500" cy="190500"/>
          </a:xfrm>
        </p:spPr>
        <p:txBody>
          <a:bodyPr anchor="ctr"/>
          <a:lstStyle>
            <a:lvl1pPr marL="0" indent="0" algn="ctr">
              <a:buNone/>
              <a:defRPr sz="900" b="0">
                <a:solidFill>
                  <a:schemeClr val="tx1"/>
                </a:solidFill>
              </a:defRPr>
            </a:lvl1pPr>
          </a:lstStyle>
          <a:p>
            <a:pPr lvl="0"/>
            <a:r>
              <a:rPr lang="en-US"/>
              <a:t>Presenter Title</a:t>
            </a:r>
          </a:p>
        </p:txBody>
      </p:sp>
      <p:sp>
        <p:nvSpPr>
          <p:cNvPr id="89" name="Picture Placeholder 88">
            <a:extLst>
              <a:ext uri="{FF2B5EF4-FFF2-40B4-BE49-F238E27FC236}">
                <a16:creationId xmlns:a16="http://schemas.microsoft.com/office/drawing/2014/main" id="{DD4E3896-F5CB-0DDC-147F-8413B37AEBDE}"/>
              </a:ext>
            </a:extLst>
          </p:cNvPr>
          <p:cNvSpPr>
            <a:spLocks noGrp="1" noChangeAspect="1"/>
          </p:cNvSpPr>
          <p:nvPr>
            <p:ph type="pic" sz="quarter" idx="40"/>
          </p:nvPr>
        </p:nvSpPr>
        <p:spPr bwMode="auto">
          <a:xfrm>
            <a:off x="6079913" y="2821692"/>
            <a:ext cx="1143000" cy="1143000"/>
          </a:xfrm>
          <a:custGeom>
            <a:avLst/>
            <a:gdLst>
              <a:gd name="connsiteX0" fmla="*/ 647700 w 1295400"/>
              <a:gd name="connsiteY0" fmla="*/ 0 h 1295400"/>
              <a:gd name="connsiteX1" fmla="*/ 1295400 w 1295400"/>
              <a:gd name="connsiteY1" fmla="*/ 647700 h 1295400"/>
              <a:gd name="connsiteX2" fmla="*/ 647700 w 1295400"/>
              <a:gd name="connsiteY2" fmla="*/ 1295400 h 1295400"/>
              <a:gd name="connsiteX3" fmla="*/ 0 w 1295400"/>
              <a:gd name="connsiteY3" fmla="*/ 647700 h 1295400"/>
              <a:gd name="connsiteX4" fmla="*/ 647700 w 129540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95000"/>
            </a:schemeClr>
          </a:solidFill>
          <a:ln w="28575">
            <a:solidFill>
              <a:schemeClr val="tx2"/>
            </a:solidFill>
            <a:miter lim="800000"/>
            <a:headEnd/>
            <a:tailEnd/>
          </a:ln>
        </p:spPr>
        <p:txBody>
          <a:bodyPr wrap="square" anchor="ctr">
            <a:noAutofit/>
          </a:bodyPr>
          <a:lstStyle>
            <a:lvl1pPr marL="0" indent="0" algn="ctr">
              <a:buNone/>
              <a:defRPr sz="1100"/>
            </a:lvl1pPr>
          </a:lstStyle>
          <a:p>
            <a:r>
              <a:rPr lang="en-US"/>
              <a:t>Click icon to add picture</a:t>
            </a:r>
          </a:p>
        </p:txBody>
      </p:sp>
      <p:sp>
        <p:nvSpPr>
          <p:cNvPr id="90" name="Text Placeholder 19">
            <a:extLst>
              <a:ext uri="{FF2B5EF4-FFF2-40B4-BE49-F238E27FC236}">
                <a16:creationId xmlns:a16="http://schemas.microsoft.com/office/drawing/2014/main" id="{D436C02D-3840-D024-CA59-EF132A8BCFD4}"/>
              </a:ext>
            </a:extLst>
          </p:cNvPr>
          <p:cNvSpPr>
            <a:spLocks noGrp="1"/>
          </p:cNvSpPr>
          <p:nvPr>
            <p:ph type="body" sz="quarter" idx="41" hasCustomPrompt="1"/>
          </p:nvPr>
        </p:nvSpPr>
        <p:spPr>
          <a:xfrm>
            <a:off x="5790168" y="4039498"/>
            <a:ext cx="1714500" cy="190500"/>
          </a:xfrm>
        </p:spPr>
        <p:txBody>
          <a:bodyPr anchor="ctr"/>
          <a:lstStyle>
            <a:lvl1pPr marL="0" indent="0" algn="ctr">
              <a:buNone/>
              <a:defRPr sz="1200" b="1">
                <a:solidFill>
                  <a:schemeClr val="tx2"/>
                </a:solidFill>
              </a:defRPr>
            </a:lvl1pPr>
          </a:lstStyle>
          <a:p>
            <a:pPr lvl="0"/>
            <a:r>
              <a:rPr lang="en-US"/>
              <a:t>Presenter Name</a:t>
            </a:r>
          </a:p>
        </p:txBody>
      </p:sp>
      <p:sp>
        <p:nvSpPr>
          <p:cNvPr id="91" name="Text Placeholder 19">
            <a:extLst>
              <a:ext uri="{FF2B5EF4-FFF2-40B4-BE49-F238E27FC236}">
                <a16:creationId xmlns:a16="http://schemas.microsoft.com/office/drawing/2014/main" id="{F820EDE1-5CFF-1F91-A8DD-9234B299B149}"/>
              </a:ext>
            </a:extLst>
          </p:cNvPr>
          <p:cNvSpPr>
            <a:spLocks noGrp="1"/>
          </p:cNvSpPr>
          <p:nvPr>
            <p:ph type="body" sz="quarter" idx="42" hasCustomPrompt="1"/>
          </p:nvPr>
        </p:nvSpPr>
        <p:spPr>
          <a:xfrm>
            <a:off x="5790168" y="4254128"/>
            <a:ext cx="1714500" cy="190500"/>
          </a:xfrm>
        </p:spPr>
        <p:txBody>
          <a:bodyPr anchor="ctr"/>
          <a:lstStyle>
            <a:lvl1pPr marL="0" indent="0" algn="ctr">
              <a:buNone/>
              <a:defRPr sz="900" b="0">
                <a:solidFill>
                  <a:schemeClr val="tx1"/>
                </a:solidFill>
              </a:defRPr>
            </a:lvl1pPr>
          </a:lstStyle>
          <a:p>
            <a:pPr lvl="0"/>
            <a:r>
              <a:rPr lang="en-US"/>
              <a:t>Presenter Title</a:t>
            </a:r>
          </a:p>
        </p:txBody>
      </p:sp>
    </p:spTree>
    <p:extLst>
      <p:ext uri="{BB962C8B-B14F-4D97-AF65-F5344CB8AC3E}">
        <p14:creationId xmlns:p14="http://schemas.microsoft.com/office/powerpoint/2010/main" val="327812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Checkered">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6C2660E3-84B0-7295-EFE1-BD639A77D022}"/>
              </a:ext>
            </a:extLst>
          </p:cNvPr>
          <p:cNvSpPr>
            <a:spLocks noGrp="1"/>
          </p:cNvSpPr>
          <p:nvPr>
            <p:ph type="pic" sz="quarter" idx="10" hasCustomPrompt="1"/>
          </p:nvPr>
        </p:nvSpPr>
        <p:spPr>
          <a:xfrm>
            <a:off x="347661" y="320675"/>
            <a:ext cx="2111811" cy="2230438"/>
          </a:xfrm>
          <a:solidFill>
            <a:schemeClr val="bg1">
              <a:lumMod val="95000"/>
            </a:schemeClr>
          </a:solidFill>
        </p:spPr>
        <p:txBody>
          <a:bodyPr anchor="ctr"/>
          <a:lstStyle>
            <a:lvl1pPr marL="0" indent="0" algn="ctr">
              <a:buNone/>
              <a:defRPr sz="1600"/>
            </a:lvl1pPr>
          </a:lstStyle>
          <a:p>
            <a:r>
              <a:rPr lang="en-US"/>
              <a:t>Click icon to insert image</a:t>
            </a:r>
          </a:p>
        </p:txBody>
      </p:sp>
      <p:sp>
        <p:nvSpPr>
          <p:cNvPr id="13" name="Picture Placeholder 7">
            <a:extLst>
              <a:ext uri="{FF2B5EF4-FFF2-40B4-BE49-F238E27FC236}">
                <a16:creationId xmlns:a16="http://schemas.microsoft.com/office/drawing/2014/main" id="{277DE43E-8FF4-CFB9-5BEF-DDB384FB3CF5}"/>
              </a:ext>
            </a:extLst>
          </p:cNvPr>
          <p:cNvSpPr>
            <a:spLocks noGrp="1"/>
          </p:cNvSpPr>
          <p:nvPr>
            <p:ph type="pic" sz="quarter" idx="11" hasCustomPrompt="1"/>
          </p:nvPr>
        </p:nvSpPr>
        <p:spPr>
          <a:xfrm>
            <a:off x="4583484" y="320675"/>
            <a:ext cx="2111811" cy="2230438"/>
          </a:xfrm>
          <a:solidFill>
            <a:schemeClr val="bg1">
              <a:lumMod val="95000"/>
            </a:schemeClr>
          </a:solidFill>
        </p:spPr>
        <p:txBody>
          <a:bodyPr anchor="ctr"/>
          <a:lstStyle>
            <a:lvl1pPr marL="0" indent="0" algn="ctr">
              <a:buNone/>
              <a:defRPr sz="1600"/>
            </a:lvl1pPr>
          </a:lstStyle>
          <a:p>
            <a:r>
              <a:rPr lang="en-US"/>
              <a:t>Click icon to insert image</a:t>
            </a:r>
          </a:p>
        </p:txBody>
      </p:sp>
      <p:sp>
        <p:nvSpPr>
          <p:cNvPr id="14" name="Picture Placeholder 7">
            <a:extLst>
              <a:ext uri="{FF2B5EF4-FFF2-40B4-BE49-F238E27FC236}">
                <a16:creationId xmlns:a16="http://schemas.microsoft.com/office/drawing/2014/main" id="{ECF1D8DF-ACA9-C2CB-F039-E2DA668600F4}"/>
              </a:ext>
            </a:extLst>
          </p:cNvPr>
          <p:cNvSpPr>
            <a:spLocks noGrp="1"/>
          </p:cNvSpPr>
          <p:nvPr>
            <p:ph type="pic" sz="quarter" idx="12" hasCustomPrompt="1"/>
          </p:nvPr>
        </p:nvSpPr>
        <p:spPr>
          <a:xfrm>
            <a:off x="2458849" y="2552887"/>
            <a:ext cx="2111811" cy="2230438"/>
          </a:xfrm>
          <a:solidFill>
            <a:schemeClr val="bg1">
              <a:lumMod val="95000"/>
            </a:schemeClr>
          </a:solidFill>
        </p:spPr>
        <p:txBody>
          <a:bodyPr anchor="ctr"/>
          <a:lstStyle>
            <a:lvl1pPr marL="0" indent="0" algn="ctr">
              <a:buNone/>
              <a:defRPr sz="1600"/>
            </a:lvl1pPr>
          </a:lstStyle>
          <a:p>
            <a:r>
              <a:rPr lang="en-US"/>
              <a:t>Click icon to insert image</a:t>
            </a:r>
          </a:p>
        </p:txBody>
      </p:sp>
      <p:sp>
        <p:nvSpPr>
          <p:cNvPr id="15" name="Picture Placeholder 7">
            <a:extLst>
              <a:ext uri="{FF2B5EF4-FFF2-40B4-BE49-F238E27FC236}">
                <a16:creationId xmlns:a16="http://schemas.microsoft.com/office/drawing/2014/main" id="{23440809-2B16-74D2-8B69-49AFC428864B}"/>
              </a:ext>
            </a:extLst>
          </p:cNvPr>
          <p:cNvSpPr>
            <a:spLocks noGrp="1"/>
          </p:cNvSpPr>
          <p:nvPr>
            <p:ph type="pic" sz="quarter" idx="13" hasCustomPrompt="1"/>
          </p:nvPr>
        </p:nvSpPr>
        <p:spPr>
          <a:xfrm>
            <a:off x="6708119" y="2552887"/>
            <a:ext cx="2111811" cy="2230438"/>
          </a:xfrm>
          <a:solidFill>
            <a:schemeClr val="bg1">
              <a:lumMod val="95000"/>
            </a:schemeClr>
          </a:solidFill>
        </p:spPr>
        <p:txBody>
          <a:bodyPr anchor="ctr"/>
          <a:lstStyle>
            <a:lvl1pPr marL="0" indent="0" algn="ctr">
              <a:buNone/>
              <a:defRPr sz="1600"/>
            </a:lvl1pPr>
          </a:lstStyle>
          <a:p>
            <a:r>
              <a:rPr lang="en-US"/>
              <a:t>Click icon to insert image</a:t>
            </a:r>
          </a:p>
        </p:txBody>
      </p:sp>
      <p:sp>
        <p:nvSpPr>
          <p:cNvPr id="17" name="Text Placeholder 16">
            <a:extLst>
              <a:ext uri="{FF2B5EF4-FFF2-40B4-BE49-F238E27FC236}">
                <a16:creationId xmlns:a16="http://schemas.microsoft.com/office/drawing/2014/main" id="{069FF6F7-0F81-1A12-41BC-3BEA55EAA4AE}"/>
              </a:ext>
            </a:extLst>
          </p:cNvPr>
          <p:cNvSpPr>
            <a:spLocks noGrp="1"/>
          </p:cNvSpPr>
          <p:nvPr>
            <p:ph type="body" sz="quarter" idx="14"/>
          </p:nvPr>
        </p:nvSpPr>
        <p:spPr>
          <a:xfrm>
            <a:off x="2721378" y="590550"/>
            <a:ext cx="1600200" cy="381000"/>
          </a:xfrm>
        </p:spPr>
        <p:txBody>
          <a:bodyPr/>
          <a:lstStyle>
            <a:lvl1pPr marL="0" indent="0" algn="ctr">
              <a:buNone/>
              <a:defRPr sz="1000" b="1">
                <a:solidFill>
                  <a:schemeClr val="tx2"/>
                </a:solidFill>
              </a:defRPr>
            </a:lvl1pPr>
          </a:lstStyle>
          <a:p>
            <a:pPr lvl="0"/>
            <a:r>
              <a:rPr lang="en-US"/>
              <a:t>Click to edit Master text styles</a:t>
            </a:r>
          </a:p>
        </p:txBody>
      </p:sp>
      <p:sp>
        <p:nvSpPr>
          <p:cNvPr id="18" name="Text Placeholder 16">
            <a:extLst>
              <a:ext uri="{FF2B5EF4-FFF2-40B4-BE49-F238E27FC236}">
                <a16:creationId xmlns:a16="http://schemas.microsoft.com/office/drawing/2014/main" id="{827EA400-C9AD-4C61-DE18-FC198B53F0BF}"/>
              </a:ext>
            </a:extLst>
          </p:cNvPr>
          <p:cNvSpPr>
            <a:spLocks noGrp="1"/>
          </p:cNvSpPr>
          <p:nvPr>
            <p:ph type="body" sz="quarter" idx="15"/>
          </p:nvPr>
        </p:nvSpPr>
        <p:spPr>
          <a:xfrm>
            <a:off x="2721378" y="976630"/>
            <a:ext cx="1600200" cy="1366520"/>
          </a:xfrm>
        </p:spPr>
        <p:txBody>
          <a:bodyPr/>
          <a:lstStyle>
            <a:lvl1pPr marL="0" indent="0" algn="ctr">
              <a:buNone/>
              <a:defRPr sz="1000" b="0"/>
            </a:lvl1pPr>
          </a:lstStyle>
          <a:p>
            <a:pPr lvl="0"/>
            <a:r>
              <a:rPr lang="en-US"/>
              <a:t>Click to edit Master text styles</a:t>
            </a:r>
          </a:p>
        </p:txBody>
      </p:sp>
      <p:sp>
        <p:nvSpPr>
          <p:cNvPr id="19" name="Text Placeholder 16">
            <a:extLst>
              <a:ext uri="{FF2B5EF4-FFF2-40B4-BE49-F238E27FC236}">
                <a16:creationId xmlns:a16="http://schemas.microsoft.com/office/drawing/2014/main" id="{7B0DC689-0264-A427-F70B-C57A1C5E46A2}"/>
              </a:ext>
            </a:extLst>
          </p:cNvPr>
          <p:cNvSpPr>
            <a:spLocks noGrp="1"/>
          </p:cNvSpPr>
          <p:nvPr>
            <p:ph type="body" sz="quarter" idx="16"/>
          </p:nvPr>
        </p:nvSpPr>
        <p:spPr>
          <a:xfrm>
            <a:off x="627053" y="2795270"/>
            <a:ext cx="1600200" cy="381000"/>
          </a:xfrm>
        </p:spPr>
        <p:txBody>
          <a:bodyPr/>
          <a:lstStyle>
            <a:lvl1pPr marL="0" indent="0" algn="ctr">
              <a:buNone/>
              <a:defRPr sz="1000" b="1">
                <a:solidFill>
                  <a:schemeClr val="tx2"/>
                </a:solidFill>
              </a:defRPr>
            </a:lvl1pPr>
          </a:lstStyle>
          <a:p>
            <a:pPr lvl="0"/>
            <a:r>
              <a:rPr lang="en-US"/>
              <a:t>Click to edit Master text styles</a:t>
            </a:r>
          </a:p>
        </p:txBody>
      </p:sp>
      <p:sp>
        <p:nvSpPr>
          <p:cNvPr id="20" name="Text Placeholder 16">
            <a:extLst>
              <a:ext uri="{FF2B5EF4-FFF2-40B4-BE49-F238E27FC236}">
                <a16:creationId xmlns:a16="http://schemas.microsoft.com/office/drawing/2014/main" id="{62CA0C95-D45B-E2C0-B0D1-A41289D1CFE1}"/>
              </a:ext>
            </a:extLst>
          </p:cNvPr>
          <p:cNvSpPr>
            <a:spLocks noGrp="1"/>
          </p:cNvSpPr>
          <p:nvPr>
            <p:ph type="body" sz="quarter" idx="17"/>
          </p:nvPr>
        </p:nvSpPr>
        <p:spPr>
          <a:xfrm>
            <a:off x="627053" y="3181350"/>
            <a:ext cx="1600200" cy="1366520"/>
          </a:xfrm>
        </p:spPr>
        <p:txBody>
          <a:bodyPr/>
          <a:lstStyle>
            <a:lvl1pPr marL="0" indent="0" algn="ctr">
              <a:buNone/>
              <a:defRPr sz="1000" b="0"/>
            </a:lvl1pPr>
          </a:lstStyle>
          <a:p>
            <a:pPr lvl="0"/>
            <a:r>
              <a:rPr lang="en-US"/>
              <a:t>Click to edit Master text styles</a:t>
            </a:r>
          </a:p>
        </p:txBody>
      </p:sp>
      <p:sp>
        <p:nvSpPr>
          <p:cNvPr id="21" name="Text Placeholder 16">
            <a:extLst>
              <a:ext uri="{FF2B5EF4-FFF2-40B4-BE49-F238E27FC236}">
                <a16:creationId xmlns:a16="http://schemas.microsoft.com/office/drawing/2014/main" id="{361394B1-E65F-9083-51B6-05A829D76B31}"/>
              </a:ext>
            </a:extLst>
          </p:cNvPr>
          <p:cNvSpPr>
            <a:spLocks noGrp="1"/>
          </p:cNvSpPr>
          <p:nvPr>
            <p:ph type="body" sz="quarter" idx="18"/>
          </p:nvPr>
        </p:nvSpPr>
        <p:spPr>
          <a:xfrm>
            <a:off x="6940451" y="590550"/>
            <a:ext cx="1600200" cy="381000"/>
          </a:xfrm>
        </p:spPr>
        <p:txBody>
          <a:bodyPr/>
          <a:lstStyle>
            <a:lvl1pPr marL="0" indent="0" algn="ctr">
              <a:buNone/>
              <a:defRPr sz="1000" b="1">
                <a:solidFill>
                  <a:schemeClr val="tx2"/>
                </a:solidFill>
              </a:defRPr>
            </a:lvl1pPr>
          </a:lstStyle>
          <a:p>
            <a:pPr lvl="0"/>
            <a:r>
              <a:rPr lang="en-US"/>
              <a:t>Click to edit Master text styles</a:t>
            </a:r>
          </a:p>
        </p:txBody>
      </p:sp>
      <p:sp>
        <p:nvSpPr>
          <p:cNvPr id="22" name="Text Placeholder 16">
            <a:extLst>
              <a:ext uri="{FF2B5EF4-FFF2-40B4-BE49-F238E27FC236}">
                <a16:creationId xmlns:a16="http://schemas.microsoft.com/office/drawing/2014/main" id="{9365670A-9CC0-253A-13EE-56961738BB9A}"/>
              </a:ext>
            </a:extLst>
          </p:cNvPr>
          <p:cNvSpPr>
            <a:spLocks noGrp="1"/>
          </p:cNvSpPr>
          <p:nvPr>
            <p:ph type="body" sz="quarter" idx="19"/>
          </p:nvPr>
        </p:nvSpPr>
        <p:spPr>
          <a:xfrm>
            <a:off x="6940451" y="976630"/>
            <a:ext cx="1600200" cy="1366520"/>
          </a:xfrm>
        </p:spPr>
        <p:txBody>
          <a:bodyPr/>
          <a:lstStyle>
            <a:lvl1pPr marL="0" indent="0" algn="ctr">
              <a:buNone/>
              <a:defRPr sz="1000" b="0"/>
            </a:lvl1pPr>
          </a:lstStyle>
          <a:p>
            <a:pPr lvl="0"/>
            <a:r>
              <a:rPr lang="en-US"/>
              <a:t>Click to edit Master text styles</a:t>
            </a:r>
          </a:p>
        </p:txBody>
      </p:sp>
      <p:sp>
        <p:nvSpPr>
          <p:cNvPr id="23" name="Text Placeholder 16">
            <a:extLst>
              <a:ext uri="{FF2B5EF4-FFF2-40B4-BE49-F238E27FC236}">
                <a16:creationId xmlns:a16="http://schemas.microsoft.com/office/drawing/2014/main" id="{DE6E2C7E-2A1F-EFD0-7A56-6CDB492652A7}"/>
              </a:ext>
            </a:extLst>
          </p:cNvPr>
          <p:cNvSpPr>
            <a:spLocks noGrp="1"/>
          </p:cNvSpPr>
          <p:nvPr>
            <p:ph type="body" sz="quarter" idx="20"/>
          </p:nvPr>
        </p:nvSpPr>
        <p:spPr>
          <a:xfrm>
            <a:off x="4846126" y="2795270"/>
            <a:ext cx="1600200" cy="381000"/>
          </a:xfrm>
        </p:spPr>
        <p:txBody>
          <a:bodyPr/>
          <a:lstStyle>
            <a:lvl1pPr marL="0" indent="0" algn="ctr">
              <a:buNone/>
              <a:defRPr sz="1000" b="1">
                <a:solidFill>
                  <a:schemeClr val="tx2"/>
                </a:solidFill>
              </a:defRPr>
            </a:lvl1pPr>
          </a:lstStyle>
          <a:p>
            <a:pPr lvl="0"/>
            <a:r>
              <a:rPr lang="en-US"/>
              <a:t>Click to edit Master text styles</a:t>
            </a:r>
          </a:p>
        </p:txBody>
      </p:sp>
      <p:sp>
        <p:nvSpPr>
          <p:cNvPr id="24" name="Text Placeholder 16">
            <a:extLst>
              <a:ext uri="{FF2B5EF4-FFF2-40B4-BE49-F238E27FC236}">
                <a16:creationId xmlns:a16="http://schemas.microsoft.com/office/drawing/2014/main" id="{6A1B7159-5F66-5564-1DC7-70C7ECC3E303}"/>
              </a:ext>
            </a:extLst>
          </p:cNvPr>
          <p:cNvSpPr>
            <a:spLocks noGrp="1"/>
          </p:cNvSpPr>
          <p:nvPr>
            <p:ph type="body" sz="quarter" idx="21"/>
          </p:nvPr>
        </p:nvSpPr>
        <p:spPr>
          <a:xfrm>
            <a:off x="4846126" y="3181350"/>
            <a:ext cx="1600200" cy="1366520"/>
          </a:xfrm>
        </p:spPr>
        <p:txBody>
          <a:bodyPr/>
          <a:lstStyle>
            <a:lvl1pPr marL="0" indent="0" algn="ctr">
              <a:buNone/>
              <a:defRPr sz="1000" b="0"/>
            </a:lvl1pPr>
          </a:lstStyle>
          <a:p>
            <a:pPr lvl="0"/>
            <a:r>
              <a:rPr lang="en-US"/>
              <a:t>Click to edit Master text styles</a:t>
            </a:r>
          </a:p>
        </p:txBody>
      </p:sp>
    </p:spTree>
    <p:extLst>
      <p:ext uri="{BB962C8B-B14F-4D97-AF65-F5344CB8AC3E}">
        <p14:creationId xmlns:p14="http://schemas.microsoft.com/office/powerpoint/2010/main" val="328539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Car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15F70D-4E2D-693C-E5A2-6904BEDD6D90}"/>
              </a:ext>
            </a:extLst>
          </p:cNvPr>
          <p:cNvSpPr/>
          <p:nvPr userDrawn="1"/>
        </p:nvSpPr>
        <p:spPr bwMode="auto">
          <a:xfrm>
            <a:off x="0" y="1121465"/>
            <a:ext cx="9144000" cy="350768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3" name="Picture 2" descr="Background pattern&#10;&#10;AI-generated content may be incorrect.">
            <a:extLst>
              <a:ext uri="{FF2B5EF4-FFF2-40B4-BE49-F238E27FC236}">
                <a16:creationId xmlns:a16="http://schemas.microsoft.com/office/drawing/2014/main" id="{4458804E-152F-5627-5370-05F6FA842875}"/>
              </a:ext>
            </a:extLst>
          </p:cNvPr>
          <p:cNvPicPr>
            <a:picLocks noChangeAspect="1"/>
          </p:cNvPicPr>
          <p:nvPr userDrawn="1"/>
        </p:nvPicPr>
        <p:blipFill>
          <a:blip r:embed="rId2"/>
          <a:srcRect l="-1" t="21803" r="-1" b="10000"/>
          <a:stretch/>
        </p:blipFill>
        <p:spPr>
          <a:xfrm>
            <a:off x="0" y="1121465"/>
            <a:ext cx="9144000" cy="3507685"/>
          </a:xfrm>
          <a:prstGeom prst="rect">
            <a:avLst/>
          </a:prstGeom>
        </p:spPr>
      </p:pic>
      <p:cxnSp>
        <p:nvCxnSpPr>
          <p:cNvPr id="7" name="Straight Connector 6">
            <a:extLst>
              <a:ext uri="{FF2B5EF4-FFF2-40B4-BE49-F238E27FC236}">
                <a16:creationId xmlns:a16="http://schemas.microsoft.com/office/drawing/2014/main" id="{F066790F-5766-5443-520A-C89936D5202B}"/>
              </a:ext>
            </a:extLst>
          </p:cNvPr>
          <p:cNvCxnSpPr>
            <a:cxnSpLocks/>
          </p:cNvCxnSpPr>
          <p:nvPr userDrawn="1"/>
        </p:nvCxnSpPr>
        <p:spPr bwMode="auto">
          <a:xfrm flipV="1">
            <a:off x="4104560" y="1335778"/>
            <a:ext cx="0" cy="1450285"/>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12" name="Picture Placeholder 7">
            <a:extLst>
              <a:ext uri="{FF2B5EF4-FFF2-40B4-BE49-F238E27FC236}">
                <a16:creationId xmlns:a16="http://schemas.microsoft.com/office/drawing/2014/main" id="{6C2660E3-84B0-7295-EFE1-BD639A77D022}"/>
              </a:ext>
            </a:extLst>
          </p:cNvPr>
          <p:cNvSpPr>
            <a:spLocks noGrp="1"/>
          </p:cNvSpPr>
          <p:nvPr>
            <p:ph type="pic" sz="quarter" idx="10" hasCustomPrompt="1"/>
          </p:nvPr>
        </p:nvSpPr>
        <p:spPr>
          <a:xfrm>
            <a:off x="346074" y="1335777"/>
            <a:ext cx="3703320" cy="1450285"/>
          </a:xfrm>
          <a:solidFill>
            <a:schemeClr val="bg1"/>
          </a:solidFill>
        </p:spPr>
        <p:txBody>
          <a:bodyPr anchor="ctr"/>
          <a:lstStyle>
            <a:lvl1pPr marL="0" indent="0" algn="ctr">
              <a:buNone/>
              <a:defRPr sz="1600"/>
            </a:lvl1pPr>
          </a:lstStyle>
          <a:p>
            <a:r>
              <a:rPr lang="en-US"/>
              <a:t>Click icon to insert image</a:t>
            </a:r>
          </a:p>
        </p:txBody>
      </p:sp>
      <p:cxnSp>
        <p:nvCxnSpPr>
          <p:cNvPr id="10" name="Straight Connector 9">
            <a:extLst>
              <a:ext uri="{FF2B5EF4-FFF2-40B4-BE49-F238E27FC236}">
                <a16:creationId xmlns:a16="http://schemas.microsoft.com/office/drawing/2014/main" id="{C9B9D245-1EC7-DD7B-166E-97FDAE33083E}"/>
              </a:ext>
            </a:extLst>
          </p:cNvPr>
          <p:cNvCxnSpPr>
            <a:cxnSpLocks/>
          </p:cNvCxnSpPr>
          <p:nvPr userDrawn="1"/>
        </p:nvCxnSpPr>
        <p:spPr bwMode="auto">
          <a:xfrm flipV="1">
            <a:off x="4104560" y="2999686"/>
            <a:ext cx="0" cy="1450285"/>
          </a:xfrm>
          <a:prstGeom prst="line">
            <a:avLst/>
          </a:prstGeom>
          <a:solidFill>
            <a:schemeClr val="accent1"/>
          </a:solidFill>
          <a:ln w="101600" cap="flat" cmpd="sng" algn="ctr">
            <a:solidFill>
              <a:schemeClr val="tx2"/>
            </a:solidFill>
            <a:prstDash val="solid"/>
            <a:round/>
            <a:headEnd type="none" w="med" len="med"/>
            <a:tailEnd type="none" w="lg" len="sm"/>
          </a:ln>
          <a:effectLst/>
        </p:spPr>
      </p:cxnSp>
      <p:sp>
        <p:nvSpPr>
          <p:cNvPr id="11" name="Picture Placeholder 7">
            <a:extLst>
              <a:ext uri="{FF2B5EF4-FFF2-40B4-BE49-F238E27FC236}">
                <a16:creationId xmlns:a16="http://schemas.microsoft.com/office/drawing/2014/main" id="{15A61527-4862-08B6-EE14-5812D156D1F4}"/>
              </a:ext>
            </a:extLst>
          </p:cNvPr>
          <p:cNvSpPr>
            <a:spLocks noGrp="1"/>
          </p:cNvSpPr>
          <p:nvPr>
            <p:ph type="pic" sz="quarter" idx="18" hasCustomPrompt="1"/>
          </p:nvPr>
        </p:nvSpPr>
        <p:spPr>
          <a:xfrm>
            <a:off x="346074" y="2999685"/>
            <a:ext cx="3703320" cy="1450285"/>
          </a:xfrm>
          <a:solidFill>
            <a:schemeClr val="bg1"/>
          </a:solidFill>
        </p:spPr>
        <p:txBody>
          <a:bodyPr anchor="ctr"/>
          <a:lstStyle>
            <a:lvl1pPr marL="0" indent="0" algn="ctr">
              <a:buNone/>
              <a:defRPr sz="1600"/>
            </a:lvl1pPr>
          </a:lstStyle>
          <a:p>
            <a:r>
              <a:rPr lang="en-US"/>
              <a:t>Click icon to insert image</a:t>
            </a:r>
          </a:p>
        </p:txBody>
      </p:sp>
      <p:sp>
        <p:nvSpPr>
          <p:cNvPr id="17" name="Text Placeholder 16">
            <a:extLst>
              <a:ext uri="{FF2B5EF4-FFF2-40B4-BE49-F238E27FC236}">
                <a16:creationId xmlns:a16="http://schemas.microsoft.com/office/drawing/2014/main" id="{069FF6F7-0F81-1A12-41BC-3BEA55EAA4AE}"/>
              </a:ext>
            </a:extLst>
          </p:cNvPr>
          <p:cNvSpPr>
            <a:spLocks noGrp="1"/>
          </p:cNvSpPr>
          <p:nvPr>
            <p:ph type="body" sz="quarter" idx="14"/>
          </p:nvPr>
        </p:nvSpPr>
        <p:spPr>
          <a:xfrm>
            <a:off x="4495800" y="1576070"/>
            <a:ext cx="4219856" cy="381000"/>
          </a:xfrm>
        </p:spPr>
        <p:txBody>
          <a:bodyPr/>
          <a:lstStyle>
            <a:lvl1pPr marL="0" indent="0" algn="l">
              <a:buNone/>
              <a:defRPr sz="1600" b="1">
                <a:solidFill>
                  <a:schemeClr val="tx2"/>
                </a:solidFill>
              </a:defRPr>
            </a:lvl1pPr>
          </a:lstStyle>
          <a:p>
            <a:pPr lvl="0"/>
            <a:r>
              <a:rPr lang="en-US"/>
              <a:t>Click to edit Master text styles</a:t>
            </a:r>
          </a:p>
        </p:txBody>
      </p:sp>
      <p:sp>
        <p:nvSpPr>
          <p:cNvPr id="18" name="Text Placeholder 16">
            <a:extLst>
              <a:ext uri="{FF2B5EF4-FFF2-40B4-BE49-F238E27FC236}">
                <a16:creationId xmlns:a16="http://schemas.microsoft.com/office/drawing/2014/main" id="{827EA400-C9AD-4C61-DE18-FC198B53F0BF}"/>
              </a:ext>
            </a:extLst>
          </p:cNvPr>
          <p:cNvSpPr>
            <a:spLocks noGrp="1"/>
          </p:cNvSpPr>
          <p:nvPr>
            <p:ph type="body" sz="quarter" idx="15"/>
          </p:nvPr>
        </p:nvSpPr>
        <p:spPr>
          <a:xfrm>
            <a:off x="4495800" y="1962150"/>
            <a:ext cx="4219856" cy="609600"/>
          </a:xfrm>
        </p:spPr>
        <p:txBody>
          <a:bodyPr/>
          <a:lstStyle>
            <a:lvl1pPr marL="0" indent="0" algn="l">
              <a:buNone/>
              <a:defRPr sz="1000" b="0"/>
            </a:lvl1pPr>
          </a:lstStyle>
          <a:p>
            <a:pPr lvl="0"/>
            <a:r>
              <a:rPr lang="en-US"/>
              <a:t>Click to edit Master text styles</a:t>
            </a:r>
          </a:p>
        </p:txBody>
      </p:sp>
      <p:sp>
        <p:nvSpPr>
          <p:cNvPr id="25" name="Text Placeholder 16">
            <a:extLst>
              <a:ext uri="{FF2B5EF4-FFF2-40B4-BE49-F238E27FC236}">
                <a16:creationId xmlns:a16="http://schemas.microsoft.com/office/drawing/2014/main" id="{60326F6C-CA30-5A40-CF17-52752544E097}"/>
              </a:ext>
            </a:extLst>
          </p:cNvPr>
          <p:cNvSpPr>
            <a:spLocks noGrp="1"/>
          </p:cNvSpPr>
          <p:nvPr>
            <p:ph type="body" sz="quarter" idx="19"/>
          </p:nvPr>
        </p:nvSpPr>
        <p:spPr>
          <a:xfrm>
            <a:off x="4495800" y="3257550"/>
            <a:ext cx="4219856" cy="381000"/>
          </a:xfrm>
        </p:spPr>
        <p:txBody>
          <a:bodyPr/>
          <a:lstStyle>
            <a:lvl1pPr marL="0" indent="0" algn="l">
              <a:buNone/>
              <a:defRPr sz="1600" b="1">
                <a:solidFill>
                  <a:schemeClr val="tx2"/>
                </a:solidFill>
              </a:defRPr>
            </a:lvl1pPr>
          </a:lstStyle>
          <a:p>
            <a:pPr lvl="0"/>
            <a:r>
              <a:rPr lang="en-US"/>
              <a:t>Click to edit Master text styles</a:t>
            </a:r>
          </a:p>
        </p:txBody>
      </p:sp>
      <p:sp>
        <p:nvSpPr>
          <p:cNvPr id="26" name="Text Placeholder 16">
            <a:extLst>
              <a:ext uri="{FF2B5EF4-FFF2-40B4-BE49-F238E27FC236}">
                <a16:creationId xmlns:a16="http://schemas.microsoft.com/office/drawing/2014/main" id="{DB4A33BF-AE46-9B52-DE9B-463C2D4B7AEC}"/>
              </a:ext>
            </a:extLst>
          </p:cNvPr>
          <p:cNvSpPr>
            <a:spLocks noGrp="1"/>
          </p:cNvSpPr>
          <p:nvPr>
            <p:ph type="body" sz="quarter" idx="20"/>
          </p:nvPr>
        </p:nvSpPr>
        <p:spPr>
          <a:xfrm>
            <a:off x="4495800" y="3643630"/>
            <a:ext cx="4219856" cy="609600"/>
          </a:xfrm>
        </p:spPr>
        <p:txBody>
          <a:bodyPr/>
          <a:lstStyle>
            <a:lvl1pPr marL="0" indent="0" algn="l">
              <a:buNone/>
              <a:defRPr sz="1000" b="0"/>
            </a:lvl1pPr>
          </a:lstStyle>
          <a:p>
            <a:pPr lvl="0"/>
            <a:r>
              <a:rPr lang="en-US"/>
              <a:t>Click to edit Master text styles</a:t>
            </a:r>
          </a:p>
        </p:txBody>
      </p:sp>
      <p:sp>
        <p:nvSpPr>
          <p:cNvPr id="27" name="Title 1">
            <a:extLst>
              <a:ext uri="{FF2B5EF4-FFF2-40B4-BE49-F238E27FC236}">
                <a16:creationId xmlns:a16="http://schemas.microsoft.com/office/drawing/2014/main" id="{36DD5C0C-7F0A-6562-4C3F-34AF6291DD7A}"/>
              </a:ext>
            </a:extLst>
          </p:cNvPr>
          <p:cNvSpPr>
            <a:spLocks noGrp="1"/>
          </p:cNvSpPr>
          <p:nvPr>
            <p:ph type="title"/>
          </p:nvPr>
        </p:nvSpPr>
        <p:spPr>
          <a:xfrm>
            <a:off x="346074" y="366464"/>
            <a:ext cx="8468551" cy="59339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413670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46888" y="1276350"/>
            <a:ext cx="8567738" cy="3028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
          <p:cNvSpPr>
            <a:spLocks noGrp="1" noChangeArrowheads="1"/>
          </p:cNvSpPr>
          <p:nvPr>
            <p:ph type="title"/>
          </p:nvPr>
        </p:nvSpPr>
        <p:spPr bwMode="auto">
          <a:xfrm>
            <a:off x="246888" y="371475"/>
            <a:ext cx="8567738" cy="85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Slide Number Placeholder 5"/>
          <p:cNvSpPr txBox="1">
            <a:spLocks/>
          </p:cNvSpPr>
          <p:nvPr userDrawn="1"/>
        </p:nvSpPr>
        <p:spPr>
          <a:xfrm>
            <a:off x="8382000" y="4812506"/>
            <a:ext cx="533400" cy="273844"/>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pPr algn="r"/>
            <a:fld id="{51221C86-548F-ED48-B57A-2AF14FA05D94}" type="slidenum">
              <a:rPr lang="en-US" sz="800" smtClean="0">
                <a:solidFill>
                  <a:schemeClr val="tx2"/>
                </a:solidFill>
                <a:latin typeface="+mn-lt"/>
                <a:cs typeface="Arial"/>
              </a:rPr>
              <a:pPr algn="r"/>
              <a:t>‹#›</a:t>
            </a:fld>
            <a:endParaRPr lang="en-US" sz="800">
              <a:solidFill>
                <a:schemeClr val="tx2"/>
              </a:solidFill>
              <a:latin typeface="+mn-lt"/>
              <a:cs typeface="Arial"/>
            </a:endParaRPr>
          </a:p>
        </p:txBody>
      </p:sp>
      <p:sp>
        <p:nvSpPr>
          <p:cNvPr id="2" name="TextBox 1">
            <a:extLst>
              <a:ext uri="{FF2B5EF4-FFF2-40B4-BE49-F238E27FC236}">
                <a16:creationId xmlns:a16="http://schemas.microsoft.com/office/drawing/2014/main" id="{033F8817-2190-D4C9-9888-6BA4D12C0234}"/>
              </a:ext>
            </a:extLst>
          </p:cNvPr>
          <p:cNvSpPr txBox="1"/>
          <p:nvPr userDrawn="1"/>
        </p:nvSpPr>
        <p:spPr>
          <a:xfrm>
            <a:off x="254594" y="4847621"/>
            <a:ext cx="4114800" cy="246221"/>
          </a:xfrm>
          <a:prstGeom prst="rect">
            <a:avLst/>
          </a:prstGeom>
          <a:noFill/>
        </p:spPr>
        <p:txBody>
          <a:bodyPr wrap="square" rtlCol="0">
            <a:spAutoFit/>
          </a:bodyPr>
          <a:lstStyle/>
          <a:p>
            <a:pPr algn="l">
              <a:spcAft>
                <a:spcPts val="1200"/>
              </a:spcAft>
            </a:pPr>
            <a:r>
              <a:rPr lang="en-US" sz="1000" b="1">
                <a:solidFill>
                  <a:schemeClr val="tx2"/>
                </a:solidFill>
                <a:latin typeface="+mn-lt"/>
                <a:cs typeface="Arial" panose="020B0604020202020204" pitchFamily="34" charset="0"/>
              </a:rPr>
              <a:t>FEDERAL RESERVE EDUCATION   </a:t>
            </a:r>
            <a:r>
              <a:rPr lang="en-US" sz="1000" b="1">
                <a:solidFill>
                  <a:schemeClr val="accent1"/>
                </a:solidFill>
                <a:latin typeface="+mn-lt"/>
                <a:cs typeface="Arial" panose="020B0604020202020204" pitchFamily="34" charset="0"/>
              </a:rPr>
              <a:t>|</a:t>
            </a:r>
            <a:r>
              <a:rPr lang="en-US" sz="1000" b="1">
                <a:solidFill>
                  <a:schemeClr val="tx2"/>
                </a:solidFill>
                <a:latin typeface="+mn-lt"/>
                <a:cs typeface="Arial" panose="020B0604020202020204" pitchFamily="34" charset="0"/>
              </a:rPr>
              <a:t>   FRE.ORG </a:t>
            </a:r>
          </a:p>
        </p:txBody>
      </p:sp>
    </p:spTree>
  </p:cSld>
  <p:clrMap bg1="lt1" tx1="dk1" bg2="lt2" tx2="dk2" accent1="accent1" accent2="accent2" accent3="accent3" accent4="accent4" accent5="accent5" accent6="accent6" hlink="hlink" folHlink="folHlink"/>
  <p:sldLayoutIdLst>
    <p:sldLayoutId id="2147483983" r:id="rId1"/>
    <p:sldLayoutId id="2147483986" r:id="rId2"/>
    <p:sldLayoutId id="2147483925" r:id="rId3"/>
    <p:sldLayoutId id="2147483926" r:id="rId4"/>
    <p:sldLayoutId id="2147483928" r:id="rId5"/>
    <p:sldLayoutId id="2147483967" r:id="rId6"/>
    <p:sldLayoutId id="2147483969" r:id="rId7"/>
    <p:sldLayoutId id="2147483987" r:id="rId8"/>
    <p:sldLayoutId id="2147483974" r:id="rId9"/>
    <p:sldLayoutId id="2147483968" r:id="rId10"/>
    <p:sldLayoutId id="2147483971" r:id="rId11"/>
    <p:sldLayoutId id="2147483989" r:id="rId12"/>
    <p:sldLayoutId id="2147483990" r:id="rId13"/>
    <p:sldLayoutId id="2147483988" r:id="rId14"/>
    <p:sldLayoutId id="2147483966" r:id="rId15"/>
    <p:sldLayoutId id="2147483936" r:id="rId16"/>
    <p:sldLayoutId id="2147483992" r:id="rId17"/>
  </p:sldLayoutIdLst>
  <p:hf hdr="0" ftr="0" dt="0"/>
  <p:txStyles>
    <p:titleStyle>
      <a:lvl1pPr algn="l" rtl="0" eaLnBrk="1" fontAlgn="base" hangingPunct="1">
        <a:lnSpc>
          <a:spcPct val="90000"/>
        </a:lnSpc>
        <a:spcBef>
          <a:spcPct val="0"/>
        </a:spcBef>
        <a:spcAft>
          <a:spcPct val="0"/>
        </a:spcAft>
        <a:defRPr sz="2800" b="1" kern="1200" spc="0">
          <a:solidFill>
            <a:schemeClr val="tx2"/>
          </a:solidFill>
          <a:latin typeface="+mj-lt"/>
          <a:ea typeface="+mj-ea"/>
          <a:cs typeface="Arial"/>
        </a:defRPr>
      </a:lvl1pPr>
      <a:lvl2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rgbClr val="715A35"/>
          </a:solidFill>
          <a:latin typeface="Times" pitchFamily="-65" charset="0"/>
        </a:defRPr>
      </a:lvl6pPr>
      <a:lvl7pPr marL="914400" algn="l" rtl="0" eaLnBrk="1" fontAlgn="base" hangingPunct="1">
        <a:spcBef>
          <a:spcPct val="0"/>
        </a:spcBef>
        <a:spcAft>
          <a:spcPct val="0"/>
        </a:spcAft>
        <a:defRPr sz="3600">
          <a:solidFill>
            <a:srgbClr val="715A35"/>
          </a:solidFill>
          <a:latin typeface="Times" pitchFamily="-65" charset="0"/>
        </a:defRPr>
      </a:lvl7pPr>
      <a:lvl8pPr marL="1371600" algn="l" rtl="0" eaLnBrk="1" fontAlgn="base" hangingPunct="1">
        <a:spcBef>
          <a:spcPct val="0"/>
        </a:spcBef>
        <a:spcAft>
          <a:spcPct val="0"/>
        </a:spcAft>
        <a:defRPr sz="3600">
          <a:solidFill>
            <a:srgbClr val="715A35"/>
          </a:solidFill>
          <a:latin typeface="Times" pitchFamily="-65" charset="0"/>
        </a:defRPr>
      </a:lvl8pPr>
      <a:lvl9pPr marL="1828800" algn="l" rtl="0" eaLnBrk="1" fontAlgn="base" hangingPunct="1">
        <a:spcBef>
          <a:spcPct val="0"/>
        </a:spcBef>
        <a:spcAft>
          <a:spcPct val="0"/>
        </a:spcAft>
        <a:defRPr sz="3600">
          <a:solidFill>
            <a:srgbClr val="715A35"/>
          </a:solidFill>
          <a:latin typeface="Times" pitchFamily="-65" charset="0"/>
        </a:defRPr>
      </a:lvl9pPr>
    </p:titleStyle>
    <p:bodyStyle>
      <a:lvl1pPr marL="256032" indent="-256032" algn="l" rtl="0" eaLnBrk="1" fontAlgn="base" hangingPunct="1">
        <a:spcBef>
          <a:spcPts val="0"/>
        </a:spcBef>
        <a:spcAft>
          <a:spcPts val="1200"/>
        </a:spcAft>
        <a:buClr>
          <a:schemeClr val="tx1"/>
        </a:buClr>
        <a:buSzPct val="125000"/>
        <a:buFont typeface="Arial"/>
        <a:buChar char="•"/>
        <a:defRPr sz="2000">
          <a:solidFill>
            <a:schemeClr val="tx1"/>
          </a:solidFill>
          <a:latin typeface="+mn-lt"/>
          <a:ea typeface="+mn-ea"/>
          <a:cs typeface="Arial"/>
        </a:defRPr>
      </a:lvl1pPr>
      <a:lvl2pPr marL="649224" indent="-283464" algn="l" rtl="0" eaLnBrk="1" fontAlgn="base" hangingPunct="1">
        <a:spcBef>
          <a:spcPts val="0"/>
        </a:spcBef>
        <a:spcAft>
          <a:spcPts val="1200"/>
        </a:spcAft>
        <a:buClr>
          <a:schemeClr val="tx1"/>
        </a:buClr>
        <a:buSzPct val="90000"/>
        <a:buFont typeface="Lucida Grande"/>
        <a:buChar char="−"/>
        <a:defRPr sz="1800">
          <a:solidFill>
            <a:schemeClr val="tx1"/>
          </a:solidFill>
          <a:latin typeface="+mn-lt"/>
          <a:ea typeface="+mn-ea"/>
          <a:cs typeface="Arial"/>
        </a:defRPr>
      </a:lvl2pPr>
      <a:lvl3pPr marL="1143000" indent="-228600" algn="l" rtl="0" eaLnBrk="1" fontAlgn="base" hangingPunct="1">
        <a:spcBef>
          <a:spcPct val="20000"/>
        </a:spcBef>
        <a:spcAft>
          <a:spcPct val="0"/>
        </a:spcAft>
        <a:buClr>
          <a:schemeClr val="tx1"/>
        </a:buClr>
        <a:buFont typeface="Times"/>
        <a:buChar char="•"/>
        <a:defRPr sz="1600">
          <a:solidFill>
            <a:schemeClr val="tx1"/>
          </a:solidFill>
          <a:latin typeface="+mn-lt"/>
          <a:ea typeface="+mn-ea"/>
          <a:cs typeface="Arial"/>
        </a:defRPr>
      </a:lvl3pPr>
      <a:lvl4pPr marL="1600200" indent="-228600" algn="l" rtl="0" eaLnBrk="1" fontAlgn="base" hangingPunct="1">
        <a:spcBef>
          <a:spcPct val="20000"/>
        </a:spcBef>
        <a:spcAft>
          <a:spcPct val="0"/>
        </a:spcAft>
        <a:buClr>
          <a:schemeClr val="tx1"/>
        </a:buClr>
        <a:buFont typeface="Lucida Grande"/>
        <a:buChar char="−"/>
        <a:defRPr sz="1400">
          <a:solidFill>
            <a:schemeClr val="tx1"/>
          </a:solidFill>
          <a:latin typeface="+mn-lt"/>
          <a:ea typeface="+mn-ea"/>
          <a:cs typeface="Arial"/>
        </a:defRPr>
      </a:lvl4pPr>
      <a:lvl5pPr marL="2057400" indent="-228600" algn="l" rtl="0" eaLnBrk="1" fontAlgn="base" hangingPunct="1">
        <a:spcBef>
          <a:spcPct val="20000"/>
        </a:spcBef>
        <a:spcAft>
          <a:spcPct val="0"/>
        </a:spcAft>
        <a:buClr>
          <a:schemeClr val="tx1"/>
        </a:buClr>
        <a:defRPr sz="1400">
          <a:solidFill>
            <a:schemeClr val="tx1"/>
          </a:solidFill>
          <a:latin typeface="+mn-lt"/>
          <a:ea typeface="+mn-ea"/>
          <a:cs typeface="Arial"/>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3104" userDrawn="1">
          <p15:clr>
            <a:srgbClr val="F26B43"/>
          </p15:clr>
        </p15:guide>
        <p15:guide id="3" pos="218" userDrawn="1">
          <p15:clr>
            <a:srgbClr val="F26B43"/>
          </p15:clr>
        </p15:guide>
        <p15:guide id="4" pos="5541" userDrawn="1">
          <p15:clr>
            <a:srgbClr val="F26B43"/>
          </p15:clr>
        </p15:guide>
        <p15:guide id="5" orient="horz" pos="225" userDrawn="1">
          <p15:clr>
            <a:srgbClr val="F26B43"/>
          </p15:clr>
        </p15:guide>
        <p15:guide id="6" orient="horz" pos="1620" userDrawn="1">
          <p15:clr>
            <a:srgbClr val="F26B43"/>
          </p15:clr>
        </p15:guide>
        <p15:guide id="7" orient="horz" pos="1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federalreserveeducation.org/"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AFBE0-06F2-8F40-813E-0110837159D7}"/>
              </a:ext>
            </a:extLst>
          </p:cNvPr>
          <p:cNvSpPr>
            <a:spLocks noGrp="1"/>
          </p:cNvSpPr>
          <p:nvPr>
            <p:ph type="ctrTitle"/>
          </p:nvPr>
        </p:nvSpPr>
        <p:spPr>
          <a:xfrm>
            <a:off x="1481491" y="1841322"/>
            <a:ext cx="6181017" cy="1354040"/>
          </a:xfrm>
        </p:spPr>
        <p:txBody>
          <a:bodyPr/>
          <a:lstStyle/>
          <a:p>
            <a:pPr algn="ctr"/>
            <a:r>
              <a:rPr lang="en-US" sz="4000" dirty="0"/>
              <a:t>AP Micro Lecture Guide: The Deadweight Loss Plan</a:t>
            </a:r>
          </a:p>
        </p:txBody>
      </p:sp>
      <p:sp>
        <p:nvSpPr>
          <p:cNvPr id="5" name="Subtitle 2">
            <a:extLst>
              <a:ext uri="{FF2B5EF4-FFF2-40B4-BE49-F238E27FC236}">
                <a16:creationId xmlns:a16="http://schemas.microsoft.com/office/drawing/2014/main" id="{DA78DDC6-0332-8423-EF26-396FD256671A}"/>
              </a:ext>
            </a:extLst>
          </p:cNvPr>
          <p:cNvSpPr txBox="1">
            <a:spLocks/>
          </p:cNvSpPr>
          <p:nvPr/>
        </p:nvSpPr>
        <p:spPr>
          <a:xfrm>
            <a:off x="1371599" y="3335430"/>
            <a:ext cx="6400800" cy="62257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spc="-30">
                <a:solidFill>
                  <a:schemeClr val="tx1">
                    <a:tint val="75000"/>
                  </a:schemeClr>
                </a:solidFill>
                <a:latin typeface="Arial"/>
                <a:ea typeface="+mn-ea"/>
                <a:cs typeface="Arial"/>
              </a:defRPr>
            </a:lvl1pPr>
            <a:lvl2pPr marL="457200" indent="0" algn="ctr" defTabSz="457200" rtl="0" eaLnBrk="1" latinLnBrk="0" hangingPunct="1">
              <a:spcBef>
                <a:spcPct val="20000"/>
              </a:spcBef>
              <a:buSzPct val="85000"/>
              <a:buFont typeface="Wingdings" charset="2"/>
              <a:buNone/>
              <a:defRPr sz="2800" b="0" i="0" kern="1200" spc="-30">
                <a:solidFill>
                  <a:schemeClr val="tx1">
                    <a:tint val="75000"/>
                  </a:schemeClr>
                </a:solidFill>
                <a:latin typeface="Arial"/>
                <a:ea typeface="+mn-ea"/>
                <a:cs typeface="Arial"/>
              </a:defRPr>
            </a:lvl2pPr>
            <a:lvl3pPr marL="914400" indent="0" algn="ctr" defTabSz="457200" rtl="0" eaLnBrk="1" latinLnBrk="0" hangingPunct="1">
              <a:spcBef>
                <a:spcPct val="20000"/>
              </a:spcBef>
              <a:buSzPct val="80000"/>
              <a:buFont typeface="Courier New"/>
              <a:buNone/>
              <a:defRPr sz="2400" b="0" i="0" kern="1200" spc="-3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b="0" i="0" kern="1200" spc="-3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b="0" i="0" kern="1200" spc="-3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30" normalizeH="0" baseline="0" noProof="0" dirty="0">
                <a:ln>
                  <a:noFill/>
                </a:ln>
                <a:solidFill>
                  <a:sysClr val="windowText" lastClr="000000">
                    <a:tint val="75000"/>
                  </a:sysClr>
                </a:solidFill>
                <a:effectLst/>
                <a:uLnTx/>
                <a:uFillTx/>
                <a:latin typeface="Arial"/>
                <a:ea typeface="+mn-ea"/>
                <a:cs typeface="Arial"/>
              </a:rPr>
              <a:t>© 2025 Federal Reserve Bank of St. Louis. Permission is granted to reprint or photocopy this lesson in its entirety for educational purposes, provided the user credits the Federal Reserve Bank of St. Louis, </a:t>
            </a:r>
            <a:r>
              <a:rPr kumimoji="0" lang="en-US" sz="1000" b="0" i="0" u="none" strike="noStrike" kern="1200" cap="none" spc="-30" normalizeH="0" baseline="0" noProof="0" dirty="0">
                <a:ln>
                  <a:noFill/>
                </a:ln>
                <a:solidFill>
                  <a:sysClr val="windowText" lastClr="000000">
                    <a:tint val="75000"/>
                  </a:sysClr>
                </a:solidFill>
                <a:effectLst/>
                <a:uLnTx/>
                <a:uFillTx/>
                <a:latin typeface="Arial"/>
                <a:ea typeface="+mn-ea"/>
                <a:cs typeface="Arial"/>
                <a:hlinkClick r:id="rId2"/>
              </a:rPr>
              <a:t>https://www.federalreserveeducation.org</a:t>
            </a:r>
            <a:r>
              <a:rPr kumimoji="0" lang="en-US" sz="1000" b="0" i="0" u="none" strike="noStrike" kern="1200" cap="none" spc="-30" normalizeH="0" baseline="0" noProof="0" dirty="0">
                <a:ln>
                  <a:noFill/>
                </a:ln>
                <a:solidFill>
                  <a:sysClr val="windowText" lastClr="000000">
                    <a:tint val="75000"/>
                  </a:sysClr>
                </a:solidFill>
                <a:effectLst/>
                <a:uLnTx/>
                <a:uFillTx/>
                <a:latin typeface="Arial"/>
                <a:ea typeface="+mn-ea"/>
                <a:cs typeface="Arial"/>
              </a:rPr>
              <a:t>. </a:t>
            </a:r>
          </a:p>
        </p:txBody>
      </p:sp>
    </p:spTree>
    <p:extLst>
      <p:ext uri="{BB962C8B-B14F-4D97-AF65-F5344CB8AC3E}">
        <p14:creationId xmlns:p14="http://schemas.microsoft.com/office/powerpoint/2010/main" val="194603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4993-0208-2FA7-97F4-6C8F851AB0CE}"/>
              </a:ext>
            </a:extLst>
          </p:cNvPr>
          <p:cNvSpPr>
            <a:spLocks noGrp="1"/>
          </p:cNvSpPr>
          <p:nvPr>
            <p:ph type="title"/>
          </p:nvPr>
        </p:nvSpPr>
        <p:spPr>
          <a:xfrm>
            <a:off x="278760" y="146301"/>
            <a:ext cx="8804562" cy="802928"/>
          </a:xfrm>
        </p:spPr>
        <p:txBody>
          <a:bodyPr vert="horz" lIns="68580" tIns="34290" rIns="68580" bIns="34290" rtlCol="0" anchor="t">
            <a:normAutofit/>
          </a:bodyPr>
          <a:lstStyle/>
          <a:p>
            <a:r>
              <a:rPr lang="en-US" sz="3150" dirty="0">
                <a:latin typeface="+mn-lt"/>
              </a:rPr>
              <a:t>Negative Production Externality</a:t>
            </a:r>
          </a:p>
        </p:txBody>
      </p:sp>
      <p:cxnSp>
        <p:nvCxnSpPr>
          <p:cNvPr id="11" name="Straight Connector 10">
            <a:extLst>
              <a:ext uri="{FF2B5EF4-FFF2-40B4-BE49-F238E27FC236}">
                <a16:creationId xmlns:a16="http://schemas.microsoft.com/office/drawing/2014/main" id="{E7864F44-79D6-3874-9D64-7191282B4867}"/>
              </a:ext>
            </a:extLst>
          </p:cNvPr>
          <p:cNvCxnSpPr/>
          <p:nvPr/>
        </p:nvCxnSpPr>
        <p:spPr>
          <a:xfrm>
            <a:off x="1951517" y="4142714"/>
            <a:ext cx="3165764"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6CDB4263-7791-1136-34C4-7EE0A57CF403}"/>
              </a:ext>
            </a:extLst>
          </p:cNvPr>
          <p:cNvCxnSpPr>
            <a:cxnSpLocks/>
            <a:stCxn id="16" idx="2"/>
          </p:cNvCxnSpPr>
          <p:nvPr/>
        </p:nvCxnSpPr>
        <p:spPr>
          <a:xfrm flipH="1">
            <a:off x="1951517" y="962733"/>
            <a:ext cx="12022" cy="3179981"/>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31CFC035-1E8B-D370-75F5-FCE2E4FA62D7}"/>
              </a:ext>
            </a:extLst>
          </p:cNvPr>
          <p:cNvSpPr txBox="1"/>
          <p:nvPr/>
        </p:nvSpPr>
        <p:spPr>
          <a:xfrm>
            <a:off x="5195230" y="4019603"/>
            <a:ext cx="662361" cy="246221"/>
          </a:xfrm>
          <a:prstGeom prst="rect">
            <a:avLst/>
          </a:prstGeom>
          <a:noFill/>
        </p:spPr>
        <p:txBody>
          <a:bodyPr wrap="none" rtlCol="0">
            <a:spAutoFit/>
          </a:bodyPr>
          <a:lstStyle/>
          <a:p>
            <a:r>
              <a:rPr lang="en-US" sz="1000">
                <a:latin typeface="+mn-lt"/>
              </a:rPr>
              <a:t>Quantity</a:t>
            </a:r>
          </a:p>
        </p:txBody>
      </p:sp>
      <p:sp>
        <p:nvSpPr>
          <p:cNvPr id="16" name="TextBox 15">
            <a:extLst>
              <a:ext uri="{FF2B5EF4-FFF2-40B4-BE49-F238E27FC236}">
                <a16:creationId xmlns:a16="http://schemas.microsoft.com/office/drawing/2014/main" id="{FB9A353B-8A10-EE8D-3B86-A47974CE593A}"/>
              </a:ext>
            </a:extLst>
          </p:cNvPr>
          <p:cNvSpPr txBox="1"/>
          <p:nvPr/>
        </p:nvSpPr>
        <p:spPr>
          <a:xfrm>
            <a:off x="1730142" y="716512"/>
            <a:ext cx="466794" cy="246221"/>
          </a:xfrm>
          <a:prstGeom prst="rect">
            <a:avLst/>
          </a:prstGeom>
          <a:noFill/>
        </p:spPr>
        <p:txBody>
          <a:bodyPr wrap="none" rtlCol="0">
            <a:spAutoFit/>
          </a:bodyPr>
          <a:lstStyle/>
          <a:p>
            <a:r>
              <a:rPr lang="en-US" sz="1000">
                <a:latin typeface="+mn-lt"/>
              </a:rPr>
              <a:t>Price</a:t>
            </a:r>
          </a:p>
        </p:txBody>
      </p:sp>
      <p:cxnSp>
        <p:nvCxnSpPr>
          <p:cNvPr id="18" name="Straight Connector 17">
            <a:extLst>
              <a:ext uri="{FF2B5EF4-FFF2-40B4-BE49-F238E27FC236}">
                <a16:creationId xmlns:a16="http://schemas.microsoft.com/office/drawing/2014/main" id="{70B31AB8-BE09-519E-1E7E-E3E4A01057D1}"/>
              </a:ext>
            </a:extLst>
          </p:cNvPr>
          <p:cNvCxnSpPr>
            <a:cxnSpLocks/>
          </p:cNvCxnSpPr>
          <p:nvPr/>
        </p:nvCxnSpPr>
        <p:spPr>
          <a:xfrm>
            <a:off x="2193961" y="1388856"/>
            <a:ext cx="2479031" cy="240635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39EEA85-8B48-7CC4-5AA6-CA43566790C4}"/>
              </a:ext>
            </a:extLst>
          </p:cNvPr>
          <p:cNvCxnSpPr>
            <a:cxnSpLocks/>
          </p:cNvCxnSpPr>
          <p:nvPr/>
        </p:nvCxnSpPr>
        <p:spPr>
          <a:xfrm flipH="1">
            <a:off x="2597965" y="1690903"/>
            <a:ext cx="2075027" cy="20940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09BCA9D-2E22-E349-46CA-E105B90342ED}"/>
              </a:ext>
            </a:extLst>
          </p:cNvPr>
          <p:cNvCxnSpPr>
            <a:cxnSpLocks/>
          </p:cNvCxnSpPr>
          <p:nvPr/>
        </p:nvCxnSpPr>
        <p:spPr>
          <a:xfrm>
            <a:off x="1945349" y="2720017"/>
            <a:ext cx="1719600" cy="0"/>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3673A4D-C4AC-1700-5E54-8443ACEE1FCD}"/>
              </a:ext>
            </a:extLst>
          </p:cNvPr>
          <p:cNvCxnSpPr>
            <a:cxnSpLocks/>
          </p:cNvCxnSpPr>
          <p:nvPr/>
        </p:nvCxnSpPr>
        <p:spPr>
          <a:xfrm flipV="1">
            <a:off x="3631342" y="2705548"/>
            <a:ext cx="0" cy="1437165"/>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532D08D5-A3EB-0E63-453C-31E76FDFB2D4}"/>
              </a:ext>
            </a:extLst>
          </p:cNvPr>
          <p:cNvSpPr txBox="1"/>
          <p:nvPr/>
        </p:nvSpPr>
        <p:spPr>
          <a:xfrm>
            <a:off x="1567304" y="2581517"/>
            <a:ext cx="348172" cy="276999"/>
          </a:xfrm>
          <a:prstGeom prst="rect">
            <a:avLst/>
          </a:prstGeom>
          <a:noFill/>
        </p:spPr>
        <p:txBody>
          <a:bodyPr wrap="none" rtlCol="0">
            <a:spAutoFit/>
          </a:bodyPr>
          <a:lstStyle/>
          <a:p>
            <a:r>
              <a:rPr lang="en-US" sz="1200">
                <a:latin typeface="+mn-lt"/>
              </a:rPr>
              <a:t>$8</a:t>
            </a:r>
            <a:endParaRPr lang="en-US" sz="1200" baseline="-25000">
              <a:latin typeface="+mn-lt"/>
            </a:endParaRPr>
          </a:p>
        </p:txBody>
      </p:sp>
      <p:sp>
        <p:nvSpPr>
          <p:cNvPr id="29" name="TextBox 28">
            <a:extLst>
              <a:ext uri="{FF2B5EF4-FFF2-40B4-BE49-F238E27FC236}">
                <a16:creationId xmlns:a16="http://schemas.microsoft.com/office/drawing/2014/main" id="{26AE96CD-60D9-DDC2-4540-453D97EA9475}"/>
              </a:ext>
            </a:extLst>
          </p:cNvPr>
          <p:cNvSpPr txBox="1"/>
          <p:nvPr/>
        </p:nvSpPr>
        <p:spPr>
          <a:xfrm>
            <a:off x="3447613" y="4240671"/>
            <a:ext cx="429926" cy="276999"/>
          </a:xfrm>
          <a:prstGeom prst="rect">
            <a:avLst/>
          </a:prstGeom>
          <a:noFill/>
        </p:spPr>
        <p:txBody>
          <a:bodyPr wrap="none" rtlCol="0">
            <a:spAutoFit/>
          </a:bodyPr>
          <a:lstStyle/>
          <a:p>
            <a:r>
              <a:rPr lang="en-US" sz="1200">
                <a:latin typeface="+mn-lt"/>
              </a:rPr>
              <a:t>600</a:t>
            </a:r>
            <a:endParaRPr lang="en-US" sz="1200" baseline="-25000">
              <a:latin typeface="+mn-lt"/>
            </a:endParaRPr>
          </a:p>
        </p:txBody>
      </p:sp>
      <p:sp>
        <p:nvSpPr>
          <p:cNvPr id="3" name="TextBox 2">
            <a:extLst>
              <a:ext uri="{FF2B5EF4-FFF2-40B4-BE49-F238E27FC236}">
                <a16:creationId xmlns:a16="http://schemas.microsoft.com/office/drawing/2014/main" id="{DC2EBEAB-C6D1-E189-CD38-605992CD2E6D}"/>
              </a:ext>
            </a:extLst>
          </p:cNvPr>
          <p:cNvSpPr txBox="1"/>
          <p:nvPr/>
        </p:nvSpPr>
        <p:spPr>
          <a:xfrm>
            <a:off x="4484310" y="1040513"/>
            <a:ext cx="2282035" cy="307777"/>
          </a:xfrm>
          <a:prstGeom prst="rect">
            <a:avLst/>
          </a:prstGeom>
          <a:noFill/>
        </p:spPr>
        <p:txBody>
          <a:bodyPr wrap="none" rtlCol="0">
            <a:spAutoFit/>
          </a:bodyPr>
          <a:lstStyle/>
          <a:p>
            <a:r>
              <a:rPr lang="en-US" sz="1400" dirty="0">
                <a:latin typeface="+mn-lt"/>
              </a:rPr>
              <a:t>Marginal Social Cost (MSC)</a:t>
            </a:r>
          </a:p>
        </p:txBody>
      </p:sp>
      <p:sp>
        <p:nvSpPr>
          <p:cNvPr id="4" name="TextBox 3">
            <a:extLst>
              <a:ext uri="{FF2B5EF4-FFF2-40B4-BE49-F238E27FC236}">
                <a16:creationId xmlns:a16="http://schemas.microsoft.com/office/drawing/2014/main" id="{373CB9F8-6102-2E2B-1EC9-0A74FAFB2A80}"/>
              </a:ext>
            </a:extLst>
          </p:cNvPr>
          <p:cNvSpPr txBox="1"/>
          <p:nvPr/>
        </p:nvSpPr>
        <p:spPr>
          <a:xfrm>
            <a:off x="4867517" y="3452221"/>
            <a:ext cx="3344185" cy="307777"/>
          </a:xfrm>
          <a:prstGeom prst="rect">
            <a:avLst/>
          </a:prstGeom>
          <a:noFill/>
        </p:spPr>
        <p:txBody>
          <a:bodyPr wrap="none" rtlCol="0">
            <a:spAutoFit/>
          </a:bodyPr>
          <a:lstStyle/>
          <a:p>
            <a:r>
              <a:rPr lang="en-US" sz="1400" dirty="0">
                <a:latin typeface="+mn-lt"/>
              </a:rPr>
              <a:t>Demand = Marginal Private Benefit (MPB)</a:t>
            </a:r>
          </a:p>
        </p:txBody>
      </p:sp>
      <p:sp>
        <p:nvSpPr>
          <p:cNvPr id="8" name="TextBox 7">
            <a:extLst>
              <a:ext uri="{FF2B5EF4-FFF2-40B4-BE49-F238E27FC236}">
                <a16:creationId xmlns:a16="http://schemas.microsoft.com/office/drawing/2014/main" id="{E40F3CCB-70A8-F6CC-C751-304CD4F940BA}"/>
              </a:ext>
            </a:extLst>
          </p:cNvPr>
          <p:cNvSpPr txBox="1"/>
          <p:nvPr/>
        </p:nvSpPr>
        <p:spPr>
          <a:xfrm>
            <a:off x="4681041" y="1544198"/>
            <a:ext cx="3038589" cy="307777"/>
          </a:xfrm>
          <a:prstGeom prst="rect">
            <a:avLst/>
          </a:prstGeom>
          <a:noFill/>
        </p:spPr>
        <p:txBody>
          <a:bodyPr wrap="none" rtlCol="0">
            <a:spAutoFit/>
          </a:bodyPr>
          <a:lstStyle/>
          <a:p>
            <a:r>
              <a:rPr lang="en-US" sz="1400">
                <a:latin typeface="+mn-lt"/>
              </a:rPr>
              <a:t>Supply = Marginal Private Cost (MPC)</a:t>
            </a:r>
          </a:p>
        </p:txBody>
      </p:sp>
      <p:sp>
        <p:nvSpPr>
          <p:cNvPr id="9" name="TextBox 8">
            <a:extLst>
              <a:ext uri="{FF2B5EF4-FFF2-40B4-BE49-F238E27FC236}">
                <a16:creationId xmlns:a16="http://schemas.microsoft.com/office/drawing/2014/main" id="{58596D38-727C-5B94-A417-791C1029A2BD}"/>
              </a:ext>
            </a:extLst>
          </p:cNvPr>
          <p:cNvSpPr txBox="1"/>
          <p:nvPr/>
        </p:nvSpPr>
        <p:spPr>
          <a:xfrm>
            <a:off x="4736024" y="3784978"/>
            <a:ext cx="2451377" cy="307777"/>
          </a:xfrm>
          <a:prstGeom prst="rect">
            <a:avLst/>
          </a:prstGeom>
          <a:noFill/>
        </p:spPr>
        <p:txBody>
          <a:bodyPr wrap="none" rtlCol="0">
            <a:spAutoFit/>
          </a:bodyPr>
          <a:lstStyle/>
          <a:p>
            <a:r>
              <a:rPr lang="en-US" sz="1400" dirty="0">
                <a:latin typeface="+mn-lt"/>
              </a:rPr>
              <a:t>Marginal Social Benefit (MSB)</a:t>
            </a:r>
          </a:p>
        </p:txBody>
      </p:sp>
      <p:sp>
        <p:nvSpPr>
          <p:cNvPr id="10" name="TextBox 9">
            <a:extLst>
              <a:ext uri="{FF2B5EF4-FFF2-40B4-BE49-F238E27FC236}">
                <a16:creationId xmlns:a16="http://schemas.microsoft.com/office/drawing/2014/main" id="{5DC421F8-2E7E-A4AD-5C52-1C63DB834735}"/>
              </a:ext>
            </a:extLst>
          </p:cNvPr>
          <p:cNvSpPr txBox="1"/>
          <p:nvPr/>
        </p:nvSpPr>
        <p:spPr>
          <a:xfrm>
            <a:off x="2881459" y="4251647"/>
            <a:ext cx="429926" cy="276999"/>
          </a:xfrm>
          <a:prstGeom prst="rect">
            <a:avLst/>
          </a:prstGeom>
          <a:noFill/>
        </p:spPr>
        <p:txBody>
          <a:bodyPr wrap="none" rtlCol="0">
            <a:spAutoFit/>
          </a:bodyPr>
          <a:lstStyle/>
          <a:p>
            <a:r>
              <a:rPr lang="en-US" sz="1200">
                <a:latin typeface="+mn-lt"/>
              </a:rPr>
              <a:t>500</a:t>
            </a:r>
            <a:endParaRPr lang="en-US" sz="1200" baseline="-25000">
              <a:latin typeface="+mn-lt"/>
            </a:endParaRPr>
          </a:p>
        </p:txBody>
      </p:sp>
      <p:sp>
        <p:nvSpPr>
          <p:cNvPr id="13" name="TextBox 12">
            <a:extLst>
              <a:ext uri="{FF2B5EF4-FFF2-40B4-BE49-F238E27FC236}">
                <a16:creationId xmlns:a16="http://schemas.microsoft.com/office/drawing/2014/main" id="{AB0D0023-60E4-DEB5-94FD-9D7EA1C98AAE}"/>
              </a:ext>
            </a:extLst>
          </p:cNvPr>
          <p:cNvSpPr txBox="1"/>
          <p:nvPr/>
        </p:nvSpPr>
        <p:spPr>
          <a:xfrm>
            <a:off x="1526026" y="2136739"/>
            <a:ext cx="429926" cy="276999"/>
          </a:xfrm>
          <a:prstGeom prst="rect">
            <a:avLst/>
          </a:prstGeom>
          <a:noFill/>
        </p:spPr>
        <p:txBody>
          <a:bodyPr wrap="none" rtlCol="0">
            <a:spAutoFit/>
          </a:bodyPr>
          <a:lstStyle/>
          <a:p>
            <a:r>
              <a:rPr lang="en-US" sz="1200">
                <a:latin typeface="+mn-lt"/>
              </a:rPr>
              <a:t>$10</a:t>
            </a:r>
            <a:endParaRPr lang="en-US" sz="1200" baseline="-25000">
              <a:latin typeface="+mn-lt"/>
            </a:endParaRPr>
          </a:p>
        </p:txBody>
      </p:sp>
      <p:cxnSp>
        <p:nvCxnSpPr>
          <p:cNvPr id="14" name="Straight Connector 13">
            <a:extLst>
              <a:ext uri="{FF2B5EF4-FFF2-40B4-BE49-F238E27FC236}">
                <a16:creationId xmlns:a16="http://schemas.microsoft.com/office/drawing/2014/main" id="{FC0F11D9-5206-52AB-6F79-D72F2CD47789}"/>
              </a:ext>
            </a:extLst>
          </p:cNvPr>
          <p:cNvCxnSpPr>
            <a:cxnSpLocks/>
          </p:cNvCxnSpPr>
          <p:nvPr/>
        </p:nvCxnSpPr>
        <p:spPr>
          <a:xfrm flipH="1">
            <a:off x="2151507" y="1189469"/>
            <a:ext cx="2132059" cy="2136813"/>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63BEE9-AEFC-3496-A298-B94F031096EC}"/>
              </a:ext>
            </a:extLst>
          </p:cNvPr>
          <p:cNvCxnSpPr>
            <a:cxnSpLocks/>
            <a:endCxn id="41" idx="2"/>
          </p:cNvCxnSpPr>
          <p:nvPr/>
        </p:nvCxnSpPr>
        <p:spPr>
          <a:xfrm>
            <a:off x="1964129" y="2311395"/>
            <a:ext cx="1240482" cy="11959"/>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407A41D-1218-90BA-568A-70B5351AB2B2}"/>
              </a:ext>
            </a:extLst>
          </p:cNvPr>
          <p:cNvCxnSpPr>
            <a:cxnSpLocks/>
          </p:cNvCxnSpPr>
          <p:nvPr/>
        </p:nvCxnSpPr>
        <p:spPr>
          <a:xfrm flipV="1">
            <a:off x="3187692" y="2312910"/>
            <a:ext cx="0" cy="1822546"/>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344B537-4474-F479-8A6B-11587EBEF9A4}"/>
              </a:ext>
            </a:extLst>
          </p:cNvPr>
          <p:cNvSpPr txBox="1"/>
          <p:nvPr/>
        </p:nvSpPr>
        <p:spPr>
          <a:xfrm>
            <a:off x="1526026" y="1727367"/>
            <a:ext cx="429926" cy="276999"/>
          </a:xfrm>
          <a:prstGeom prst="rect">
            <a:avLst/>
          </a:prstGeom>
          <a:noFill/>
        </p:spPr>
        <p:txBody>
          <a:bodyPr wrap="none" rtlCol="0">
            <a:spAutoFit/>
          </a:bodyPr>
          <a:lstStyle/>
          <a:p>
            <a:r>
              <a:rPr lang="en-US" sz="1200">
                <a:latin typeface="+mn-lt"/>
              </a:rPr>
              <a:t>$12</a:t>
            </a:r>
            <a:endParaRPr lang="en-US" sz="1200" baseline="-25000">
              <a:latin typeface="+mn-lt"/>
            </a:endParaRPr>
          </a:p>
        </p:txBody>
      </p:sp>
      <p:cxnSp>
        <p:nvCxnSpPr>
          <p:cNvPr id="20" name="Straight Connector 19">
            <a:extLst>
              <a:ext uri="{FF2B5EF4-FFF2-40B4-BE49-F238E27FC236}">
                <a16:creationId xmlns:a16="http://schemas.microsoft.com/office/drawing/2014/main" id="{659C5445-03F8-72C7-5859-882B56FFA62E}"/>
              </a:ext>
            </a:extLst>
          </p:cNvPr>
          <p:cNvCxnSpPr>
            <a:cxnSpLocks/>
          </p:cNvCxnSpPr>
          <p:nvPr/>
        </p:nvCxnSpPr>
        <p:spPr>
          <a:xfrm flipV="1">
            <a:off x="1946334" y="1852926"/>
            <a:ext cx="1682330" cy="0"/>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Right Triangle 40">
            <a:extLst>
              <a:ext uri="{FF2B5EF4-FFF2-40B4-BE49-F238E27FC236}">
                <a16:creationId xmlns:a16="http://schemas.microsoft.com/office/drawing/2014/main" id="{3F7990AA-1001-A012-F5B9-0CC105953400}"/>
              </a:ext>
            </a:extLst>
          </p:cNvPr>
          <p:cNvSpPr/>
          <p:nvPr/>
        </p:nvSpPr>
        <p:spPr>
          <a:xfrm rot="2627751">
            <a:off x="3350591" y="1960179"/>
            <a:ext cx="613711" cy="668537"/>
          </a:xfrm>
          <a:prstGeom prst="rtTriangl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A23DC8B-9BBE-BA4D-2F69-5D7252A1640E}"/>
              </a:ext>
            </a:extLst>
          </p:cNvPr>
          <p:cNvSpPr txBox="1"/>
          <p:nvPr/>
        </p:nvSpPr>
        <p:spPr>
          <a:xfrm>
            <a:off x="3245013" y="2207172"/>
            <a:ext cx="706028" cy="276999"/>
          </a:xfrm>
          <a:prstGeom prst="rect">
            <a:avLst/>
          </a:prstGeom>
          <a:noFill/>
        </p:spPr>
        <p:txBody>
          <a:bodyPr wrap="square" rtlCol="0">
            <a:spAutoFit/>
          </a:bodyPr>
          <a:lstStyle/>
          <a:p>
            <a:r>
              <a:rPr lang="en-US" sz="1200" b="1">
                <a:latin typeface="+mn-lt"/>
              </a:rPr>
              <a:t>DWL</a:t>
            </a:r>
          </a:p>
        </p:txBody>
      </p:sp>
    </p:spTree>
    <p:extLst>
      <p:ext uri="{BB962C8B-B14F-4D97-AF65-F5344CB8AC3E}">
        <p14:creationId xmlns:p14="http://schemas.microsoft.com/office/powerpoint/2010/main" val="370731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C14FF78-C354-DDCC-3390-86DFDFD93BF7}"/>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0C22EE43-D0B7-7414-AF51-2CFDAEC6B7E6}"/>
              </a:ext>
            </a:extLst>
          </p:cNvPr>
          <p:cNvSpPr>
            <a:spLocks noGrp="1"/>
          </p:cNvSpPr>
          <p:nvPr>
            <p:ph type="title" idx="4294967295"/>
          </p:nvPr>
        </p:nvSpPr>
        <p:spPr bwMode="auto">
          <a:xfrm>
            <a:off x="1748058" y="1899444"/>
            <a:ext cx="5889625" cy="134461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ts val="0"/>
              </a:spcBef>
              <a:spcAft>
                <a:spcPts val="1200"/>
              </a:spcAft>
              <a:buClr>
                <a:schemeClr val="tx1"/>
              </a:buClr>
              <a:buSzPct val="125000"/>
              <a:buFont typeface="Arial"/>
              <a:buNone/>
              <a:tabLst/>
              <a:defRPr/>
            </a:pPr>
            <a:r>
              <a:rPr kumimoji="0" lang="en-US" sz="3600" b="1" i="0" u="none" strike="noStrike" kern="0" cap="none" spc="-150" normalizeH="0" baseline="0" noProof="0" dirty="0">
                <a:ln>
                  <a:noFill/>
                </a:ln>
                <a:solidFill>
                  <a:schemeClr val="tx2"/>
                </a:solidFill>
                <a:effectLst/>
                <a:uLnTx/>
                <a:uFillTx/>
                <a:latin typeface="+mn-lt"/>
                <a:ea typeface="+mn-ea"/>
                <a:cs typeface="Arial"/>
              </a:rPr>
              <a:t>Deadweight Loss</a:t>
            </a:r>
            <a:br>
              <a:rPr kumimoji="0" lang="en-US" sz="3600" b="1" i="0" u="none" strike="noStrike" kern="0" cap="none" spc="-150" normalizeH="0" baseline="0" noProof="0" dirty="0">
                <a:ln>
                  <a:noFill/>
                </a:ln>
                <a:solidFill>
                  <a:schemeClr val="tx2"/>
                </a:solidFill>
                <a:effectLst/>
                <a:uLnTx/>
                <a:uFillTx/>
                <a:latin typeface="+mn-lt"/>
                <a:ea typeface="+mn-ea"/>
                <a:cs typeface="Arial"/>
              </a:rPr>
            </a:br>
            <a:r>
              <a:rPr kumimoji="0" lang="en-US" sz="3600" b="1" i="0" u="none" strike="noStrike" kern="0" cap="none" spc="-150" normalizeH="0" baseline="0" noProof="0" dirty="0">
                <a:ln>
                  <a:noFill/>
                </a:ln>
                <a:solidFill>
                  <a:schemeClr val="tx2"/>
                </a:solidFill>
                <a:effectLst/>
                <a:uLnTx/>
                <a:uFillTx/>
                <a:latin typeface="+mn-lt"/>
                <a:ea typeface="+mn-ea"/>
                <a:cs typeface="Arial"/>
              </a:rPr>
              <a:t>Calculation Practice</a:t>
            </a:r>
          </a:p>
        </p:txBody>
      </p:sp>
    </p:spTree>
    <p:extLst>
      <p:ext uri="{BB962C8B-B14F-4D97-AF65-F5344CB8AC3E}">
        <p14:creationId xmlns:p14="http://schemas.microsoft.com/office/powerpoint/2010/main" val="55155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A116E-3331-4FDA-5C7B-589247E0F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FEAB8-A273-12D8-67AA-97FAA5A6360D}"/>
              </a:ext>
            </a:extLst>
          </p:cNvPr>
          <p:cNvSpPr>
            <a:spLocks noGrp="1"/>
          </p:cNvSpPr>
          <p:nvPr>
            <p:ph type="title"/>
          </p:nvPr>
        </p:nvSpPr>
        <p:spPr>
          <a:xfrm>
            <a:off x="458278" y="186583"/>
            <a:ext cx="7658100" cy="722778"/>
          </a:xfrm>
        </p:spPr>
        <p:txBody>
          <a:bodyPr/>
          <a:lstStyle/>
          <a:p>
            <a:pPr algn="l"/>
            <a:r>
              <a:rPr lang="en-US" dirty="0">
                <a:latin typeface="+mn-lt"/>
              </a:rPr>
              <a:t>Situation 1: </a:t>
            </a:r>
            <a:r>
              <a:rPr lang="en-US" dirty="0" err="1">
                <a:latin typeface="+mn-lt"/>
              </a:rPr>
              <a:t>Colaville’s</a:t>
            </a:r>
            <a:r>
              <a:rPr lang="en-US" dirty="0">
                <a:latin typeface="+mn-lt"/>
              </a:rPr>
              <a:t> Efficient Market</a:t>
            </a:r>
          </a:p>
        </p:txBody>
      </p:sp>
      <p:sp>
        <p:nvSpPr>
          <p:cNvPr id="4" name="Content Placeholder 3">
            <a:extLst>
              <a:ext uri="{FF2B5EF4-FFF2-40B4-BE49-F238E27FC236}">
                <a16:creationId xmlns:a16="http://schemas.microsoft.com/office/drawing/2014/main" id="{7CF7D132-9D7E-12D6-61F8-7096C2D8FDE0}"/>
              </a:ext>
            </a:extLst>
          </p:cNvPr>
          <p:cNvSpPr>
            <a:spLocks noGrp="1"/>
          </p:cNvSpPr>
          <p:nvPr>
            <p:ph sz="half" idx="2"/>
          </p:nvPr>
        </p:nvSpPr>
        <p:spPr>
          <a:xfrm>
            <a:off x="4287328" y="880997"/>
            <a:ext cx="4485736" cy="3394472"/>
          </a:xfrm>
        </p:spPr>
        <p:txBody>
          <a:bodyPr>
            <a:normAutofit lnSpcReduction="10000"/>
          </a:bodyPr>
          <a:lstStyle/>
          <a:p>
            <a:r>
              <a:rPr lang="en-US" dirty="0"/>
              <a:t>Consumer Surplus</a:t>
            </a:r>
          </a:p>
          <a:p>
            <a:pPr lvl="1"/>
            <a:r>
              <a:rPr lang="en-US" dirty="0"/>
              <a:t>$112,500</a:t>
            </a:r>
          </a:p>
          <a:p>
            <a:pPr lvl="2"/>
            <a:r>
              <a:rPr lang="en-US" dirty="0"/>
              <a:t>(½ of 75,000 gallons) x $3.00</a:t>
            </a:r>
          </a:p>
          <a:p>
            <a:r>
              <a:rPr lang="en-US" dirty="0"/>
              <a:t>Producer Surplus</a:t>
            </a:r>
          </a:p>
          <a:p>
            <a:pPr lvl="1"/>
            <a:r>
              <a:rPr lang="en-US" dirty="0"/>
              <a:t>$112,500</a:t>
            </a:r>
          </a:p>
          <a:p>
            <a:pPr lvl="2"/>
            <a:r>
              <a:rPr lang="en-US" dirty="0"/>
              <a:t>(½ of 75,000 gallons) x $3.00</a:t>
            </a:r>
          </a:p>
          <a:p>
            <a:r>
              <a:rPr lang="en-US" dirty="0"/>
              <a:t>Total Economic Surplus</a:t>
            </a:r>
          </a:p>
          <a:p>
            <a:pPr lvl="1"/>
            <a:r>
              <a:rPr lang="en-US" dirty="0"/>
              <a:t>$225,000</a:t>
            </a:r>
          </a:p>
          <a:p>
            <a:pPr lvl="2"/>
            <a:r>
              <a:rPr lang="en-US" dirty="0"/>
              <a:t>($112,500 + $112,500)</a:t>
            </a:r>
          </a:p>
        </p:txBody>
      </p:sp>
      <p:graphicFrame>
        <p:nvGraphicFramePr>
          <p:cNvPr id="3" name="Chart 2">
            <a:extLst>
              <a:ext uri="{FF2B5EF4-FFF2-40B4-BE49-F238E27FC236}">
                <a16:creationId xmlns:a16="http://schemas.microsoft.com/office/drawing/2014/main" id="{9BFCA8C0-513A-D4EC-71B2-D1E6FF9EB40A}"/>
              </a:ext>
            </a:extLst>
          </p:cNvPr>
          <p:cNvGraphicFramePr/>
          <p:nvPr>
            <p:extLst>
              <p:ext uri="{D42A27DB-BD31-4B8C-83A1-F6EECF244321}">
                <p14:modId xmlns:p14="http://schemas.microsoft.com/office/powerpoint/2010/main" val="1702105197"/>
              </p:ext>
            </p:extLst>
          </p:nvPr>
        </p:nvGraphicFramePr>
        <p:xfrm>
          <a:off x="474453" y="884569"/>
          <a:ext cx="382905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5" name="Isosceles Triangle 4">
            <a:extLst>
              <a:ext uri="{FF2B5EF4-FFF2-40B4-BE49-F238E27FC236}">
                <a16:creationId xmlns:a16="http://schemas.microsoft.com/office/drawing/2014/main" id="{5497E08C-1D6E-294D-C858-5A0D864B2B60}"/>
              </a:ext>
            </a:extLst>
          </p:cNvPr>
          <p:cNvSpPr/>
          <p:nvPr/>
        </p:nvSpPr>
        <p:spPr>
          <a:xfrm rot="5400000">
            <a:off x="1278348" y="2445966"/>
            <a:ext cx="1153613" cy="1355266"/>
          </a:xfrm>
          <a:prstGeom prst="triangle">
            <a:avLst>
              <a:gd name="adj" fmla="val 161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B007AC3-5BCD-B9EF-4D06-1CF95C80AFF9}"/>
              </a:ext>
            </a:extLst>
          </p:cNvPr>
          <p:cNvSpPr txBox="1"/>
          <p:nvPr/>
        </p:nvSpPr>
        <p:spPr>
          <a:xfrm>
            <a:off x="1085344" y="2727518"/>
            <a:ext cx="893834" cy="523220"/>
          </a:xfrm>
          <a:prstGeom prst="rect">
            <a:avLst/>
          </a:prstGeom>
          <a:noFill/>
        </p:spPr>
        <p:txBody>
          <a:bodyPr wrap="none" rtlCol="0">
            <a:spAutoFit/>
          </a:bodyPr>
          <a:lstStyle/>
          <a:p>
            <a:pPr algn="ctr"/>
            <a:r>
              <a:rPr lang="en-US" sz="1400">
                <a:latin typeface="+mn-lt"/>
              </a:rPr>
              <a:t>Producer</a:t>
            </a:r>
          </a:p>
          <a:p>
            <a:pPr algn="ctr"/>
            <a:r>
              <a:rPr lang="en-US" sz="1400">
                <a:latin typeface="+mn-lt"/>
              </a:rPr>
              <a:t>Surplus</a:t>
            </a:r>
          </a:p>
        </p:txBody>
      </p:sp>
      <p:sp>
        <p:nvSpPr>
          <p:cNvPr id="7" name="Isosceles Triangle 6">
            <a:extLst>
              <a:ext uri="{FF2B5EF4-FFF2-40B4-BE49-F238E27FC236}">
                <a16:creationId xmlns:a16="http://schemas.microsoft.com/office/drawing/2014/main" id="{D8C481EC-9998-009A-9055-6EAD93DE203F}"/>
              </a:ext>
            </a:extLst>
          </p:cNvPr>
          <p:cNvSpPr/>
          <p:nvPr/>
        </p:nvSpPr>
        <p:spPr>
          <a:xfrm rot="16200000" flipV="1">
            <a:off x="1284656" y="1260285"/>
            <a:ext cx="1153610" cy="1355266"/>
          </a:xfrm>
          <a:prstGeom prst="triangle">
            <a:avLst>
              <a:gd name="adj" fmla="val 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86C15FD-E0E6-EDE0-E97B-6D547821E162}"/>
              </a:ext>
            </a:extLst>
          </p:cNvPr>
          <p:cNvSpPr txBox="1"/>
          <p:nvPr/>
        </p:nvSpPr>
        <p:spPr>
          <a:xfrm>
            <a:off x="1094473" y="1959113"/>
            <a:ext cx="1003801" cy="523220"/>
          </a:xfrm>
          <a:prstGeom prst="rect">
            <a:avLst/>
          </a:prstGeom>
          <a:noFill/>
        </p:spPr>
        <p:txBody>
          <a:bodyPr wrap="none" rtlCol="0">
            <a:spAutoFit/>
          </a:bodyPr>
          <a:lstStyle/>
          <a:p>
            <a:pPr algn="ctr"/>
            <a:r>
              <a:rPr lang="en-US" sz="1400">
                <a:latin typeface="+mn-lt"/>
              </a:rPr>
              <a:t>Consumer</a:t>
            </a:r>
          </a:p>
          <a:p>
            <a:pPr algn="ctr"/>
            <a:r>
              <a:rPr lang="en-US" sz="1400">
                <a:latin typeface="+mn-lt"/>
              </a:rPr>
              <a:t>Surplus</a:t>
            </a:r>
          </a:p>
        </p:txBody>
      </p:sp>
    </p:spTree>
    <p:extLst>
      <p:ext uri="{BB962C8B-B14F-4D97-AF65-F5344CB8AC3E}">
        <p14:creationId xmlns:p14="http://schemas.microsoft.com/office/powerpoint/2010/main" val="30305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5" dur="500"/>
                                        <p:tgtEl>
                                          <p:spTgt spid="4">
                                            <p:txEl>
                                              <p:pRg st="4" end="4"/>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8" dur="500"/>
                                        <p:tgtEl>
                                          <p:spTgt spid="4">
                                            <p:txEl>
                                              <p:pRg st="7" end="7"/>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randombar(horizontal)">
                                      <p:cBhvr>
                                        <p:cTn id="41" dur="500"/>
                                        <p:tgtEl>
                                          <p:spTgt spid="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randombar(horizont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randombar(horizontal)">
                                      <p:cBhvr>
                                        <p:cTn id="54" dur="500"/>
                                        <p:tgtEl>
                                          <p:spTgt spid="5"/>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randombar(horizontal)">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5" grpId="0" animBg="1"/>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7C70E-9739-052C-A226-9E478CE68CDF}"/>
            </a:ext>
          </a:extLst>
        </p:cNvPr>
        <p:cNvGrpSpPr/>
        <p:nvPr/>
      </p:nvGrpSpPr>
      <p:grpSpPr>
        <a:xfrm>
          <a:off x="0" y="0"/>
          <a:ext cx="0" cy="0"/>
          <a:chOff x="0" y="0"/>
          <a:chExt cx="0" cy="0"/>
        </a:xfrm>
      </p:grpSpPr>
      <p:sp>
        <p:nvSpPr>
          <p:cNvPr id="38" name="Isosceles Triangle 37">
            <a:extLst>
              <a:ext uri="{FF2B5EF4-FFF2-40B4-BE49-F238E27FC236}">
                <a16:creationId xmlns:a16="http://schemas.microsoft.com/office/drawing/2014/main" id="{F0BC1F81-3382-EC76-179E-768360945E12}"/>
              </a:ext>
            </a:extLst>
          </p:cNvPr>
          <p:cNvSpPr/>
          <p:nvPr/>
        </p:nvSpPr>
        <p:spPr>
          <a:xfrm rot="5400000">
            <a:off x="1205881" y="2926338"/>
            <a:ext cx="759819" cy="922455"/>
          </a:xfrm>
          <a:prstGeom prst="triangle">
            <a:avLst>
              <a:gd name="adj"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C36ED1A3-1BBA-D15E-120D-713E923146C3}"/>
              </a:ext>
            </a:extLst>
          </p:cNvPr>
          <p:cNvSpPr/>
          <p:nvPr/>
        </p:nvSpPr>
        <p:spPr>
          <a:xfrm rot="16200000" flipV="1">
            <a:off x="1155086" y="1392830"/>
            <a:ext cx="782848" cy="864398"/>
          </a:xfrm>
          <a:prstGeom prst="triangle">
            <a:avLst>
              <a:gd name="adj" fmla="val 1676"/>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ECA57D-FB74-4B56-7C93-0F54CA56E6AD}"/>
              </a:ext>
            </a:extLst>
          </p:cNvPr>
          <p:cNvSpPr/>
          <p:nvPr/>
        </p:nvSpPr>
        <p:spPr>
          <a:xfrm>
            <a:off x="1114310" y="2216453"/>
            <a:ext cx="932708" cy="759817"/>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00">
                <a:solidFill>
                  <a:schemeClr val="tx1"/>
                </a:solidFill>
              </a:rPr>
              <a:t>Tax</a:t>
            </a:r>
          </a:p>
          <a:p>
            <a:pPr algn="ctr"/>
            <a:r>
              <a:rPr lang="en-US" sz="1000">
                <a:solidFill>
                  <a:schemeClr val="tx1"/>
                </a:solidFill>
              </a:rPr>
              <a:t>Revenue</a:t>
            </a:r>
          </a:p>
        </p:txBody>
      </p:sp>
      <p:sp>
        <p:nvSpPr>
          <p:cNvPr id="2" name="Title 1">
            <a:extLst>
              <a:ext uri="{FF2B5EF4-FFF2-40B4-BE49-F238E27FC236}">
                <a16:creationId xmlns:a16="http://schemas.microsoft.com/office/drawing/2014/main" id="{4BFFE88E-A303-5EC7-3396-0283A4F8431D}"/>
              </a:ext>
            </a:extLst>
          </p:cNvPr>
          <p:cNvSpPr>
            <a:spLocks noGrp="1"/>
          </p:cNvSpPr>
          <p:nvPr>
            <p:ph type="title"/>
          </p:nvPr>
        </p:nvSpPr>
        <p:spPr>
          <a:xfrm>
            <a:off x="503962" y="186424"/>
            <a:ext cx="7658100" cy="732046"/>
          </a:xfrm>
        </p:spPr>
        <p:txBody>
          <a:bodyPr/>
          <a:lstStyle/>
          <a:p>
            <a:pPr algn="l"/>
            <a:r>
              <a:rPr lang="en-US" dirty="0">
                <a:latin typeface="+mn-lt"/>
              </a:rPr>
              <a:t>Situation 1: </a:t>
            </a:r>
            <a:r>
              <a:rPr lang="en-US" dirty="0" err="1">
                <a:latin typeface="+mn-lt"/>
              </a:rPr>
              <a:t>Colaville’s</a:t>
            </a:r>
            <a:r>
              <a:rPr lang="en-US" dirty="0">
                <a:latin typeface="+mn-lt"/>
              </a:rPr>
              <a:t> Market After Tax</a:t>
            </a:r>
          </a:p>
        </p:txBody>
      </p:sp>
      <p:sp>
        <p:nvSpPr>
          <p:cNvPr id="4" name="Content Placeholder 3">
            <a:extLst>
              <a:ext uri="{FF2B5EF4-FFF2-40B4-BE49-F238E27FC236}">
                <a16:creationId xmlns:a16="http://schemas.microsoft.com/office/drawing/2014/main" id="{1372AA26-8D25-79C2-3BD2-44EFAA10BFAC}"/>
              </a:ext>
            </a:extLst>
          </p:cNvPr>
          <p:cNvSpPr>
            <a:spLocks noGrp="1"/>
          </p:cNvSpPr>
          <p:nvPr>
            <p:ph sz="half" idx="2"/>
          </p:nvPr>
        </p:nvSpPr>
        <p:spPr>
          <a:xfrm>
            <a:off x="4519947" y="874514"/>
            <a:ext cx="4485736" cy="3394472"/>
          </a:xfrm>
        </p:spPr>
        <p:txBody>
          <a:bodyPr>
            <a:normAutofit fontScale="40000" lnSpcReduction="20000"/>
          </a:bodyPr>
          <a:lstStyle/>
          <a:p>
            <a:r>
              <a:rPr lang="en-US" sz="2900" dirty="0"/>
              <a:t>Consumer Surplus</a:t>
            </a:r>
          </a:p>
          <a:p>
            <a:pPr lvl="1"/>
            <a:r>
              <a:rPr lang="en-US" sz="2900" dirty="0"/>
              <a:t>$50,000</a:t>
            </a:r>
          </a:p>
          <a:p>
            <a:pPr lvl="2"/>
            <a:r>
              <a:rPr lang="en-US" sz="2900" dirty="0"/>
              <a:t>(½ of 50,000 gallons) x $2.00</a:t>
            </a:r>
          </a:p>
          <a:p>
            <a:r>
              <a:rPr lang="en-US" sz="2900" dirty="0"/>
              <a:t>Producer Surplus</a:t>
            </a:r>
          </a:p>
          <a:p>
            <a:pPr lvl="1"/>
            <a:r>
              <a:rPr lang="en-US" sz="2900" dirty="0"/>
              <a:t>$50,000</a:t>
            </a:r>
          </a:p>
          <a:p>
            <a:pPr lvl="2"/>
            <a:r>
              <a:rPr lang="en-US" sz="2900" dirty="0"/>
              <a:t>(½ of 50,000 gallons) x $2.00</a:t>
            </a:r>
          </a:p>
          <a:p>
            <a:r>
              <a:rPr lang="en-US" sz="2900" dirty="0"/>
              <a:t>Tax Revenue</a:t>
            </a:r>
          </a:p>
          <a:p>
            <a:pPr lvl="1"/>
            <a:r>
              <a:rPr lang="en-US" sz="2900" dirty="0"/>
              <a:t>$100,000</a:t>
            </a:r>
          </a:p>
          <a:p>
            <a:pPr lvl="2"/>
            <a:r>
              <a:rPr lang="en-US" sz="2900" dirty="0"/>
              <a:t>(50,000 x $2.00)</a:t>
            </a:r>
          </a:p>
          <a:p>
            <a:r>
              <a:rPr lang="en-US" sz="2900" dirty="0"/>
              <a:t>Deadweight Loss</a:t>
            </a:r>
          </a:p>
          <a:p>
            <a:pPr lvl="1"/>
            <a:r>
              <a:rPr lang="en-US" sz="2900" dirty="0"/>
              <a:t>$25,000</a:t>
            </a:r>
          </a:p>
          <a:p>
            <a:pPr lvl="2"/>
            <a:r>
              <a:rPr lang="en-US" sz="2900" dirty="0"/>
              <a:t>(½ of 25,000 gallons) x $2.00</a:t>
            </a:r>
            <a:br>
              <a:rPr lang="en-US" sz="2900" dirty="0">
                <a:solidFill>
                  <a:srgbClr val="FF0000"/>
                </a:solidFill>
              </a:rPr>
            </a:br>
            <a:endParaRPr lang="en-US" sz="2900" dirty="0">
              <a:solidFill>
                <a:srgbClr val="FF0000"/>
              </a:solidFill>
            </a:endParaRPr>
          </a:p>
          <a:p>
            <a:pPr lvl="2"/>
            <a:endParaRPr lang="en-US" dirty="0"/>
          </a:p>
        </p:txBody>
      </p:sp>
      <p:graphicFrame>
        <p:nvGraphicFramePr>
          <p:cNvPr id="3" name="Chart 2">
            <a:extLst>
              <a:ext uri="{FF2B5EF4-FFF2-40B4-BE49-F238E27FC236}">
                <a16:creationId xmlns:a16="http://schemas.microsoft.com/office/drawing/2014/main" id="{0C98D8B1-809D-505A-1D89-853D1F8C001B}"/>
              </a:ext>
            </a:extLst>
          </p:cNvPr>
          <p:cNvGraphicFramePr/>
          <p:nvPr>
            <p:extLst>
              <p:ext uri="{D42A27DB-BD31-4B8C-83A1-F6EECF244321}">
                <p14:modId xmlns:p14="http://schemas.microsoft.com/office/powerpoint/2010/main" val="85766550"/>
              </p:ext>
            </p:extLst>
          </p:nvPr>
        </p:nvGraphicFramePr>
        <p:xfrm>
          <a:off x="380091" y="980957"/>
          <a:ext cx="382905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40" name="Isosceles Triangle 39">
            <a:extLst>
              <a:ext uri="{FF2B5EF4-FFF2-40B4-BE49-F238E27FC236}">
                <a16:creationId xmlns:a16="http://schemas.microsoft.com/office/drawing/2014/main" id="{A4215FD0-FAE6-58AA-67E4-0F1C6CFABBA5}"/>
              </a:ext>
            </a:extLst>
          </p:cNvPr>
          <p:cNvSpPr/>
          <p:nvPr/>
        </p:nvSpPr>
        <p:spPr>
          <a:xfrm rot="5400000">
            <a:off x="1890288" y="2411826"/>
            <a:ext cx="728431" cy="414971"/>
          </a:xfrm>
          <a:prstGeom prst="triangle">
            <a:avLst>
              <a:gd name="adj" fmla="val 50762"/>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Text Box 6">
            <a:extLst>
              <a:ext uri="{FF2B5EF4-FFF2-40B4-BE49-F238E27FC236}">
                <a16:creationId xmlns:a16="http://schemas.microsoft.com/office/drawing/2014/main" id="{4CB2DFF4-1426-6552-199D-5A218E562D42}"/>
              </a:ext>
            </a:extLst>
          </p:cNvPr>
          <p:cNvSpPr txBox="1"/>
          <p:nvPr/>
        </p:nvSpPr>
        <p:spPr>
          <a:xfrm>
            <a:off x="3647378" y="3483097"/>
            <a:ext cx="495287" cy="466724"/>
          </a:xfrm>
          <a:prstGeom prst="rect">
            <a:avLst/>
          </a:prstGeom>
          <a:no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kern="1200">
                <a:solidFill>
                  <a:schemeClr val="tx1"/>
                </a:solidFill>
              </a:rPr>
              <a:t>Demand</a:t>
            </a:r>
          </a:p>
        </p:txBody>
      </p:sp>
      <p:sp>
        <p:nvSpPr>
          <p:cNvPr id="41" name="TextBox 40">
            <a:extLst>
              <a:ext uri="{FF2B5EF4-FFF2-40B4-BE49-F238E27FC236}">
                <a16:creationId xmlns:a16="http://schemas.microsoft.com/office/drawing/2014/main" id="{59617F98-6BE0-D304-EE1B-DF88693EBF77}"/>
              </a:ext>
            </a:extLst>
          </p:cNvPr>
          <p:cNvSpPr txBox="1"/>
          <p:nvPr/>
        </p:nvSpPr>
        <p:spPr>
          <a:xfrm>
            <a:off x="1972917" y="2487912"/>
            <a:ext cx="515206" cy="276999"/>
          </a:xfrm>
          <a:prstGeom prst="rect">
            <a:avLst/>
          </a:prstGeom>
          <a:noFill/>
        </p:spPr>
        <p:txBody>
          <a:bodyPr wrap="none" rtlCol="0">
            <a:spAutoFit/>
          </a:bodyPr>
          <a:lstStyle/>
          <a:p>
            <a:pPr algn="ctr"/>
            <a:r>
              <a:rPr lang="en-US" sz="1200" b="1">
                <a:latin typeface="+mn-lt"/>
              </a:rPr>
              <a:t>DWL</a:t>
            </a:r>
          </a:p>
        </p:txBody>
      </p:sp>
      <p:sp>
        <p:nvSpPr>
          <p:cNvPr id="6" name="TextBox 5">
            <a:extLst>
              <a:ext uri="{FF2B5EF4-FFF2-40B4-BE49-F238E27FC236}">
                <a16:creationId xmlns:a16="http://schemas.microsoft.com/office/drawing/2014/main" id="{00114CB1-FB96-B3BE-F7BE-F5D03780BF5C}"/>
              </a:ext>
            </a:extLst>
          </p:cNvPr>
          <p:cNvSpPr txBox="1"/>
          <p:nvPr/>
        </p:nvSpPr>
        <p:spPr>
          <a:xfrm>
            <a:off x="4654615" y="4136240"/>
            <a:ext cx="4216400" cy="461665"/>
          </a:xfrm>
          <a:prstGeom prst="rect">
            <a:avLst/>
          </a:prstGeom>
          <a:noFill/>
        </p:spPr>
        <p:txBody>
          <a:bodyPr wrap="square" rtlCol="0">
            <a:spAutoFit/>
          </a:bodyPr>
          <a:lstStyle/>
          <a:p>
            <a:r>
              <a:rPr lang="en-US" sz="1200" dirty="0">
                <a:highlight>
                  <a:srgbClr val="FFFF00"/>
                </a:highlight>
                <a:latin typeface="+mn-lt"/>
              </a:rPr>
              <a:t>Check your work: </a:t>
            </a:r>
            <a:br>
              <a:rPr lang="en-US" sz="1200" dirty="0">
                <a:highlight>
                  <a:srgbClr val="FFFF00"/>
                </a:highlight>
                <a:latin typeface="+mn-lt"/>
              </a:rPr>
            </a:br>
            <a:r>
              <a:rPr lang="en-US" sz="1200" dirty="0">
                <a:highlight>
                  <a:srgbClr val="FFFF00"/>
                </a:highlight>
                <a:latin typeface="+mn-lt"/>
              </a:rPr>
              <a:t>TES before tax = (CS+PS+TR+DWL) after tax</a:t>
            </a:r>
          </a:p>
        </p:txBody>
      </p:sp>
      <p:sp>
        <p:nvSpPr>
          <p:cNvPr id="21" name="TextBox 20">
            <a:extLst>
              <a:ext uri="{FF2B5EF4-FFF2-40B4-BE49-F238E27FC236}">
                <a16:creationId xmlns:a16="http://schemas.microsoft.com/office/drawing/2014/main" id="{68B83A92-E5AD-3422-0A52-4DAC95F07D36}"/>
              </a:ext>
            </a:extLst>
          </p:cNvPr>
          <p:cNvSpPr txBox="1"/>
          <p:nvPr/>
        </p:nvSpPr>
        <p:spPr>
          <a:xfrm>
            <a:off x="1043380" y="1832036"/>
            <a:ext cx="743470" cy="369332"/>
          </a:xfrm>
          <a:prstGeom prst="rect">
            <a:avLst/>
          </a:prstGeom>
          <a:noFill/>
        </p:spPr>
        <p:txBody>
          <a:bodyPr wrap="square" rtlCol="0">
            <a:spAutoFit/>
          </a:bodyPr>
          <a:lstStyle/>
          <a:p>
            <a:pPr algn="ctr"/>
            <a:r>
              <a:rPr lang="en-US" sz="900" dirty="0">
                <a:latin typeface="+mn-lt"/>
              </a:rPr>
              <a:t>Consumer</a:t>
            </a:r>
          </a:p>
          <a:p>
            <a:pPr algn="ctr"/>
            <a:r>
              <a:rPr lang="en-US" sz="900" dirty="0">
                <a:latin typeface="+mn-lt"/>
              </a:rPr>
              <a:t>Surplus</a:t>
            </a:r>
          </a:p>
        </p:txBody>
      </p:sp>
      <p:sp>
        <p:nvSpPr>
          <p:cNvPr id="23" name="TextBox 22">
            <a:extLst>
              <a:ext uri="{FF2B5EF4-FFF2-40B4-BE49-F238E27FC236}">
                <a16:creationId xmlns:a16="http://schemas.microsoft.com/office/drawing/2014/main" id="{3E11C475-2359-65DE-DC1D-6ECBEC2E85BC}"/>
              </a:ext>
            </a:extLst>
          </p:cNvPr>
          <p:cNvSpPr txBox="1"/>
          <p:nvPr/>
        </p:nvSpPr>
        <p:spPr>
          <a:xfrm>
            <a:off x="992596" y="3019550"/>
            <a:ext cx="743470" cy="369332"/>
          </a:xfrm>
          <a:prstGeom prst="rect">
            <a:avLst/>
          </a:prstGeom>
          <a:noFill/>
        </p:spPr>
        <p:txBody>
          <a:bodyPr wrap="square" rtlCol="0">
            <a:spAutoFit/>
          </a:bodyPr>
          <a:lstStyle/>
          <a:p>
            <a:pPr algn="ctr"/>
            <a:r>
              <a:rPr lang="en-US" sz="900" dirty="0">
                <a:latin typeface="+mn-lt"/>
              </a:rPr>
              <a:t>Producer</a:t>
            </a:r>
          </a:p>
          <a:p>
            <a:pPr algn="ctr"/>
            <a:r>
              <a:rPr lang="en-US" sz="900" dirty="0">
                <a:latin typeface="+mn-lt"/>
              </a:rPr>
              <a:t>Surplus</a:t>
            </a:r>
          </a:p>
        </p:txBody>
      </p:sp>
    </p:spTree>
    <p:extLst>
      <p:ext uri="{BB962C8B-B14F-4D97-AF65-F5344CB8AC3E}">
        <p14:creationId xmlns:p14="http://schemas.microsoft.com/office/powerpoint/2010/main" val="241102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0" dur="500"/>
                                        <p:tgtEl>
                                          <p:spTgt spid="4">
                                            <p:txEl>
                                              <p:pRg st="1" end="1"/>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randombar(horizont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1" dur="500"/>
                                        <p:tgtEl>
                                          <p:spTgt spid="4">
                                            <p:txEl>
                                              <p:pRg st="4" end="4"/>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9" dur="500"/>
                                        <p:tgtEl>
                                          <p:spTgt spid="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randombar(horizont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randombar(horizontal)">
                                      <p:cBhvr>
                                        <p:cTn id="59" dur="500"/>
                                        <p:tgtEl>
                                          <p:spTgt spid="4">
                                            <p:txEl>
                                              <p:pRg st="7" end="7"/>
                                            </p:txEl>
                                          </p:spTgt>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randombar(horizontal)">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randombar(horizontal)">
                                      <p:cBhvr>
                                        <p:cTn id="67" dur="500"/>
                                        <p:tgtEl>
                                          <p:spTgt spid="4">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randombar(horizontal)">
                                      <p:cBhvr>
                                        <p:cTn id="72" dur="500"/>
                                        <p:tgtEl>
                                          <p:spTgt spid="41"/>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randombar(horizontal)">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80" dur="500"/>
                                        <p:tgtEl>
                                          <p:spTgt spid="4">
                                            <p:txEl>
                                              <p:pRg st="10" end="10"/>
                                            </p:txEl>
                                          </p:spTgt>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8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22" grpId="0" animBg="1"/>
      <p:bldP spid="4" grpId="0" uiExpand="1" build="p" bldLvl="2"/>
      <p:bldP spid="40" grpId="0" animBg="1"/>
      <p:bldP spid="41"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E08B-808D-DE2F-00F0-253232F93C77}"/>
              </a:ext>
            </a:extLst>
          </p:cNvPr>
          <p:cNvSpPr>
            <a:spLocks noGrp="1"/>
          </p:cNvSpPr>
          <p:nvPr>
            <p:ph type="title"/>
          </p:nvPr>
        </p:nvSpPr>
        <p:spPr>
          <a:xfrm>
            <a:off x="415637" y="94265"/>
            <a:ext cx="8437418" cy="508080"/>
          </a:xfrm>
        </p:spPr>
        <p:txBody>
          <a:bodyPr>
            <a:normAutofit fontScale="90000"/>
          </a:bodyPr>
          <a:lstStyle/>
          <a:p>
            <a:r>
              <a:rPr lang="en-US" dirty="0">
                <a:latin typeface="+mn-lt"/>
              </a:rPr>
              <a:t>Situation 1: Change in Total Economic Surplus</a:t>
            </a:r>
          </a:p>
        </p:txBody>
      </p:sp>
      <p:pic>
        <p:nvPicPr>
          <p:cNvPr id="6" name="Picture 5">
            <a:extLst>
              <a:ext uri="{FF2B5EF4-FFF2-40B4-BE49-F238E27FC236}">
                <a16:creationId xmlns:a16="http://schemas.microsoft.com/office/drawing/2014/main" id="{FF60CA83-9C40-6A41-A9F4-F0198A4DA7EA}"/>
              </a:ext>
            </a:extLst>
          </p:cNvPr>
          <p:cNvPicPr>
            <a:picLocks noChangeAspect="1"/>
          </p:cNvPicPr>
          <p:nvPr/>
        </p:nvPicPr>
        <p:blipFill>
          <a:blip r:embed="rId2"/>
          <a:stretch>
            <a:fillRect/>
          </a:stretch>
        </p:blipFill>
        <p:spPr>
          <a:xfrm>
            <a:off x="1021783" y="530531"/>
            <a:ext cx="2610605" cy="2235371"/>
          </a:xfrm>
          <a:prstGeom prst="rect">
            <a:avLst/>
          </a:prstGeom>
        </p:spPr>
      </p:pic>
      <p:pic>
        <p:nvPicPr>
          <p:cNvPr id="8" name="Picture 7">
            <a:extLst>
              <a:ext uri="{FF2B5EF4-FFF2-40B4-BE49-F238E27FC236}">
                <a16:creationId xmlns:a16="http://schemas.microsoft.com/office/drawing/2014/main" id="{A256EACC-F1FC-D052-60D3-95D5884260B2}"/>
              </a:ext>
            </a:extLst>
          </p:cNvPr>
          <p:cNvPicPr>
            <a:picLocks noChangeAspect="1"/>
          </p:cNvPicPr>
          <p:nvPr/>
        </p:nvPicPr>
        <p:blipFill>
          <a:blip r:embed="rId3"/>
          <a:stretch>
            <a:fillRect/>
          </a:stretch>
        </p:blipFill>
        <p:spPr>
          <a:xfrm>
            <a:off x="5511613" y="527373"/>
            <a:ext cx="2633170" cy="2376844"/>
          </a:xfrm>
          <a:prstGeom prst="rect">
            <a:avLst/>
          </a:prstGeom>
        </p:spPr>
      </p:pic>
      <p:graphicFrame>
        <p:nvGraphicFramePr>
          <p:cNvPr id="9" name="Table 8">
            <a:extLst>
              <a:ext uri="{FF2B5EF4-FFF2-40B4-BE49-F238E27FC236}">
                <a16:creationId xmlns:a16="http://schemas.microsoft.com/office/drawing/2014/main" id="{2EF7E420-5958-D61B-2CE8-54812D742E84}"/>
              </a:ext>
            </a:extLst>
          </p:cNvPr>
          <p:cNvGraphicFramePr>
            <a:graphicFrameLocks noGrp="1"/>
          </p:cNvGraphicFramePr>
          <p:nvPr>
            <p:extLst>
              <p:ext uri="{D42A27DB-BD31-4B8C-83A1-F6EECF244321}">
                <p14:modId xmlns:p14="http://schemas.microsoft.com/office/powerpoint/2010/main" val="4001984809"/>
              </p:ext>
            </p:extLst>
          </p:nvPr>
        </p:nvGraphicFramePr>
        <p:xfrm>
          <a:off x="557646" y="2834966"/>
          <a:ext cx="8153400" cy="1854200"/>
        </p:xfrm>
        <a:graphic>
          <a:graphicData uri="http://schemas.openxmlformats.org/drawingml/2006/table">
            <a:tbl>
              <a:tblPr firstRow="1" bandRow="1">
                <a:tableStyleId>{5C22544A-7EE6-4342-B048-85BDC9FD1C3A}</a:tableStyleId>
              </a:tblPr>
              <a:tblGrid>
                <a:gridCol w="2147454">
                  <a:extLst>
                    <a:ext uri="{9D8B030D-6E8A-4147-A177-3AD203B41FA5}">
                      <a16:colId xmlns:a16="http://schemas.microsoft.com/office/drawing/2014/main" val="1382935111"/>
                    </a:ext>
                  </a:extLst>
                </a:gridCol>
                <a:gridCol w="1929246">
                  <a:extLst>
                    <a:ext uri="{9D8B030D-6E8A-4147-A177-3AD203B41FA5}">
                      <a16:colId xmlns:a16="http://schemas.microsoft.com/office/drawing/2014/main" val="125226583"/>
                    </a:ext>
                  </a:extLst>
                </a:gridCol>
                <a:gridCol w="2038350">
                  <a:extLst>
                    <a:ext uri="{9D8B030D-6E8A-4147-A177-3AD203B41FA5}">
                      <a16:colId xmlns:a16="http://schemas.microsoft.com/office/drawing/2014/main" val="76591342"/>
                    </a:ext>
                  </a:extLst>
                </a:gridCol>
                <a:gridCol w="2038350">
                  <a:extLst>
                    <a:ext uri="{9D8B030D-6E8A-4147-A177-3AD203B41FA5}">
                      <a16:colId xmlns:a16="http://schemas.microsoft.com/office/drawing/2014/main" val="1150806266"/>
                    </a:ext>
                  </a:extLst>
                </a:gridCol>
              </a:tblGrid>
              <a:tr h="370840">
                <a:tc>
                  <a:txBody>
                    <a:bodyPr/>
                    <a:lstStyle/>
                    <a:p>
                      <a:endParaRPr lang="en-US" sz="1600" dirty="0"/>
                    </a:p>
                  </a:txBody>
                  <a:tcPr/>
                </a:tc>
                <a:tc>
                  <a:txBody>
                    <a:bodyPr/>
                    <a:lstStyle/>
                    <a:p>
                      <a:pPr algn="ctr"/>
                      <a:r>
                        <a:rPr lang="en-US" sz="1600" dirty="0"/>
                        <a:t>Before Tax</a:t>
                      </a:r>
                    </a:p>
                  </a:txBody>
                  <a:tcPr/>
                </a:tc>
                <a:tc>
                  <a:txBody>
                    <a:bodyPr/>
                    <a:lstStyle/>
                    <a:p>
                      <a:pPr algn="ctr"/>
                      <a:r>
                        <a:rPr lang="en-US" sz="1600"/>
                        <a:t>After Tax</a:t>
                      </a:r>
                    </a:p>
                  </a:txBody>
                  <a:tcPr/>
                </a:tc>
                <a:tc>
                  <a:txBody>
                    <a:bodyPr/>
                    <a:lstStyle/>
                    <a:p>
                      <a:pPr algn="ctr"/>
                      <a:r>
                        <a:rPr lang="en-US" sz="1600"/>
                        <a:t>Change</a:t>
                      </a:r>
                    </a:p>
                  </a:txBody>
                  <a:tcPr/>
                </a:tc>
                <a:extLst>
                  <a:ext uri="{0D108BD9-81ED-4DB2-BD59-A6C34878D82A}">
                    <a16:rowId xmlns:a16="http://schemas.microsoft.com/office/drawing/2014/main" val="1851333568"/>
                  </a:ext>
                </a:extLst>
              </a:tr>
              <a:tr h="370840">
                <a:tc>
                  <a:txBody>
                    <a:bodyPr/>
                    <a:lstStyle/>
                    <a:p>
                      <a:r>
                        <a:rPr lang="en-US" sz="1500" dirty="0"/>
                        <a:t>Consumer Surplus</a:t>
                      </a:r>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3672170224"/>
                  </a:ext>
                </a:extLst>
              </a:tr>
              <a:tr h="370840">
                <a:tc>
                  <a:txBody>
                    <a:bodyPr/>
                    <a:lstStyle/>
                    <a:p>
                      <a:r>
                        <a:rPr lang="en-US" sz="1500"/>
                        <a:t>Producer Surplus</a:t>
                      </a:r>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960294674"/>
                  </a:ext>
                </a:extLst>
              </a:tr>
              <a:tr h="370840">
                <a:tc>
                  <a:txBody>
                    <a:bodyPr/>
                    <a:lstStyle/>
                    <a:p>
                      <a:r>
                        <a:rPr lang="en-US" sz="1500" dirty="0"/>
                        <a:t>Tax Revenue</a:t>
                      </a:r>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651891659"/>
                  </a:ext>
                </a:extLst>
              </a:tr>
              <a:tr h="370840">
                <a:tc>
                  <a:txBody>
                    <a:bodyPr/>
                    <a:lstStyle/>
                    <a:p>
                      <a:r>
                        <a:rPr lang="en-US" sz="1500" dirty="0"/>
                        <a:t>Total Economic Surplus</a:t>
                      </a:r>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791468037"/>
                  </a:ext>
                </a:extLst>
              </a:tr>
            </a:tbl>
          </a:graphicData>
        </a:graphic>
      </p:graphicFrame>
      <p:sp>
        <p:nvSpPr>
          <p:cNvPr id="10" name="TextBox 9">
            <a:extLst>
              <a:ext uri="{FF2B5EF4-FFF2-40B4-BE49-F238E27FC236}">
                <a16:creationId xmlns:a16="http://schemas.microsoft.com/office/drawing/2014/main" id="{319DA139-BA98-5274-033B-E1877BC539D1}"/>
              </a:ext>
            </a:extLst>
          </p:cNvPr>
          <p:cNvSpPr txBox="1"/>
          <p:nvPr/>
        </p:nvSpPr>
        <p:spPr>
          <a:xfrm>
            <a:off x="3113257" y="3213916"/>
            <a:ext cx="1114408" cy="369332"/>
          </a:xfrm>
          <a:prstGeom prst="rect">
            <a:avLst/>
          </a:prstGeom>
          <a:noFill/>
        </p:spPr>
        <p:txBody>
          <a:bodyPr wrap="none" rtlCol="0">
            <a:spAutoFit/>
          </a:bodyPr>
          <a:lstStyle/>
          <a:p>
            <a:r>
              <a:rPr lang="en-US" sz="1800" dirty="0">
                <a:latin typeface="+mn-lt"/>
              </a:rPr>
              <a:t>$112,500</a:t>
            </a:r>
          </a:p>
        </p:txBody>
      </p:sp>
      <p:sp>
        <p:nvSpPr>
          <p:cNvPr id="11" name="TextBox 10">
            <a:extLst>
              <a:ext uri="{FF2B5EF4-FFF2-40B4-BE49-F238E27FC236}">
                <a16:creationId xmlns:a16="http://schemas.microsoft.com/office/drawing/2014/main" id="{0DEBDE66-0FA8-3369-CC6C-CDE24E406EA2}"/>
              </a:ext>
            </a:extLst>
          </p:cNvPr>
          <p:cNvSpPr txBox="1"/>
          <p:nvPr/>
        </p:nvSpPr>
        <p:spPr>
          <a:xfrm>
            <a:off x="3124197" y="3576077"/>
            <a:ext cx="1114408" cy="369332"/>
          </a:xfrm>
          <a:prstGeom prst="rect">
            <a:avLst/>
          </a:prstGeom>
          <a:noFill/>
        </p:spPr>
        <p:txBody>
          <a:bodyPr wrap="none" rtlCol="0">
            <a:spAutoFit/>
          </a:bodyPr>
          <a:lstStyle/>
          <a:p>
            <a:r>
              <a:rPr lang="en-US" sz="1800" dirty="0">
                <a:latin typeface="+mn-lt"/>
              </a:rPr>
              <a:t>$112,500</a:t>
            </a:r>
          </a:p>
        </p:txBody>
      </p:sp>
      <p:sp>
        <p:nvSpPr>
          <p:cNvPr id="12" name="TextBox 11">
            <a:extLst>
              <a:ext uri="{FF2B5EF4-FFF2-40B4-BE49-F238E27FC236}">
                <a16:creationId xmlns:a16="http://schemas.microsoft.com/office/drawing/2014/main" id="{DB82E1A0-497A-6C6C-F6F8-8363651CCF00}"/>
              </a:ext>
            </a:extLst>
          </p:cNvPr>
          <p:cNvSpPr txBox="1"/>
          <p:nvPr/>
        </p:nvSpPr>
        <p:spPr>
          <a:xfrm>
            <a:off x="3445600" y="3955348"/>
            <a:ext cx="431528" cy="369332"/>
          </a:xfrm>
          <a:prstGeom prst="rect">
            <a:avLst/>
          </a:prstGeom>
          <a:noFill/>
        </p:spPr>
        <p:txBody>
          <a:bodyPr wrap="none" rtlCol="0">
            <a:spAutoFit/>
          </a:bodyPr>
          <a:lstStyle/>
          <a:p>
            <a:r>
              <a:rPr lang="en-US" sz="1800" dirty="0">
                <a:latin typeface="+mn-lt"/>
              </a:rPr>
              <a:t>$0</a:t>
            </a:r>
          </a:p>
        </p:txBody>
      </p:sp>
      <p:sp>
        <p:nvSpPr>
          <p:cNvPr id="13" name="TextBox 12">
            <a:extLst>
              <a:ext uri="{FF2B5EF4-FFF2-40B4-BE49-F238E27FC236}">
                <a16:creationId xmlns:a16="http://schemas.microsoft.com/office/drawing/2014/main" id="{16F9DAFA-CA67-EA67-AC5B-05CC781FDC33}"/>
              </a:ext>
            </a:extLst>
          </p:cNvPr>
          <p:cNvSpPr txBox="1"/>
          <p:nvPr/>
        </p:nvSpPr>
        <p:spPr>
          <a:xfrm>
            <a:off x="3124198" y="4326165"/>
            <a:ext cx="1114408" cy="369332"/>
          </a:xfrm>
          <a:prstGeom prst="rect">
            <a:avLst/>
          </a:prstGeom>
          <a:noFill/>
        </p:spPr>
        <p:txBody>
          <a:bodyPr wrap="none" rtlCol="0">
            <a:spAutoFit/>
          </a:bodyPr>
          <a:lstStyle/>
          <a:p>
            <a:r>
              <a:rPr lang="en-US" sz="1800" dirty="0">
                <a:latin typeface="+mn-lt"/>
              </a:rPr>
              <a:t>$225,000</a:t>
            </a:r>
          </a:p>
        </p:txBody>
      </p:sp>
      <p:sp>
        <p:nvSpPr>
          <p:cNvPr id="14" name="TextBox 13">
            <a:extLst>
              <a:ext uri="{FF2B5EF4-FFF2-40B4-BE49-F238E27FC236}">
                <a16:creationId xmlns:a16="http://schemas.microsoft.com/office/drawing/2014/main" id="{26FC5832-A531-1823-D3A8-41987AEA5810}"/>
              </a:ext>
            </a:extLst>
          </p:cNvPr>
          <p:cNvSpPr txBox="1"/>
          <p:nvPr/>
        </p:nvSpPr>
        <p:spPr>
          <a:xfrm>
            <a:off x="5147557" y="3201687"/>
            <a:ext cx="990977" cy="369332"/>
          </a:xfrm>
          <a:prstGeom prst="rect">
            <a:avLst/>
          </a:prstGeom>
          <a:noFill/>
        </p:spPr>
        <p:txBody>
          <a:bodyPr wrap="none" rtlCol="0">
            <a:spAutoFit/>
          </a:bodyPr>
          <a:lstStyle/>
          <a:p>
            <a:r>
              <a:rPr lang="en-US" sz="1800" dirty="0">
                <a:latin typeface="+mn-lt"/>
              </a:rPr>
              <a:t>$50,000</a:t>
            </a:r>
          </a:p>
        </p:txBody>
      </p:sp>
      <p:sp>
        <p:nvSpPr>
          <p:cNvPr id="15" name="TextBox 14">
            <a:extLst>
              <a:ext uri="{FF2B5EF4-FFF2-40B4-BE49-F238E27FC236}">
                <a16:creationId xmlns:a16="http://schemas.microsoft.com/office/drawing/2014/main" id="{2446A01B-32E5-DACF-3836-70FC10F3F012}"/>
              </a:ext>
            </a:extLst>
          </p:cNvPr>
          <p:cNvSpPr txBox="1"/>
          <p:nvPr/>
        </p:nvSpPr>
        <p:spPr>
          <a:xfrm>
            <a:off x="5170835" y="3583248"/>
            <a:ext cx="990977" cy="369332"/>
          </a:xfrm>
          <a:prstGeom prst="rect">
            <a:avLst/>
          </a:prstGeom>
          <a:noFill/>
        </p:spPr>
        <p:txBody>
          <a:bodyPr wrap="none" rtlCol="0">
            <a:spAutoFit/>
          </a:bodyPr>
          <a:lstStyle/>
          <a:p>
            <a:r>
              <a:rPr lang="en-US" sz="1800" dirty="0">
                <a:latin typeface="+mn-lt"/>
              </a:rPr>
              <a:t>$50,000</a:t>
            </a:r>
          </a:p>
        </p:txBody>
      </p:sp>
      <p:sp>
        <p:nvSpPr>
          <p:cNvPr id="16" name="TextBox 15">
            <a:extLst>
              <a:ext uri="{FF2B5EF4-FFF2-40B4-BE49-F238E27FC236}">
                <a16:creationId xmlns:a16="http://schemas.microsoft.com/office/drawing/2014/main" id="{8CB0FD39-35DF-380A-D2AD-A491EB8BE794}"/>
              </a:ext>
            </a:extLst>
          </p:cNvPr>
          <p:cNvSpPr txBox="1"/>
          <p:nvPr/>
        </p:nvSpPr>
        <p:spPr>
          <a:xfrm>
            <a:off x="5112324" y="3964809"/>
            <a:ext cx="1114408" cy="369332"/>
          </a:xfrm>
          <a:prstGeom prst="rect">
            <a:avLst/>
          </a:prstGeom>
          <a:noFill/>
        </p:spPr>
        <p:txBody>
          <a:bodyPr wrap="none" rtlCol="0">
            <a:spAutoFit/>
          </a:bodyPr>
          <a:lstStyle/>
          <a:p>
            <a:r>
              <a:rPr lang="en-US" sz="1800" dirty="0">
                <a:latin typeface="+mn-lt"/>
              </a:rPr>
              <a:t>$100,000</a:t>
            </a:r>
          </a:p>
        </p:txBody>
      </p:sp>
      <p:sp>
        <p:nvSpPr>
          <p:cNvPr id="17" name="TextBox 16">
            <a:extLst>
              <a:ext uri="{FF2B5EF4-FFF2-40B4-BE49-F238E27FC236}">
                <a16:creationId xmlns:a16="http://schemas.microsoft.com/office/drawing/2014/main" id="{51430326-8944-1E1C-BD70-F32C75C71967}"/>
              </a:ext>
            </a:extLst>
          </p:cNvPr>
          <p:cNvSpPr txBox="1"/>
          <p:nvPr/>
        </p:nvSpPr>
        <p:spPr>
          <a:xfrm>
            <a:off x="5089048" y="4319834"/>
            <a:ext cx="1114408" cy="369332"/>
          </a:xfrm>
          <a:prstGeom prst="rect">
            <a:avLst/>
          </a:prstGeom>
          <a:noFill/>
        </p:spPr>
        <p:txBody>
          <a:bodyPr wrap="none" rtlCol="0">
            <a:spAutoFit/>
          </a:bodyPr>
          <a:lstStyle/>
          <a:p>
            <a:r>
              <a:rPr lang="en-US" sz="1800" dirty="0">
                <a:latin typeface="+mn-lt"/>
              </a:rPr>
              <a:t>$200,000</a:t>
            </a:r>
          </a:p>
        </p:txBody>
      </p:sp>
      <p:sp>
        <p:nvSpPr>
          <p:cNvPr id="18" name="TextBox 17">
            <a:extLst>
              <a:ext uri="{FF2B5EF4-FFF2-40B4-BE49-F238E27FC236}">
                <a16:creationId xmlns:a16="http://schemas.microsoft.com/office/drawing/2014/main" id="{66046BD5-9587-F5D7-4181-89EFDFF9B99E}"/>
              </a:ext>
            </a:extLst>
          </p:cNvPr>
          <p:cNvSpPr txBox="1"/>
          <p:nvPr/>
        </p:nvSpPr>
        <p:spPr>
          <a:xfrm>
            <a:off x="7184065" y="3201687"/>
            <a:ext cx="1069524" cy="369332"/>
          </a:xfrm>
          <a:prstGeom prst="rect">
            <a:avLst/>
          </a:prstGeom>
          <a:noFill/>
        </p:spPr>
        <p:txBody>
          <a:bodyPr wrap="none" rtlCol="0">
            <a:spAutoFit/>
          </a:bodyPr>
          <a:lstStyle/>
          <a:p>
            <a:r>
              <a:rPr lang="en-US" sz="1800" dirty="0">
                <a:solidFill>
                  <a:srgbClr val="FF0000"/>
                </a:solidFill>
                <a:latin typeface="+mn-lt"/>
              </a:rPr>
              <a:t>-$62,500</a:t>
            </a:r>
          </a:p>
        </p:txBody>
      </p:sp>
      <p:sp>
        <p:nvSpPr>
          <p:cNvPr id="20" name="TextBox 19">
            <a:extLst>
              <a:ext uri="{FF2B5EF4-FFF2-40B4-BE49-F238E27FC236}">
                <a16:creationId xmlns:a16="http://schemas.microsoft.com/office/drawing/2014/main" id="{86D021F4-6909-E435-8156-021067ACBC5F}"/>
              </a:ext>
            </a:extLst>
          </p:cNvPr>
          <p:cNvSpPr txBox="1"/>
          <p:nvPr/>
        </p:nvSpPr>
        <p:spPr>
          <a:xfrm>
            <a:off x="7137577" y="3964809"/>
            <a:ext cx="1114408" cy="369332"/>
          </a:xfrm>
          <a:prstGeom prst="rect">
            <a:avLst/>
          </a:prstGeom>
          <a:noFill/>
        </p:spPr>
        <p:txBody>
          <a:bodyPr wrap="none" rtlCol="0">
            <a:spAutoFit/>
          </a:bodyPr>
          <a:lstStyle/>
          <a:p>
            <a:r>
              <a:rPr lang="en-US" sz="1800" dirty="0">
                <a:solidFill>
                  <a:srgbClr val="00B050"/>
                </a:solidFill>
                <a:latin typeface="+mn-lt"/>
              </a:rPr>
              <a:t>$100,000</a:t>
            </a:r>
          </a:p>
        </p:txBody>
      </p:sp>
      <p:sp>
        <p:nvSpPr>
          <p:cNvPr id="21" name="TextBox 20">
            <a:extLst>
              <a:ext uri="{FF2B5EF4-FFF2-40B4-BE49-F238E27FC236}">
                <a16:creationId xmlns:a16="http://schemas.microsoft.com/office/drawing/2014/main" id="{258AED9A-2F3C-C78A-9C17-E5B0AC18E256}"/>
              </a:ext>
            </a:extLst>
          </p:cNvPr>
          <p:cNvSpPr txBox="1"/>
          <p:nvPr/>
        </p:nvSpPr>
        <p:spPr>
          <a:xfrm>
            <a:off x="6828198" y="4308812"/>
            <a:ext cx="1766125" cy="369332"/>
          </a:xfrm>
          <a:prstGeom prst="rect">
            <a:avLst/>
          </a:prstGeom>
          <a:noFill/>
        </p:spPr>
        <p:txBody>
          <a:bodyPr wrap="none" rtlCol="0">
            <a:spAutoFit/>
          </a:bodyPr>
          <a:lstStyle/>
          <a:p>
            <a:r>
              <a:rPr lang="en-US" sz="1800" dirty="0">
                <a:solidFill>
                  <a:srgbClr val="FF0000"/>
                </a:solidFill>
                <a:latin typeface="+mn-lt"/>
              </a:rPr>
              <a:t>-$25,000 </a:t>
            </a:r>
            <a:r>
              <a:rPr lang="en-US" sz="1800" dirty="0">
                <a:latin typeface="+mn-lt"/>
              </a:rPr>
              <a:t>= DWL</a:t>
            </a:r>
          </a:p>
        </p:txBody>
      </p:sp>
      <p:sp>
        <p:nvSpPr>
          <p:cNvPr id="26" name="TextBox 25">
            <a:extLst>
              <a:ext uri="{FF2B5EF4-FFF2-40B4-BE49-F238E27FC236}">
                <a16:creationId xmlns:a16="http://schemas.microsoft.com/office/drawing/2014/main" id="{6ECEA6C0-2AAF-73BA-42F3-14AF65F4029A}"/>
              </a:ext>
            </a:extLst>
          </p:cNvPr>
          <p:cNvSpPr txBox="1"/>
          <p:nvPr/>
        </p:nvSpPr>
        <p:spPr>
          <a:xfrm>
            <a:off x="7191026" y="3592538"/>
            <a:ext cx="1069524" cy="369332"/>
          </a:xfrm>
          <a:prstGeom prst="rect">
            <a:avLst/>
          </a:prstGeom>
          <a:noFill/>
        </p:spPr>
        <p:txBody>
          <a:bodyPr wrap="none" rtlCol="0">
            <a:spAutoFit/>
          </a:bodyPr>
          <a:lstStyle/>
          <a:p>
            <a:r>
              <a:rPr lang="en-US" sz="1800" dirty="0">
                <a:solidFill>
                  <a:srgbClr val="FF0000"/>
                </a:solidFill>
                <a:latin typeface="+mn-lt"/>
              </a:rPr>
              <a:t>-$62,500</a:t>
            </a:r>
          </a:p>
        </p:txBody>
      </p:sp>
    </p:spTree>
    <p:extLst>
      <p:ext uri="{BB962C8B-B14F-4D97-AF65-F5344CB8AC3E}">
        <p14:creationId xmlns:p14="http://schemas.microsoft.com/office/powerpoint/2010/main" val="53082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20" grpId="0"/>
      <p:bldP spid="2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BECA539-F940-9F6B-04A6-FFF7ED96B061}"/>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AA217E92-6AC8-1C12-CCC8-35142AB894FD}"/>
              </a:ext>
            </a:extLst>
          </p:cNvPr>
          <p:cNvSpPr>
            <a:spLocks noGrp="1"/>
          </p:cNvSpPr>
          <p:nvPr>
            <p:ph type="title" idx="4294967295"/>
          </p:nvPr>
        </p:nvSpPr>
        <p:spPr bwMode="auto">
          <a:xfrm>
            <a:off x="1755939" y="1899444"/>
            <a:ext cx="5889625" cy="134461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ts val="0"/>
              </a:spcBef>
              <a:spcAft>
                <a:spcPts val="1200"/>
              </a:spcAft>
              <a:buClr>
                <a:schemeClr val="tx1"/>
              </a:buClr>
              <a:buSzPct val="125000"/>
              <a:buFont typeface="Arial"/>
              <a:buNone/>
              <a:tabLst/>
              <a:defRPr/>
            </a:pPr>
            <a:r>
              <a:rPr kumimoji="0" lang="en-US" sz="3600" b="1" i="0" u="none" strike="noStrike" kern="0" cap="none" spc="-150" normalizeH="0" baseline="0" noProof="0" dirty="0">
                <a:ln>
                  <a:noFill/>
                </a:ln>
                <a:solidFill>
                  <a:schemeClr val="tx2"/>
                </a:solidFill>
                <a:effectLst/>
                <a:uLnTx/>
                <a:uFillTx/>
                <a:latin typeface="+mn-lt"/>
                <a:ea typeface="+mn-ea"/>
                <a:cs typeface="Arial"/>
              </a:rPr>
              <a:t>Deadweight Loss and </a:t>
            </a:r>
            <a:br>
              <a:rPr kumimoji="0" lang="en-US" sz="3600" b="1" i="0" u="none" strike="noStrike" kern="0" cap="none" spc="-150" normalizeH="0" baseline="0" noProof="0" dirty="0">
                <a:ln>
                  <a:noFill/>
                </a:ln>
                <a:solidFill>
                  <a:schemeClr val="tx2"/>
                </a:solidFill>
                <a:effectLst/>
                <a:uLnTx/>
                <a:uFillTx/>
                <a:latin typeface="+mn-lt"/>
                <a:ea typeface="+mn-ea"/>
                <a:cs typeface="Arial"/>
              </a:rPr>
            </a:br>
            <a:r>
              <a:rPr kumimoji="0" lang="en-US" sz="3600" b="1" i="0" u="none" strike="noStrike" kern="0" cap="none" spc="-150" normalizeH="0" baseline="0" noProof="0" dirty="0">
                <a:ln>
                  <a:noFill/>
                </a:ln>
                <a:solidFill>
                  <a:schemeClr val="tx2"/>
                </a:solidFill>
                <a:effectLst/>
                <a:uLnTx/>
                <a:uFillTx/>
                <a:latin typeface="+mn-lt"/>
                <a:ea typeface="+mn-ea"/>
                <a:cs typeface="Arial"/>
              </a:rPr>
              <a:t>International Trade</a:t>
            </a:r>
          </a:p>
        </p:txBody>
      </p:sp>
    </p:spTree>
    <p:extLst>
      <p:ext uri="{BB962C8B-B14F-4D97-AF65-F5344CB8AC3E}">
        <p14:creationId xmlns:p14="http://schemas.microsoft.com/office/powerpoint/2010/main" val="3430378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D6C82-CDCA-E5ED-7734-E6D872CDF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7A60E-1E5D-6C59-96AF-334E02D04BE9}"/>
              </a:ext>
            </a:extLst>
          </p:cNvPr>
          <p:cNvSpPr>
            <a:spLocks noGrp="1"/>
          </p:cNvSpPr>
          <p:nvPr>
            <p:ph type="title"/>
          </p:nvPr>
        </p:nvSpPr>
        <p:spPr>
          <a:xfrm>
            <a:off x="521081" y="245678"/>
            <a:ext cx="8038773" cy="645406"/>
          </a:xfrm>
        </p:spPr>
        <p:txBody>
          <a:bodyPr>
            <a:normAutofit fontScale="90000"/>
          </a:bodyPr>
          <a:lstStyle/>
          <a:p>
            <a:pPr algn="l"/>
            <a:r>
              <a:rPr lang="en-US" sz="3000" dirty="0">
                <a:latin typeface="+mn-lt"/>
              </a:rPr>
              <a:t>Situation 2: Guess the Domestic Jeans Market</a:t>
            </a:r>
          </a:p>
        </p:txBody>
      </p:sp>
      <p:sp>
        <p:nvSpPr>
          <p:cNvPr id="4" name="Content Placeholder 3">
            <a:extLst>
              <a:ext uri="{FF2B5EF4-FFF2-40B4-BE49-F238E27FC236}">
                <a16:creationId xmlns:a16="http://schemas.microsoft.com/office/drawing/2014/main" id="{BCABB1AD-0A2C-5F64-4B33-E7FC15692723}"/>
              </a:ext>
            </a:extLst>
          </p:cNvPr>
          <p:cNvSpPr>
            <a:spLocks noGrp="1"/>
          </p:cNvSpPr>
          <p:nvPr>
            <p:ph sz="half" idx="2"/>
          </p:nvPr>
        </p:nvSpPr>
        <p:spPr>
          <a:xfrm>
            <a:off x="4384608" y="919909"/>
            <a:ext cx="4485736" cy="3394472"/>
          </a:xfrm>
        </p:spPr>
        <p:txBody>
          <a:bodyPr>
            <a:normAutofit lnSpcReduction="10000"/>
          </a:bodyPr>
          <a:lstStyle/>
          <a:p>
            <a:r>
              <a:rPr lang="en-US" dirty="0"/>
              <a:t>Consumer Surplus</a:t>
            </a:r>
          </a:p>
          <a:p>
            <a:pPr lvl="1"/>
            <a:r>
              <a:rPr lang="en-US" dirty="0"/>
              <a:t>$125,000</a:t>
            </a:r>
          </a:p>
          <a:p>
            <a:pPr lvl="2"/>
            <a:r>
              <a:rPr lang="en-US" dirty="0"/>
              <a:t>(½ of 5,000 units) x $50</a:t>
            </a:r>
          </a:p>
          <a:p>
            <a:r>
              <a:rPr lang="en-US" dirty="0"/>
              <a:t>Producer Surplus</a:t>
            </a:r>
          </a:p>
          <a:p>
            <a:pPr lvl="1"/>
            <a:r>
              <a:rPr lang="en-US" dirty="0"/>
              <a:t>$125,000</a:t>
            </a:r>
          </a:p>
          <a:p>
            <a:pPr lvl="2"/>
            <a:r>
              <a:rPr lang="en-US" dirty="0"/>
              <a:t>(½ of 5,000 units) x $50</a:t>
            </a:r>
          </a:p>
          <a:p>
            <a:r>
              <a:rPr lang="en-US" dirty="0"/>
              <a:t>Total Economic Surplus</a:t>
            </a:r>
          </a:p>
          <a:p>
            <a:pPr lvl="1"/>
            <a:r>
              <a:rPr lang="en-US" dirty="0"/>
              <a:t>$250,000</a:t>
            </a:r>
          </a:p>
          <a:p>
            <a:pPr lvl="2"/>
            <a:r>
              <a:rPr lang="en-US" dirty="0"/>
              <a:t>($125,000 + $125,000)</a:t>
            </a:r>
          </a:p>
        </p:txBody>
      </p:sp>
      <p:graphicFrame>
        <p:nvGraphicFramePr>
          <p:cNvPr id="3" name="Chart 2">
            <a:extLst>
              <a:ext uri="{FF2B5EF4-FFF2-40B4-BE49-F238E27FC236}">
                <a16:creationId xmlns:a16="http://schemas.microsoft.com/office/drawing/2014/main" id="{D407E943-E723-CC5F-E34F-A3DF30ECB925}"/>
              </a:ext>
            </a:extLst>
          </p:cNvPr>
          <p:cNvGraphicFramePr/>
          <p:nvPr>
            <p:extLst>
              <p:ext uri="{D42A27DB-BD31-4B8C-83A1-F6EECF244321}">
                <p14:modId xmlns:p14="http://schemas.microsoft.com/office/powerpoint/2010/main" val="3383735361"/>
              </p:ext>
            </p:extLst>
          </p:nvPr>
        </p:nvGraphicFramePr>
        <p:xfrm>
          <a:off x="300866" y="938646"/>
          <a:ext cx="382905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24" name="Isosceles Triangle 23">
            <a:extLst>
              <a:ext uri="{FF2B5EF4-FFF2-40B4-BE49-F238E27FC236}">
                <a16:creationId xmlns:a16="http://schemas.microsoft.com/office/drawing/2014/main" id="{D00EFF8E-9ECC-CE84-E7D8-9EA2C7899B4A}"/>
              </a:ext>
            </a:extLst>
          </p:cNvPr>
          <p:cNvSpPr/>
          <p:nvPr/>
        </p:nvSpPr>
        <p:spPr>
          <a:xfrm rot="16200000" flipV="1">
            <a:off x="1022187" y="1577674"/>
            <a:ext cx="1109650" cy="853210"/>
          </a:xfrm>
          <a:prstGeom prst="triangle">
            <a:avLst>
              <a:gd name="adj" fmla="val 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0A0CA24-3D8F-0217-A523-C43DEB0D93F9}"/>
              </a:ext>
            </a:extLst>
          </p:cNvPr>
          <p:cNvSpPr txBox="1"/>
          <p:nvPr/>
        </p:nvSpPr>
        <p:spPr>
          <a:xfrm>
            <a:off x="1035726" y="2112430"/>
            <a:ext cx="853209" cy="400110"/>
          </a:xfrm>
          <a:prstGeom prst="rect">
            <a:avLst/>
          </a:prstGeom>
          <a:noFill/>
        </p:spPr>
        <p:txBody>
          <a:bodyPr wrap="square" rtlCol="0">
            <a:spAutoFit/>
          </a:bodyPr>
          <a:lstStyle/>
          <a:p>
            <a:pPr algn="ctr"/>
            <a:r>
              <a:rPr lang="en-US" sz="1000" dirty="0">
                <a:latin typeface="+mn-lt"/>
              </a:rPr>
              <a:t>Consumer</a:t>
            </a:r>
          </a:p>
          <a:p>
            <a:pPr algn="ctr"/>
            <a:r>
              <a:rPr lang="en-US" sz="1000" dirty="0">
                <a:latin typeface="+mn-lt"/>
              </a:rPr>
              <a:t>Surplus</a:t>
            </a:r>
          </a:p>
        </p:txBody>
      </p:sp>
      <p:sp>
        <p:nvSpPr>
          <p:cNvPr id="22" name="Isosceles Triangle 21">
            <a:extLst>
              <a:ext uri="{FF2B5EF4-FFF2-40B4-BE49-F238E27FC236}">
                <a16:creationId xmlns:a16="http://schemas.microsoft.com/office/drawing/2014/main" id="{D4104675-A523-10A9-AB81-19DC6553CE49}"/>
              </a:ext>
            </a:extLst>
          </p:cNvPr>
          <p:cNvSpPr/>
          <p:nvPr/>
        </p:nvSpPr>
        <p:spPr>
          <a:xfrm rot="5400000">
            <a:off x="1022186" y="2721956"/>
            <a:ext cx="1109650" cy="853210"/>
          </a:xfrm>
          <a:prstGeom prst="triangle">
            <a:avLst>
              <a:gd name="adj" fmla="val 161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07831C5-C05D-0FE2-13AA-DD51D818C3F0}"/>
              </a:ext>
            </a:extLst>
          </p:cNvPr>
          <p:cNvSpPr txBox="1"/>
          <p:nvPr/>
        </p:nvSpPr>
        <p:spPr>
          <a:xfrm>
            <a:off x="976723" y="2631744"/>
            <a:ext cx="937390" cy="400110"/>
          </a:xfrm>
          <a:prstGeom prst="rect">
            <a:avLst/>
          </a:prstGeom>
          <a:noFill/>
        </p:spPr>
        <p:txBody>
          <a:bodyPr wrap="square" rtlCol="0">
            <a:spAutoFit/>
          </a:bodyPr>
          <a:lstStyle/>
          <a:p>
            <a:pPr algn="ctr"/>
            <a:r>
              <a:rPr lang="en-US" sz="1000">
                <a:latin typeface="+mn-lt"/>
              </a:rPr>
              <a:t>Producer</a:t>
            </a:r>
          </a:p>
          <a:p>
            <a:pPr algn="ctr"/>
            <a:r>
              <a:rPr lang="en-US" sz="1000">
                <a:latin typeface="+mn-lt"/>
              </a:rPr>
              <a:t>Surplus</a:t>
            </a:r>
          </a:p>
        </p:txBody>
      </p:sp>
      <p:sp>
        <p:nvSpPr>
          <p:cNvPr id="16" name="TextBox 15">
            <a:extLst>
              <a:ext uri="{FF2B5EF4-FFF2-40B4-BE49-F238E27FC236}">
                <a16:creationId xmlns:a16="http://schemas.microsoft.com/office/drawing/2014/main" id="{5B4DE19F-21A6-78A5-4313-532902A85CBB}"/>
              </a:ext>
            </a:extLst>
          </p:cNvPr>
          <p:cNvSpPr txBox="1"/>
          <p:nvPr/>
        </p:nvSpPr>
        <p:spPr>
          <a:xfrm>
            <a:off x="2802877" y="3255205"/>
            <a:ext cx="721671" cy="400110"/>
          </a:xfrm>
          <a:prstGeom prst="rect">
            <a:avLst/>
          </a:prstGeom>
          <a:noFill/>
        </p:spPr>
        <p:txBody>
          <a:bodyPr wrap="none" rtlCol="0">
            <a:spAutoFit/>
          </a:bodyPr>
          <a:lstStyle/>
          <a:p>
            <a:pPr algn="ctr"/>
            <a:r>
              <a:rPr lang="en-US" sz="1000">
                <a:latin typeface="+mn-lt"/>
              </a:rPr>
              <a:t>Domestic</a:t>
            </a:r>
          </a:p>
          <a:p>
            <a:pPr algn="ctr"/>
            <a:r>
              <a:rPr lang="en-US" sz="1000">
                <a:latin typeface="+mn-lt"/>
              </a:rPr>
              <a:t>Demand</a:t>
            </a:r>
          </a:p>
        </p:txBody>
      </p:sp>
      <p:sp>
        <p:nvSpPr>
          <p:cNvPr id="17" name="TextBox 16">
            <a:extLst>
              <a:ext uri="{FF2B5EF4-FFF2-40B4-BE49-F238E27FC236}">
                <a16:creationId xmlns:a16="http://schemas.microsoft.com/office/drawing/2014/main" id="{B898CEAE-71E3-B47D-9FA6-6B6C818845EC}"/>
              </a:ext>
            </a:extLst>
          </p:cNvPr>
          <p:cNvSpPr txBox="1"/>
          <p:nvPr/>
        </p:nvSpPr>
        <p:spPr>
          <a:xfrm>
            <a:off x="2906243" y="1416790"/>
            <a:ext cx="721672" cy="400110"/>
          </a:xfrm>
          <a:prstGeom prst="rect">
            <a:avLst/>
          </a:prstGeom>
          <a:noFill/>
        </p:spPr>
        <p:txBody>
          <a:bodyPr wrap="none" rtlCol="0">
            <a:spAutoFit/>
          </a:bodyPr>
          <a:lstStyle/>
          <a:p>
            <a:pPr algn="ctr"/>
            <a:r>
              <a:rPr lang="en-US" sz="1000" dirty="0">
                <a:latin typeface="+mn-lt"/>
              </a:rPr>
              <a:t>Domestic</a:t>
            </a:r>
          </a:p>
          <a:p>
            <a:pPr algn="ctr"/>
            <a:r>
              <a:rPr lang="en-US" sz="1000" dirty="0">
                <a:latin typeface="+mn-lt"/>
              </a:rPr>
              <a:t>Supply</a:t>
            </a:r>
          </a:p>
        </p:txBody>
      </p:sp>
    </p:spTree>
    <p:extLst>
      <p:ext uri="{BB962C8B-B14F-4D97-AF65-F5344CB8AC3E}">
        <p14:creationId xmlns:p14="http://schemas.microsoft.com/office/powerpoint/2010/main" val="40435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0" dur="500"/>
                                        <p:tgtEl>
                                          <p:spTgt spid="4">
                                            <p:txEl>
                                              <p:pRg st="1" end="1"/>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randombar(horizont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1" dur="500"/>
                                        <p:tgtEl>
                                          <p:spTgt spid="4">
                                            <p:txEl>
                                              <p:pRg st="4" end="4"/>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9" dur="500"/>
                                        <p:tgtEl>
                                          <p:spTgt spid="4">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randombar(horizontal)">
                                      <p:cBhvr>
                                        <p:cTn id="54" dur="500"/>
                                        <p:tgtEl>
                                          <p:spTgt spid="4">
                                            <p:txEl>
                                              <p:pRg st="7" end="7"/>
                                            </p:txEl>
                                          </p:spTgt>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5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4" grpId="0" animBg="1"/>
      <p:bldP spid="25" grpId="0"/>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C53C1-13EE-58C2-0103-2EC0EA77B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92A6A-D88E-8E2E-E30E-4D174EAC64E0}"/>
              </a:ext>
            </a:extLst>
          </p:cNvPr>
          <p:cNvSpPr>
            <a:spLocks noGrp="1"/>
          </p:cNvSpPr>
          <p:nvPr>
            <p:ph type="title"/>
          </p:nvPr>
        </p:nvSpPr>
        <p:spPr>
          <a:xfrm>
            <a:off x="366276" y="199112"/>
            <a:ext cx="8562109" cy="751729"/>
          </a:xfrm>
        </p:spPr>
        <p:txBody>
          <a:bodyPr>
            <a:normAutofit/>
          </a:bodyPr>
          <a:lstStyle/>
          <a:p>
            <a:pPr algn="l"/>
            <a:r>
              <a:rPr lang="en-US" sz="2800" dirty="0">
                <a:latin typeface="+mn-lt"/>
              </a:rPr>
              <a:t>Situation 2: Guess the Total Surplus Jeans Market</a:t>
            </a:r>
          </a:p>
        </p:txBody>
      </p:sp>
      <p:sp>
        <p:nvSpPr>
          <p:cNvPr id="4" name="Content Placeholder 3">
            <a:extLst>
              <a:ext uri="{FF2B5EF4-FFF2-40B4-BE49-F238E27FC236}">
                <a16:creationId xmlns:a16="http://schemas.microsoft.com/office/drawing/2014/main" id="{B6EF7D57-5CBF-F557-C5F8-FF802778785B}"/>
              </a:ext>
            </a:extLst>
          </p:cNvPr>
          <p:cNvSpPr>
            <a:spLocks noGrp="1"/>
          </p:cNvSpPr>
          <p:nvPr>
            <p:ph sz="half" idx="2"/>
          </p:nvPr>
        </p:nvSpPr>
        <p:spPr>
          <a:xfrm>
            <a:off x="4156477" y="1046367"/>
            <a:ext cx="4724338" cy="3394472"/>
          </a:xfrm>
        </p:spPr>
        <p:txBody>
          <a:bodyPr>
            <a:normAutofit/>
          </a:bodyPr>
          <a:lstStyle/>
          <a:p>
            <a:r>
              <a:rPr lang="en-US" sz="1800" dirty="0"/>
              <a:t>A new agreement opens the domestic market to international trade.</a:t>
            </a:r>
          </a:p>
          <a:p>
            <a:r>
              <a:rPr lang="en-US" sz="1800" dirty="0"/>
              <a:t>World Price &lt; Domestic Price</a:t>
            </a:r>
          </a:p>
          <a:p>
            <a:r>
              <a:rPr lang="en-US" sz="1800" dirty="0"/>
              <a:t>Imported jeans enter the market:</a:t>
            </a:r>
          </a:p>
          <a:p>
            <a:pPr lvl="1"/>
            <a:r>
              <a:rPr lang="en-US" dirty="0"/>
              <a:t>Trade is conducted at the world price of $20.</a:t>
            </a:r>
          </a:p>
          <a:p>
            <a:pPr lvl="1"/>
            <a:r>
              <a:rPr lang="en-US" dirty="0"/>
              <a:t>What happens to quantity demanded?</a:t>
            </a:r>
          </a:p>
          <a:p>
            <a:pPr lvl="2"/>
            <a:r>
              <a:rPr lang="en-US" sz="1800" dirty="0"/>
              <a:t>It increases from 5,000 to 8,000 units.</a:t>
            </a:r>
          </a:p>
        </p:txBody>
      </p:sp>
      <p:sp>
        <p:nvSpPr>
          <p:cNvPr id="17" name="TextBox 16">
            <a:extLst>
              <a:ext uri="{FF2B5EF4-FFF2-40B4-BE49-F238E27FC236}">
                <a16:creationId xmlns:a16="http://schemas.microsoft.com/office/drawing/2014/main" id="{2972C94A-386D-60BF-B7BA-A20DF413FEDB}"/>
              </a:ext>
            </a:extLst>
          </p:cNvPr>
          <p:cNvSpPr txBox="1"/>
          <p:nvPr/>
        </p:nvSpPr>
        <p:spPr>
          <a:xfrm>
            <a:off x="2903111" y="1633080"/>
            <a:ext cx="937051" cy="523220"/>
          </a:xfrm>
          <a:prstGeom prst="rect">
            <a:avLst/>
          </a:prstGeom>
          <a:noFill/>
        </p:spPr>
        <p:txBody>
          <a:bodyPr wrap="none" rtlCol="0">
            <a:spAutoFit/>
          </a:bodyPr>
          <a:lstStyle/>
          <a:p>
            <a:r>
              <a:rPr lang="en-US" sz="1400">
                <a:latin typeface="+mn-lt"/>
              </a:rPr>
              <a:t>Domestic</a:t>
            </a:r>
          </a:p>
          <a:p>
            <a:pPr algn="ctr"/>
            <a:r>
              <a:rPr lang="en-US" sz="1400">
                <a:latin typeface="+mn-lt"/>
              </a:rPr>
              <a:t>Supply</a:t>
            </a:r>
          </a:p>
        </p:txBody>
      </p:sp>
      <p:sp>
        <p:nvSpPr>
          <p:cNvPr id="18" name="TextBox 17">
            <a:extLst>
              <a:ext uri="{FF2B5EF4-FFF2-40B4-BE49-F238E27FC236}">
                <a16:creationId xmlns:a16="http://schemas.microsoft.com/office/drawing/2014/main" id="{B104B23F-3E64-44F7-2473-E4F1ACB3A409}"/>
              </a:ext>
            </a:extLst>
          </p:cNvPr>
          <p:cNvSpPr txBox="1"/>
          <p:nvPr/>
        </p:nvSpPr>
        <p:spPr>
          <a:xfrm>
            <a:off x="3321062" y="3505010"/>
            <a:ext cx="697627" cy="215444"/>
          </a:xfrm>
          <a:prstGeom prst="rect">
            <a:avLst/>
          </a:prstGeom>
          <a:noFill/>
        </p:spPr>
        <p:txBody>
          <a:bodyPr wrap="none" rtlCol="0">
            <a:spAutoFit/>
          </a:bodyPr>
          <a:lstStyle/>
          <a:p>
            <a:r>
              <a:rPr lang="en-US" sz="800">
                <a:latin typeface="+mn-lt"/>
              </a:rPr>
              <a:t>World Price</a:t>
            </a:r>
          </a:p>
        </p:txBody>
      </p:sp>
      <p:graphicFrame>
        <p:nvGraphicFramePr>
          <p:cNvPr id="21" name="Chart 20">
            <a:extLst>
              <a:ext uri="{FF2B5EF4-FFF2-40B4-BE49-F238E27FC236}">
                <a16:creationId xmlns:a16="http://schemas.microsoft.com/office/drawing/2014/main" id="{EF289959-1846-64B1-36BB-A2445DFD9556}"/>
              </a:ext>
            </a:extLst>
          </p:cNvPr>
          <p:cNvGraphicFramePr/>
          <p:nvPr>
            <p:extLst>
              <p:ext uri="{D42A27DB-BD31-4B8C-83A1-F6EECF244321}">
                <p14:modId xmlns:p14="http://schemas.microsoft.com/office/powerpoint/2010/main" val="3665283620"/>
              </p:ext>
            </p:extLst>
          </p:nvPr>
        </p:nvGraphicFramePr>
        <p:xfrm>
          <a:off x="263185" y="1168925"/>
          <a:ext cx="382905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61433C8-DB6F-E844-FAF9-050CEA5F544B}"/>
              </a:ext>
            </a:extLst>
          </p:cNvPr>
          <p:cNvSpPr txBox="1"/>
          <p:nvPr/>
        </p:nvSpPr>
        <p:spPr>
          <a:xfrm>
            <a:off x="631806" y="3425389"/>
            <a:ext cx="486030" cy="215444"/>
          </a:xfrm>
          <a:prstGeom prst="rect">
            <a:avLst/>
          </a:prstGeom>
          <a:noFill/>
        </p:spPr>
        <p:txBody>
          <a:bodyPr wrap="none" rtlCol="0">
            <a:spAutoFit/>
          </a:bodyPr>
          <a:lstStyle/>
          <a:p>
            <a:r>
              <a:rPr lang="en-US" sz="800" dirty="0">
                <a:latin typeface="+mn-lt"/>
              </a:rPr>
              <a:t>$20.00</a:t>
            </a:r>
          </a:p>
        </p:txBody>
      </p:sp>
    </p:spTree>
    <p:extLst>
      <p:ext uri="{BB962C8B-B14F-4D97-AF65-F5344CB8AC3E}">
        <p14:creationId xmlns:p14="http://schemas.microsoft.com/office/powerpoint/2010/main" val="13791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0FD3E-F15A-910E-AA56-0FC4D93B2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BE67D-F8B1-D44D-4343-E8B5510FC146}"/>
              </a:ext>
            </a:extLst>
          </p:cNvPr>
          <p:cNvSpPr>
            <a:spLocks noGrp="1"/>
          </p:cNvSpPr>
          <p:nvPr>
            <p:ph type="title"/>
          </p:nvPr>
        </p:nvSpPr>
        <p:spPr>
          <a:xfrm>
            <a:off x="235527" y="171358"/>
            <a:ext cx="8672945" cy="702922"/>
          </a:xfrm>
        </p:spPr>
        <p:txBody>
          <a:bodyPr>
            <a:normAutofit/>
          </a:bodyPr>
          <a:lstStyle/>
          <a:p>
            <a:pPr algn="l"/>
            <a:r>
              <a:rPr lang="en-US" sz="3000" dirty="0">
                <a:latin typeface="+mn-lt"/>
              </a:rPr>
              <a:t>Situation 2: Guess the Total Surplus Jeans Market</a:t>
            </a:r>
          </a:p>
        </p:txBody>
      </p:sp>
      <p:sp>
        <p:nvSpPr>
          <p:cNvPr id="4" name="Content Placeholder 3">
            <a:extLst>
              <a:ext uri="{FF2B5EF4-FFF2-40B4-BE49-F238E27FC236}">
                <a16:creationId xmlns:a16="http://schemas.microsoft.com/office/drawing/2014/main" id="{1CCEE824-080C-6DBE-EB58-95BA4F2B9DED}"/>
              </a:ext>
            </a:extLst>
          </p:cNvPr>
          <p:cNvSpPr>
            <a:spLocks noGrp="1"/>
          </p:cNvSpPr>
          <p:nvPr>
            <p:ph sz="half" idx="2"/>
          </p:nvPr>
        </p:nvSpPr>
        <p:spPr>
          <a:xfrm>
            <a:off x="4571999" y="874280"/>
            <a:ext cx="4201064" cy="3925722"/>
          </a:xfrm>
        </p:spPr>
        <p:txBody>
          <a:bodyPr>
            <a:noAutofit/>
          </a:bodyPr>
          <a:lstStyle/>
          <a:p>
            <a:r>
              <a:rPr lang="en-US" sz="1600" dirty="0"/>
              <a:t>Calculate the new consumer surplus and producer surplus.</a:t>
            </a:r>
          </a:p>
          <a:p>
            <a:r>
              <a:rPr lang="en-US" sz="1600" dirty="0"/>
              <a:t>Consumer Surplus </a:t>
            </a:r>
            <a:r>
              <a:rPr lang="en-US" sz="1600" b="1" dirty="0">
                <a:solidFill>
                  <a:srgbClr val="FF0000"/>
                </a:solidFill>
              </a:rPr>
              <a:t>↑</a:t>
            </a:r>
          </a:p>
          <a:p>
            <a:pPr lvl="1"/>
            <a:r>
              <a:rPr lang="en-US" sz="1600" dirty="0"/>
              <a:t>$320,000 (1/2 of 8,000 units) x $80</a:t>
            </a:r>
          </a:p>
          <a:p>
            <a:r>
              <a:rPr lang="en-US" sz="1600" dirty="0"/>
              <a:t>Producer Surplus </a:t>
            </a:r>
            <a:r>
              <a:rPr lang="en-US" sz="1600" b="1" dirty="0">
                <a:solidFill>
                  <a:srgbClr val="FF0000"/>
                </a:solidFill>
              </a:rPr>
              <a:t>↓</a:t>
            </a:r>
          </a:p>
          <a:p>
            <a:pPr lvl="1"/>
            <a:r>
              <a:rPr lang="en-US" sz="1600" dirty="0"/>
              <a:t>$20,000 (1/2 of 2,000 units) x $20</a:t>
            </a:r>
          </a:p>
          <a:p>
            <a:r>
              <a:rPr lang="en-US" sz="1600" dirty="0"/>
              <a:t>Total Economic Surplus </a:t>
            </a:r>
            <a:r>
              <a:rPr lang="en-US" sz="1600" b="1" dirty="0">
                <a:solidFill>
                  <a:srgbClr val="FF0000"/>
                </a:solidFill>
              </a:rPr>
              <a:t>↑</a:t>
            </a:r>
          </a:p>
          <a:p>
            <a:pPr lvl="1">
              <a:spcAft>
                <a:spcPts val="0"/>
              </a:spcAft>
            </a:pPr>
            <a:r>
              <a:rPr lang="en-US" sz="1600" dirty="0"/>
              <a:t>$340,000 ($320,000 + $20,000)</a:t>
            </a:r>
            <a:br>
              <a:rPr lang="en-US" sz="1600" dirty="0"/>
            </a:br>
            <a:endParaRPr lang="en-US" sz="1600" dirty="0"/>
          </a:p>
          <a:p>
            <a:r>
              <a:rPr lang="en-US" sz="1600" dirty="0"/>
              <a:t>Deadweight Loss</a:t>
            </a:r>
          </a:p>
          <a:p>
            <a:pPr lvl="1"/>
            <a:r>
              <a:rPr lang="en-US" sz="1600" dirty="0"/>
              <a:t>$0</a:t>
            </a:r>
          </a:p>
        </p:txBody>
      </p:sp>
      <p:sp>
        <p:nvSpPr>
          <p:cNvPr id="16" name="TextBox 15">
            <a:extLst>
              <a:ext uri="{FF2B5EF4-FFF2-40B4-BE49-F238E27FC236}">
                <a16:creationId xmlns:a16="http://schemas.microsoft.com/office/drawing/2014/main" id="{00B3F7FB-B041-D29A-D4C9-494C4051E70F}"/>
              </a:ext>
            </a:extLst>
          </p:cNvPr>
          <p:cNvSpPr txBox="1"/>
          <p:nvPr/>
        </p:nvSpPr>
        <p:spPr>
          <a:xfrm>
            <a:off x="2940549" y="3336662"/>
            <a:ext cx="937051" cy="523220"/>
          </a:xfrm>
          <a:prstGeom prst="rect">
            <a:avLst/>
          </a:prstGeom>
          <a:noFill/>
        </p:spPr>
        <p:txBody>
          <a:bodyPr wrap="none" rtlCol="0">
            <a:spAutoFit/>
          </a:bodyPr>
          <a:lstStyle/>
          <a:p>
            <a:r>
              <a:rPr lang="en-US" sz="1400">
                <a:latin typeface="+mn-lt"/>
              </a:rPr>
              <a:t>Domestic</a:t>
            </a:r>
          </a:p>
          <a:p>
            <a:pPr algn="ctr"/>
            <a:r>
              <a:rPr lang="en-US" sz="1400">
                <a:latin typeface="+mn-lt"/>
              </a:rPr>
              <a:t>Demand</a:t>
            </a:r>
          </a:p>
        </p:txBody>
      </p:sp>
      <p:sp>
        <p:nvSpPr>
          <p:cNvPr id="17" name="TextBox 16">
            <a:extLst>
              <a:ext uri="{FF2B5EF4-FFF2-40B4-BE49-F238E27FC236}">
                <a16:creationId xmlns:a16="http://schemas.microsoft.com/office/drawing/2014/main" id="{5BCAA2E3-F7CA-56BA-FEC4-8BBA97D673F9}"/>
              </a:ext>
            </a:extLst>
          </p:cNvPr>
          <p:cNvSpPr txBox="1"/>
          <p:nvPr/>
        </p:nvSpPr>
        <p:spPr>
          <a:xfrm>
            <a:off x="3067744" y="1375420"/>
            <a:ext cx="937051" cy="523220"/>
          </a:xfrm>
          <a:prstGeom prst="rect">
            <a:avLst/>
          </a:prstGeom>
          <a:noFill/>
        </p:spPr>
        <p:txBody>
          <a:bodyPr wrap="none" rtlCol="0">
            <a:spAutoFit/>
          </a:bodyPr>
          <a:lstStyle/>
          <a:p>
            <a:r>
              <a:rPr lang="en-US" sz="1400">
                <a:latin typeface="+mn-lt"/>
              </a:rPr>
              <a:t>Domestic</a:t>
            </a:r>
          </a:p>
          <a:p>
            <a:pPr algn="ctr"/>
            <a:r>
              <a:rPr lang="en-US" sz="1400">
                <a:latin typeface="+mn-lt"/>
              </a:rPr>
              <a:t>Supply</a:t>
            </a:r>
          </a:p>
        </p:txBody>
      </p:sp>
      <p:graphicFrame>
        <p:nvGraphicFramePr>
          <p:cNvPr id="21" name="Chart 20">
            <a:extLst>
              <a:ext uri="{FF2B5EF4-FFF2-40B4-BE49-F238E27FC236}">
                <a16:creationId xmlns:a16="http://schemas.microsoft.com/office/drawing/2014/main" id="{7112882A-01C0-333F-4C68-0A5DC33513C6}"/>
              </a:ext>
            </a:extLst>
          </p:cNvPr>
          <p:cNvGraphicFramePr/>
          <p:nvPr>
            <p:extLst>
              <p:ext uri="{D42A27DB-BD31-4B8C-83A1-F6EECF244321}">
                <p14:modId xmlns:p14="http://schemas.microsoft.com/office/powerpoint/2010/main" val="667745341"/>
              </p:ext>
            </p:extLst>
          </p:nvPr>
        </p:nvGraphicFramePr>
        <p:xfrm>
          <a:off x="444364" y="884569"/>
          <a:ext cx="382905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22" name="Isosceles Triangle 21">
            <a:extLst>
              <a:ext uri="{FF2B5EF4-FFF2-40B4-BE49-F238E27FC236}">
                <a16:creationId xmlns:a16="http://schemas.microsoft.com/office/drawing/2014/main" id="{E1CE3D66-2215-B31D-EC82-3745C3CEF096}"/>
              </a:ext>
            </a:extLst>
          </p:cNvPr>
          <p:cNvSpPr/>
          <p:nvPr/>
        </p:nvSpPr>
        <p:spPr>
          <a:xfrm rot="5400000">
            <a:off x="1253373" y="3368921"/>
            <a:ext cx="323167" cy="247113"/>
          </a:xfrm>
          <a:prstGeom prst="triangle">
            <a:avLst>
              <a:gd name="adj" fmla="val 161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1DE3D6C-B4B8-BA0A-241D-8F0852AC209E}"/>
              </a:ext>
            </a:extLst>
          </p:cNvPr>
          <p:cNvSpPr txBox="1"/>
          <p:nvPr/>
        </p:nvSpPr>
        <p:spPr>
          <a:xfrm>
            <a:off x="1181072" y="3300648"/>
            <a:ext cx="388697" cy="261610"/>
          </a:xfrm>
          <a:prstGeom prst="rect">
            <a:avLst/>
          </a:prstGeom>
          <a:noFill/>
        </p:spPr>
        <p:txBody>
          <a:bodyPr wrap="square" rtlCol="0">
            <a:spAutoFit/>
          </a:bodyPr>
          <a:lstStyle/>
          <a:p>
            <a:pPr algn="ctr"/>
            <a:r>
              <a:rPr lang="en-US" sz="1100" b="1">
                <a:latin typeface="+mn-lt"/>
              </a:rPr>
              <a:t>PS</a:t>
            </a:r>
          </a:p>
        </p:txBody>
      </p:sp>
      <p:sp>
        <p:nvSpPr>
          <p:cNvPr id="24" name="Isosceles Triangle 23">
            <a:extLst>
              <a:ext uri="{FF2B5EF4-FFF2-40B4-BE49-F238E27FC236}">
                <a16:creationId xmlns:a16="http://schemas.microsoft.com/office/drawing/2014/main" id="{625F3733-CC60-78BE-8988-7DEE2EA827C5}"/>
              </a:ext>
            </a:extLst>
          </p:cNvPr>
          <p:cNvSpPr/>
          <p:nvPr/>
        </p:nvSpPr>
        <p:spPr>
          <a:xfrm rot="16200000" flipV="1">
            <a:off x="1053283" y="1613145"/>
            <a:ext cx="1938717" cy="1455625"/>
          </a:xfrm>
          <a:prstGeom prst="triangle">
            <a:avLst>
              <a:gd name="adj" fmla="val 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3C7D6DE-7B55-220B-3F23-9217FB614873}"/>
              </a:ext>
            </a:extLst>
          </p:cNvPr>
          <p:cNvSpPr txBox="1"/>
          <p:nvPr/>
        </p:nvSpPr>
        <p:spPr>
          <a:xfrm>
            <a:off x="1077099" y="2673549"/>
            <a:ext cx="1526817" cy="584775"/>
          </a:xfrm>
          <a:prstGeom prst="rect">
            <a:avLst/>
          </a:prstGeom>
          <a:noFill/>
        </p:spPr>
        <p:txBody>
          <a:bodyPr wrap="square" rtlCol="0">
            <a:spAutoFit/>
          </a:bodyPr>
          <a:lstStyle/>
          <a:p>
            <a:pPr algn="ctr"/>
            <a:r>
              <a:rPr lang="en-US" sz="1600" dirty="0">
                <a:latin typeface="+mn-lt"/>
              </a:rPr>
              <a:t>Consumer</a:t>
            </a:r>
          </a:p>
          <a:p>
            <a:pPr algn="ctr"/>
            <a:r>
              <a:rPr lang="en-US" sz="1600" dirty="0">
                <a:latin typeface="+mn-lt"/>
              </a:rPr>
              <a:t>Surplus</a:t>
            </a:r>
          </a:p>
        </p:txBody>
      </p:sp>
      <p:sp>
        <p:nvSpPr>
          <p:cNvPr id="3" name="TextBox 2">
            <a:extLst>
              <a:ext uri="{FF2B5EF4-FFF2-40B4-BE49-F238E27FC236}">
                <a16:creationId xmlns:a16="http://schemas.microsoft.com/office/drawing/2014/main" id="{6205544F-5B2F-FE47-9AA2-74CD893648B7}"/>
              </a:ext>
            </a:extLst>
          </p:cNvPr>
          <p:cNvSpPr txBox="1"/>
          <p:nvPr/>
        </p:nvSpPr>
        <p:spPr>
          <a:xfrm>
            <a:off x="775340" y="3207657"/>
            <a:ext cx="603518" cy="230832"/>
          </a:xfrm>
          <a:prstGeom prst="rect">
            <a:avLst/>
          </a:prstGeom>
          <a:noFill/>
        </p:spPr>
        <p:txBody>
          <a:bodyPr wrap="square" rtlCol="0">
            <a:spAutoFit/>
          </a:bodyPr>
          <a:lstStyle/>
          <a:p>
            <a:r>
              <a:rPr lang="en-US" sz="900" dirty="0">
                <a:latin typeface="+mn-lt"/>
              </a:rPr>
              <a:t>$20.00</a:t>
            </a:r>
          </a:p>
        </p:txBody>
      </p:sp>
      <p:sp>
        <p:nvSpPr>
          <p:cNvPr id="5" name="TextBox 4">
            <a:extLst>
              <a:ext uri="{FF2B5EF4-FFF2-40B4-BE49-F238E27FC236}">
                <a16:creationId xmlns:a16="http://schemas.microsoft.com/office/drawing/2014/main" id="{AEC8E029-79D4-1926-1B44-9D198D8DC384}"/>
              </a:ext>
            </a:extLst>
          </p:cNvPr>
          <p:cNvSpPr txBox="1"/>
          <p:nvPr/>
        </p:nvSpPr>
        <p:spPr>
          <a:xfrm>
            <a:off x="1378858" y="3726631"/>
            <a:ext cx="545963" cy="246221"/>
          </a:xfrm>
          <a:prstGeom prst="rect">
            <a:avLst/>
          </a:prstGeom>
          <a:solidFill>
            <a:schemeClr val="bg1"/>
          </a:solidFill>
        </p:spPr>
        <p:txBody>
          <a:bodyPr wrap="square" rtlCol="0">
            <a:spAutoFit/>
          </a:bodyPr>
          <a:lstStyle/>
          <a:p>
            <a:r>
              <a:rPr lang="en-US" sz="1000" dirty="0">
                <a:latin typeface="+mn-lt"/>
              </a:rPr>
              <a:t>2,000</a:t>
            </a:r>
          </a:p>
        </p:txBody>
      </p:sp>
      <p:sp>
        <p:nvSpPr>
          <p:cNvPr id="6" name="TextBox 5">
            <a:extLst>
              <a:ext uri="{FF2B5EF4-FFF2-40B4-BE49-F238E27FC236}">
                <a16:creationId xmlns:a16="http://schemas.microsoft.com/office/drawing/2014/main" id="{C6726F72-BA80-09F9-FC2C-212454C00EB3}"/>
              </a:ext>
            </a:extLst>
          </p:cNvPr>
          <p:cNvSpPr txBox="1"/>
          <p:nvPr/>
        </p:nvSpPr>
        <p:spPr>
          <a:xfrm>
            <a:off x="2388641" y="3741148"/>
            <a:ext cx="519158" cy="246221"/>
          </a:xfrm>
          <a:prstGeom prst="rect">
            <a:avLst/>
          </a:prstGeom>
          <a:solidFill>
            <a:schemeClr val="bg1"/>
          </a:solidFill>
        </p:spPr>
        <p:txBody>
          <a:bodyPr wrap="square" rtlCol="0">
            <a:spAutoFit/>
          </a:bodyPr>
          <a:lstStyle/>
          <a:p>
            <a:r>
              <a:rPr lang="en-US" sz="1000" dirty="0">
                <a:latin typeface="+mn-lt"/>
              </a:rPr>
              <a:t>8,000</a:t>
            </a:r>
          </a:p>
        </p:txBody>
      </p:sp>
    </p:spTree>
    <p:extLst>
      <p:ext uri="{BB962C8B-B14F-4D97-AF65-F5344CB8AC3E}">
        <p14:creationId xmlns:p14="http://schemas.microsoft.com/office/powerpoint/2010/main" val="38180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randombar(horizontal)">
                                      <p:cBhvr>
                                        <p:cTn id="53" dur="500"/>
                                        <p:tgtEl>
                                          <p:spTgt spid="4">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randombar(horizontal)">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randombar(horizontal)">
                                      <p:cBhvr>
                                        <p:cTn id="6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22" grpId="0" animBg="1"/>
      <p:bldP spid="23" grpId="0"/>
      <p:bldP spid="24"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C8FBA-530B-8A9F-5927-583869D6C065}"/>
            </a:ext>
          </a:extLst>
        </p:cNvPr>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CEE29FB5-1A85-866D-201F-450862F39C34}"/>
              </a:ext>
            </a:extLst>
          </p:cNvPr>
          <p:cNvGraphicFramePr/>
          <p:nvPr>
            <p:extLst>
              <p:ext uri="{D42A27DB-BD31-4B8C-83A1-F6EECF244321}">
                <p14:modId xmlns:p14="http://schemas.microsoft.com/office/powerpoint/2010/main" val="2895677601"/>
              </p:ext>
            </p:extLst>
          </p:nvPr>
        </p:nvGraphicFramePr>
        <p:xfrm>
          <a:off x="314144" y="914050"/>
          <a:ext cx="382905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84A6545-A25F-FF1F-18AC-352069B4AF54}"/>
              </a:ext>
            </a:extLst>
          </p:cNvPr>
          <p:cNvSpPr>
            <a:spLocks noGrp="1"/>
          </p:cNvSpPr>
          <p:nvPr>
            <p:ph type="title"/>
          </p:nvPr>
        </p:nvSpPr>
        <p:spPr>
          <a:xfrm>
            <a:off x="56835" y="197069"/>
            <a:ext cx="9061861" cy="683564"/>
          </a:xfrm>
        </p:spPr>
        <p:txBody>
          <a:bodyPr>
            <a:normAutofit/>
          </a:bodyPr>
          <a:lstStyle/>
          <a:p>
            <a:pPr algn="l"/>
            <a:r>
              <a:rPr lang="en-US" sz="2800" dirty="0">
                <a:latin typeface="+mn-lt"/>
              </a:rPr>
              <a:t>Situation 2: Guess the Tariff Impact in the Jeans Market</a:t>
            </a:r>
          </a:p>
        </p:txBody>
      </p:sp>
      <p:sp>
        <p:nvSpPr>
          <p:cNvPr id="4" name="Content Placeholder 3">
            <a:extLst>
              <a:ext uri="{FF2B5EF4-FFF2-40B4-BE49-F238E27FC236}">
                <a16:creationId xmlns:a16="http://schemas.microsoft.com/office/drawing/2014/main" id="{40DA186A-01DE-CA4A-3983-1D2E70741F7A}"/>
              </a:ext>
            </a:extLst>
          </p:cNvPr>
          <p:cNvSpPr>
            <a:spLocks noGrp="1"/>
          </p:cNvSpPr>
          <p:nvPr>
            <p:ph sz="half" idx="2"/>
          </p:nvPr>
        </p:nvSpPr>
        <p:spPr>
          <a:xfrm>
            <a:off x="4541516" y="880997"/>
            <a:ext cx="4471854" cy="3449426"/>
          </a:xfrm>
        </p:spPr>
        <p:txBody>
          <a:bodyPr>
            <a:normAutofit fontScale="77500" lnSpcReduction="20000"/>
          </a:bodyPr>
          <a:lstStyle/>
          <a:p>
            <a:r>
              <a:rPr lang="en-US" dirty="0"/>
              <a:t>Shade/calculate the new consumer surplus and producer surplus with a $5 tariff.</a:t>
            </a:r>
          </a:p>
          <a:p>
            <a:r>
              <a:rPr lang="en-US" dirty="0"/>
              <a:t>Tariff Revenue</a:t>
            </a:r>
          </a:p>
          <a:p>
            <a:pPr lvl="1"/>
            <a:r>
              <a:rPr lang="en-US" dirty="0"/>
              <a:t>$25,000 = 5,000 units x $5</a:t>
            </a:r>
          </a:p>
          <a:p>
            <a:r>
              <a:rPr lang="en-US" dirty="0"/>
              <a:t>Consumer Surplus</a:t>
            </a:r>
          </a:p>
          <a:p>
            <a:pPr lvl="1"/>
            <a:r>
              <a:rPr lang="en-US" dirty="0"/>
              <a:t>$281,250 = (1/2 of 7,500 units) x $75</a:t>
            </a:r>
          </a:p>
          <a:p>
            <a:r>
              <a:rPr lang="en-US" dirty="0"/>
              <a:t>Producer Surplus</a:t>
            </a:r>
          </a:p>
          <a:p>
            <a:pPr lvl="1"/>
            <a:r>
              <a:rPr lang="en-US" dirty="0"/>
              <a:t>$31,250 = (1/2 of 2,500 units) x $25</a:t>
            </a:r>
          </a:p>
          <a:p>
            <a:r>
              <a:rPr lang="en-US" dirty="0"/>
              <a:t>Deadweight Loss</a:t>
            </a:r>
          </a:p>
          <a:p>
            <a:pPr lvl="1"/>
            <a:r>
              <a:rPr lang="en-US" dirty="0"/>
              <a:t>$2,500 = (1/2 of 500 units) x $5 x 2</a:t>
            </a:r>
          </a:p>
        </p:txBody>
      </p:sp>
      <p:sp>
        <p:nvSpPr>
          <p:cNvPr id="16" name="TextBox 15">
            <a:extLst>
              <a:ext uri="{FF2B5EF4-FFF2-40B4-BE49-F238E27FC236}">
                <a16:creationId xmlns:a16="http://schemas.microsoft.com/office/drawing/2014/main" id="{2FBBD5F6-E99D-3C08-FC85-EC3487C280CE}"/>
              </a:ext>
            </a:extLst>
          </p:cNvPr>
          <p:cNvSpPr txBox="1"/>
          <p:nvPr/>
        </p:nvSpPr>
        <p:spPr>
          <a:xfrm>
            <a:off x="3763736" y="3417900"/>
            <a:ext cx="721671" cy="400110"/>
          </a:xfrm>
          <a:prstGeom prst="rect">
            <a:avLst/>
          </a:prstGeom>
          <a:noFill/>
        </p:spPr>
        <p:txBody>
          <a:bodyPr wrap="none" rtlCol="0">
            <a:spAutoFit/>
          </a:bodyPr>
          <a:lstStyle/>
          <a:p>
            <a:pPr algn="ctr"/>
            <a:r>
              <a:rPr lang="en-US" sz="1000" dirty="0">
                <a:latin typeface="+mn-lt"/>
              </a:rPr>
              <a:t>Domestic</a:t>
            </a:r>
          </a:p>
          <a:p>
            <a:pPr algn="ctr"/>
            <a:r>
              <a:rPr lang="en-US" sz="1000" dirty="0">
                <a:latin typeface="+mn-lt"/>
              </a:rPr>
              <a:t>Demand</a:t>
            </a:r>
          </a:p>
        </p:txBody>
      </p:sp>
      <p:sp>
        <p:nvSpPr>
          <p:cNvPr id="17" name="TextBox 16">
            <a:extLst>
              <a:ext uri="{FF2B5EF4-FFF2-40B4-BE49-F238E27FC236}">
                <a16:creationId xmlns:a16="http://schemas.microsoft.com/office/drawing/2014/main" id="{ABF5473D-AD83-729C-E76B-B7584A7B57AC}"/>
              </a:ext>
            </a:extLst>
          </p:cNvPr>
          <p:cNvSpPr txBox="1"/>
          <p:nvPr/>
        </p:nvSpPr>
        <p:spPr>
          <a:xfrm>
            <a:off x="3729063" y="1111614"/>
            <a:ext cx="721672" cy="400110"/>
          </a:xfrm>
          <a:prstGeom prst="rect">
            <a:avLst/>
          </a:prstGeom>
          <a:noFill/>
        </p:spPr>
        <p:txBody>
          <a:bodyPr wrap="none" rtlCol="0">
            <a:spAutoFit/>
          </a:bodyPr>
          <a:lstStyle/>
          <a:p>
            <a:pPr algn="ctr"/>
            <a:r>
              <a:rPr lang="en-US" sz="1000">
                <a:latin typeface="+mn-lt"/>
              </a:rPr>
              <a:t>Domestic</a:t>
            </a:r>
          </a:p>
          <a:p>
            <a:pPr algn="ctr"/>
            <a:r>
              <a:rPr lang="en-US" sz="1000">
                <a:latin typeface="+mn-lt"/>
              </a:rPr>
              <a:t>Supply</a:t>
            </a:r>
          </a:p>
        </p:txBody>
      </p:sp>
      <p:sp>
        <p:nvSpPr>
          <p:cNvPr id="29" name="TextBox 28">
            <a:extLst>
              <a:ext uri="{FF2B5EF4-FFF2-40B4-BE49-F238E27FC236}">
                <a16:creationId xmlns:a16="http://schemas.microsoft.com/office/drawing/2014/main" id="{7B9E8D04-6BE3-063C-D2C3-C318711371A0}"/>
              </a:ext>
            </a:extLst>
          </p:cNvPr>
          <p:cNvSpPr txBox="1"/>
          <p:nvPr/>
        </p:nvSpPr>
        <p:spPr>
          <a:xfrm>
            <a:off x="2848373" y="3767099"/>
            <a:ext cx="431528" cy="215444"/>
          </a:xfrm>
          <a:prstGeom prst="rect">
            <a:avLst/>
          </a:prstGeom>
          <a:noFill/>
        </p:spPr>
        <p:txBody>
          <a:bodyPr wrap="none" rtlCol="0">
            <a:spAutoFit/>
          </a:bodyPr>
          <a:lstStyle/>
          <a:p>
            <a:r>
              <a:rPr lang="en-US" sz="800" dirty="0">
                <a:latin typeface="+mn-lt"/>
              </a:rPr>
              <a:t>7,500</a:t>
            </a:r>
          </a:p>
        </p:txBody>
      </p:sp>
      <p:sp>
        <p:nvSpPr>
          <p:cNvPr id="31" name="TextBox 30">
            <a:extLst>
              <a:ext uri="{FF2B5EF4-FFF2-40B4-BE49-F238E27FC236}">
                <a16:creationId xmlns:a16="http://schemas.microsoft.com/office/drawing/2014/main" id="{0B0E092D-4D11-4E9F-3890-F317EE4F0D0D}"/>
              </a:ext>
            </a:extLst>
          </p:cNvPr>
          <p:cNvSpPr txBox="1"/>
          <p:nvPr/>
        </p:nvSpPr>
        <p:spPr>
          <a:xfrm>
            <a:off x="1729569" y="3771720"/>
            <a:ext cx="431528" cy="215444"/>
          </a:xfrm>
          <a:prstGeom prst="rect">
            <a:avLst/>
          </a:prstGeom>
          <a:noFill/>
        </p:spPr>
        <p:txBody>
          <a:bodyPr wrap="none" rtlCol="0">
            <a:spAutoFit/>
          </a:bodyPr>
          <a:lstStyle/>
          <a:p>
            <a:r>
              <a:rPr lang="en-US" sz="800" dirty="0">
                <a:latin typeface="+mn-lt"/>
              </a:rPr>
              <a:t>2,500</a:t>
            </a:r>
          </a:p>
        </p:txBody>
      </p:sp>
      <p:sp>
        <p:nvSpPr>
          <p:cNvPr id="36" name="Isosceles Triangle 35">
            <a:extLst>
              <a:ext uri="{FF2B5EF4-FFF2-40B4-BE49-F238E27FC236}">
                <a16:creationId xmlns:a16="http://schemas.microsoft.com/office/drawing/2014/main" id="{A286E8E7-78FD-32BD-B00A-1E5E5B008850}"/>
              </a:ext>
            </a:extLst>
          </p:cNvPr>
          <p:cNvSpPr/>
          <p:nvPr/>
        </p:nvSpPr>
        <p:spPr>
          <a:xfrm rot="16200000" flipV="1">
            <a:off x="1276762" y="1275574"/>
            <a:ext cx="1687206" cy="1947117"/>
          </a:xfrm>
          <a:prstGeom prst="triangle">
            <a:avLst>
              <a:gd name="adj" fmla="val 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4522B04-5F9D-8BD9-760E-7BE39D36556E}"/>
              </a:ext>
            </a:extLst>
          </p:cNvPr>
          <p:cNvSpPr txBox="1"/>
          <p:nvPr/>
        </p:nvSpPr>
        <p:spPr>
          <a:xfrm>
            <a:off x="997168" y="2120695"/>
            <a:ext cx="1375828" cy="584775"/>
          </a:xfrm>
          <a:prstGeom prst="rect">
            <a:avLst/>
          </a:prstGeom>
          <a:noFill/>
        </p:spPr>
        <p:txBody>
          <a:bodyPr wrap="square" rtlCol="0">
            <a:spAutoFit/>
          </a:bodyPr>
          <a:lstStyle/>
          <a:p>
            <a:pPr algn="ctr"/>
            <a:r>
              <a:rPr lang="en-US" sz="1600">
                <a:latin typeface="+mn-lt"/>
              </a:rPr>
              <a:t>Consumer</a:t>
            </a:r>
          </a:p>
          <a:p>
            <a:pPr algn="ctr"/>
            <a:r>
              <a:rPr lang="en-US" sz="1600">
                <a:latin typeface="+mn-lt"/>
              </a:rPr>
              <a:t>Surplus</a:t>
            </a:r>
          </a:p>
        </p:txBody>
      </p:sp>
      <p:sp>
        <p:nvSpPr>
          <p:cNvPr id="18" name="TextBox 17">
            <a:extLst>
              <a:ext uri="{FF2B5EF4-FFF2-40B4-BE49-F238E27FC236}">
                <a16:creationId xmlns:a16="http://schemas.microsoft.com/office/drawing/2014/main" id="{1C804870-5407-42CF-2140-884127C9EE02}"/>
              </a:ext>
            </a:extLst>
          </p:cNvPr>
          <p:cNvSpPr txBox="1"/>
          <p:nvPr/>
        </p:nvSpPr>
        <p:spPr>
          <a:xfrm>
            <a:off x="3416267" y="3234053"/>
            <a:ext cx="697627" cy="215444"/>
          </a:xfrm>
          <a:prstGeom prst="rect">
            <a:avLst/>
          </a:prstGeom>
          <a:noFill/>
        </p:spPr>
        <p:txBody>
          <a:bodyPr wrap="none" rtlCol="0">
            <a:spAutoFit/>
          </a:bodyPr>
          <a:lstStyle/>
          <a:p>
            <a:r>
              <a:rPr lang="en-US" sz="800">
                <a:latin typeface="+mn-lt"/>
              </a:rPr>
              <a:t>World Price</a:t>
            </a:r>
          </a:p>
        </p:txBody>
      </p:sp>
      <p:sp>
        <p:nvSpPr>
          <p:cNvPr id="21" name="TextBox 20">
            <a:extLst>
              <a:ext uri="{FF2B5EF4-FFF2-40B4-BE49-F238E27FC236}">
                <a16:creationId xmlns:a16="http://schemas.microsoft.com/office/drawing/2014/main" id="{8B19CCC4-FAA6-902B-9479-DF4283361ECE}"/>
              </a:ext>
            </a:extLst>
          </p:cNvPr>
          <p:cNvSpPr txBox="1"/>
          <p:nvPr/>
        </p:nvSpPr>
        <p:spPr>
          <a:xfrm>
            <a:off x="3206326" y="3048927"/>
            <a:ext cx="768159" cy="215444"/>
          </a:xfrm>
          <a:prstGeom prst="rect">
            <a:avLst/>
          </a:prstGeom>
          <a:noFill/>
        </p:spPr>
        <p:txBody>
          <a:bodyPr wrap="none" rtlCol="0">
            <a:spAutoFit/>
          </a:bodyPr>
          <a:lstStyle/>
          <a:p>
            <a:r>
              <a:rPr lang="en-US" sz="800">
                <a:latin typeface="+mn-lt"/>
              </a:rPr>
              <a:t>Price w/ tariff</a:t>
            </a:r>
          </a:p>
        </p:txBody>
      </p:sp>
      <p:sp>
        <p:nvSpPr>
          <p:cNvPr id="20" name="Isosceles Triangle 19">
            <a:extLst>
              <a:ext uri="{FF2B5EF4-FFF2-40B4-BE49-F238E27FC236}">
                <a16:creationId xmlns:a16="http://schemas.microsoft.com/office/drawing/2014/main" id="{82D0FCE0-C49F-0437-4AF4-C9EA336841B6}"/>
              </a:ext>
            </a:extLst>
          </p:cNvPr>
          <p:cNvSpPr/>
          <p:nvPr/>
        </p:nvSpPr>
        <p:spPr>
          <a:xfrm rot="5400000">
            <a:off x="1206426" y="3081113"/>
            <a:ext cx="587946" cy="659345"/>
          </a:xfrm>
          <a:prstGeom prst="triangle">
            <a:avLst>
              <a:gd name="adj" fmla="val 161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335ED35-3BC6-6CB4-2127-F782789BCACA}"/>
              </a:ext>
            </a:extLst>
          </p:cNvPr>
          <p:cNvSpPr txBox="1"/>
          <p:nvPr/>
        </p:nvSpPr>
        <p:spPr>
          <a:xfrm>
            <a:off x="1110522" y="3114508"/>
            <a:ext cx="557015" cy="307777"/>
          </a:xfrm>
          <a:prstGeom prst="rect">
            <a:avLst/>
          </a:prstGeom>
          <a:noFill/>
        </p:spPr>
        <p:txBody>
          <a:bodyPr wrap="square" rtlCol="0">
            <a:spAutoFit/>
          </a:bodyPr>
          <a:lstStyle/>
          <a:p>
            <a:pPr algn="ctr"/>
            <a:r>
              <a:rPr lang="en-US" sz="700">
                <a:latin typeface="+mn-lt"/>
              </a:rPr>
              <a:t>Producer</a:t>
            </a:r>
          </a:p>
          <a:p>
            <a:pPr algn="ctr"/>
            <a:r>
              <a:rPr lang="en-US" sz="700">
                <a:latin typeface="+mn-lt"/>
              </a:rPr>
              <a:t>Surplus</a:t>
            </a:r>
          </a:p>
        </p:txBody>
      </p:sp>
      <p:sp>
        <p:nvSpPr>
          <p:cNvPr id="38" name="Rectangle 37">
            <a:extLst>
              <a:ext uri="{FF2B5EF4-FFF2-40B4-BE49-F238E27FC236}">
                <a16:creationId xmlns:a16="http://schemas.microsoft.com/office/drawing/2014/main" id="{29D67C99-CAB3-3297-0D08-23DDDE2AA457}"/>
              </a:ext>
            </a:extLst>
          </p:cNvPr>
          <p:cNvSpPr/>
          <p:nvPr/>
        </p:nvSpPr>
        <p:spPr>
          <a:xfrm>
            <a:off x="1881140" y="3135299"/>
            <a:ext cx="1198269" cy="2052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id="{2437412B-9F9E-6A5E-2ECC-FC38EAE2F74D}"/>
              </a:ext>
            </a:extLst>
          </p:cNvPr>
          <p:cNvSpPr txBox="1"/>
          <p:nvPr/>
        </p:nvSpPr>
        <p:spPr>
          <a:xfrm>
            <a:off x="2074967" y="3139660"/>
            <a:ext cx="814647" cy="215444"/>
          </a:xfrm>
          <a:prstGeom prst="rect">
            <a:avLst/>
          </a:prstGeom>
          <a:noFill/>
        </p:spPr>
        <p:txBody>
          <a:bodyPr wrap="none" rtlCol="0">
            <a:spAutoFit/>
          </a:bodyPr>
          <a:lstStyle/>
          <a:p>
            <a:r>
              <a:rPr lang="en-US" sz="800">
                <a:latin typeface="+mn-lt"/>
              </a:rPr>
              <a:t>Tariff Revenue</a:t>
            </a:r>
          </a:p>
        </p:txBody>
      </p:sp>
      <p:sp>
        <p:nvSpPr>
          <p:cNvPr id="40" name="Isosceles Triangle 39">
            <a:extLst>
              <a:ext uri="{FF2B5EF4-FFF2-40B4-BE49-F238E27FC236}">
                <a16:creationId xmlns:a16="http://schemas.microsoft.com/office/drawing/2014/main" id="{E323F206-7588-C5AD-6634-944618430696}"/>
              </a:ext>
            </a:extLst>
          </p:cNvPr>
          <p:cNvSpPr/>
          <p:nvPr/>
        </p:nvSpPr>
        <p:spPr>
          <a:xfrm rot="16200000" flipH="1">
            <a:off x="1570209" y="3111997"/>
            <a:ext cx="266437" cy="292175"/>
          </a:xfrm>
          <a:prstGeom prst="triangle">
            <a:avLst>
              <a:gd name="adj" fmla="val 100000"/>
            </a:avLst>
          </a:prstGeom>
          <a:solidFill>
            <a:schemeClr val="tx1">
              <a:lumMod val="50000"/>
              <a:lumOff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480252D1-CA2C-E30A-E914-2E08B4F3E397}"/>
              </a:ext>
            </a:extLst>
          </p:cNvPr>
          <p:cNvSpPr/>
          <p:nvPr/>
        </p:nvSpPr>
        <p:spPr>
          <a:xfrm rot="5400000">
            <a:off x="3104686" y="3056740"/>
            <a:ext cx="302726" cy="320437"/>
          </a:xfrm>
          <a:prstGeom prst="triangle">
            <a:avLst>
              <a:gd name="adj" fmla="val 100000"/>
            </a:avLst>
          </a:prstGeom>
          <a:solidFill>
            <a:schemeClr val="tx1">
              <a:lumMod val="50000"/>
              <a:lumOff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Arrow: Right 24">
            <a:extLst>
              <a:ext uri="{FF2B5EF4-FFF2-40B4-BE49-F238E27FC236}">
                <a16:creationId xmlns:a16="http://schemas.microsoft.com/office/drawing/2014/main" id="{A5904735-1275-7A6A-4CB0-7F6952E4497D}"/>
              </a:ext>
            </a:extLst>
          </p:cNvPr>
          <p:cNvSpPr/>
          <p:nvPr/>
        </p:nvSpPr>
        <p:spPr>
          <a:xfrm rot="16200000">
            <a:off x="1252811" y="3805013"/>
            <a:ext cx="926332" cy="12448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Arrow: Right 27">
            <a:extLst>
              <a:ext uri="{FF2B5EF4-FFF2-40B4-BE49-F238E27FC236}">
                <a16:creationId xmlns:a16="http://schemas.microsoft.com/office/drawing/2014/main" id="{0825C50C-12BA-B479-597A-265261CFBBC6}"/>
              </a:ext>
            </a:extLst>
          </p:cNvPr>
          <p:cNvSpPr/>
          <p:nvPr/>
        </p:nvSpPr>
        <p:spPr>
          <a:xfrm rot="16200000">
            <a:off x="2805404" y="3779974"/>
            <a:ext cx="926332" cy="12448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TextBox 43">
            <a:extLst>
              <a:ext uri="{FF2B5EF4-FFF2-40B4-BE49-F238E27FC236}">
                <a16:creationId xmlns:a16="http://schemas.microsoft.com/office/drawing/2014/main" id="{4DABAA68-7A21-E87B-604E-49E66542731E}"/>
              </a:ext>
            </a:extLst>
          </p:cNvPr>
          <p:cNvSpPr txBox="1"/>
          <p:nvPr/>
        </p:nvSpPr>
        <p:spPr>
          <a:xfrm>
            <a:off x="1415860" y="4327395"/>
            <a:ext cx="2014398" cy="400110"/>
          </a:xfrm>
          <a:prstGeom prst="rect">
            <a:avLst/>
          </a:prstGeom>
          <a:noFill/>
        </p:spPr>
        <p:txBody>
          <a:bodyPr wrap="none" rtlCol="0">
            <a:spAutoFit/>
          </a:bodyPr>
          <a:lstStyle/>
          <a:p>
            <a:r>
              <a:rPr lang="en-US" sz="2000" dirty="0">
                <a:latin typeface="+mn-lt"/>
              </a:rPr>
              <a:t>Deadweight loss</a:t>
            </a:r>
          </a:p>
        </p:txBody>
      </p:sp>
      <p:sp>
        <p:nvSpPr>
          <p:cNvPr id="34" name="TextBox 33">
            <a:extLst>
              <a:ext uri="{FF2B5EF4-FFF2-40B4-BE49-F238E27FC236}">
                <a16:creationId xmlns:a16="http://schemas.microsoft.com/office/drawing/2014/main" id="{5692FA6C-67B1-F468-C5C2-B28C5BF414BE}"/>
              </a:ext>
            </a:extLst>
          </p:cNvPr>
          <p:cNvSpPr txBox="1"/>
          <p:nvPr/>
        </p:nvSpPr>
        <p:spPr>
          <a:xfrm>
            <a:off x="663171" y="3246732"/>
            <a:ext cx="486030" cy="215444"/>
          </a:xfrm>
          <a:prstGeom prst="rect">
            <a:avLst/>
          </a:prstGeom>
          <a:noFill/>
        </p:spPr>
        <p:txBody>
          <a:bodyPr wrap="none" rtlCol="0">
            <a:spAutoFit/>
          </a:bodyPr>
          <a:lstStyle/>
          <a:p>
            <a:r>
              <a:rPr lang="en-US" sz="800">
                <a:latin typeface="+mn-lt"/>
              </a:rPr>
              <a:t>$20.00</a:t>
            </a:r>
          </a:p>
        </p:txBody>
      </p:sp>
      <p:sp>
        <p:nvSpPr>
          <p:cNvPr id="3" name="TextBox 2">
            <a:extLst>
              <a:ext uri="{FF2B5EF4-FFF2-40B4-BE49-F238E27FC236}">
                <a16:creationId xmlns:a16="http://schemas.microsoft.com/office/drawing/2014/main" id="{ECBDC9CE-228F-F5DB-FDDE-E7856610DAD9}"/>
              </a:ext>
            </a:extLst>
          </p:cNvPr>
          <p:cNvSpPr txBox="1"/>
          <p:nvPr/>
        </p:nvSpPr>
        <p:spPr>
          <a:xfrm>
            <a:off x="1322963" y="3767099"/>
            <a:ext cx="468810" cy="215444"/>
          </a:xfrm>
          <a:prstGeom prst="rect">
            <a:avLst/>
          </a:prstGeom>
          <a:noFill/>
        </p:spPr>
        <p:txBody>
          <a:bodyPr wrap="square" rtlCol="0">
            <a:spAutoFit/>
          </a:bodyPr>
          <a:lstStyle/>
          <a:p>
            <a:r>
              <a:rPr lang="en-US" sz="800" dirty="0">
                <a:latin typeface="+mn-lt"/>
              </a:rPr>
              <a:t>2,000</a:t>
            </a:r>
          </a:p>
        </p:txBody>
      </p:sp>
      <p:sp>
        <p:nvSpPr>
          <p:cNvPr id="5" name="TextBox 4">
            <a:extLst>
              <a:ext uri="{FF2B5EF4-FFF2-40B4-BE49-F238E27FC236}">
                <a16:creationId xmlns:a16="http://schemas.microsoft.com/office/drawing/2014/main" id="{3BB511A2-523C-5858-67AF-2F9D22876CA3}"/>
              </a:ext>
            </a:extLst>
          </p:cNvPr>
          <p:cNvSpPr txBox="1"/>
          <p:nvPr/>
        </p:nvSpPr>
        <p:spPr>
          <a:xfrm>
            <a:off x="3252339" y="3762316"/>
            <a:ext cx="436427" cy="215444"/>
          </a:xfrm>
          <a:prstGeom prst="rect">
            <a:avLst/>
          </a:prstGeom>
          <a:noFill/>
        </p:spPr>
        <p:txBody>
          <a:bodyPr wrap="square" rtlCol="0">
            <a:spAutoFit/>
          </a:bodyPr>
          <a:lstStyle/>
          <a:p>
            <a:r>
              <a:rPr lang="en-US" sz="800" dirty="0">
                <a:latin typeface="+mn-lt"/>
              </a:rPr>
              <a:t>8,000</a:t>
            </a:r>
          </a:p>
        </p:txBody>
      </p:sp>
      <p:cxnSp>
        <p:nvCxnSpPr>
          <p:cNvPr id="7" name="Straight Connector 6">
            <a:extLst>
              <a:ext uri="{FF2B5EF4-FFF2-40B4-BE49-F238E27FC236}">
                <a16:creationId xmlns:a16="http://schemas.microsoft.com/office/drawing/2014/main" id="{60474BAB-93EE-E6F0-06A7-74E86D59B9C9}"/>
              </a:ext>
            </a:extLst>
          </p:cNvPr>
          <p:cNvCxnSpPr>
            <a:cxnSpLocks/>
          </p:cNvCxnSpPr>
          <p:nvPr/>
        </p:nvCxnSpPr>
        <p:spPr>
          <a:xfrm flipV="1">
            <a:off x="1148956" y="3370803"/>
            <a:ext cx="2267311"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BB477CD-A384-F45A-1CAC-646F7611525A}"/>
              </a:ext>
            </a:extLst>
          </p:cNvPr>
          <p:cNvCxnSpPr>
            <a:cxnSpLocks/>
          </p:cNvCxnSpPr>
          <p:nvPr/>
        </p:nvCxnSpPr>
        <p:spPr>
          <a:xfrm flipV="1">
            <a:off x="1127184" y="3101881"/>
            <a:ext cx="1968647" cy="0"/>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1B3E20-C92E-6027-E126-1A529EA07014}"/>
              </a:ext>
            </a:extLst>
          </p:cNvPr>
          <p:cNvCxnSpPr/>
          <p:nvPr/>
        </p:nvCxnSpPr>
        <p:spPr>
          <a:xfrm>
            <a:off x="1132293" y="1194453"/>
            <a:ext cx="19443" cy="25675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D536188-9F6B-981F-530E-5661300FDFFB}"/>
              </a:ext>
            </a:extLst>
          </p:cNvPr>
          <p:cNvCxnSpPr>
            <a:cxnSpLocks/>
          </p:cNvCxnSpPr>
          <p:nvPr/>
        </p:nvCxnSpPr>
        <p:spPr>
          <a:xfrm flipH="1" flipV="1">
            <a:off x="1148956" y="3752588"/>
            <a:ext cx="2814308" cy="94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A74542B-D924-BCF4-88BA-557E94CEEF81}"/>
              </a:ext>
            </a:extLst>
          </p:cNvPr>
          <p:cNvSpPr txBox="1"/>
          <p:nvPr/>
        </p:nvSpPr>
        <p:spPr>
          <a:xfrm>
            <a:off x="4817921" y="4206996"/>
            <a:ext cx="4593771" cy="461665"/>
          </a:xfrm>
          <a:prstGeom prst="rect">
            <a:avLst/>
          </a:prstGeom>
          <a:noFill/>
        </p:spPr>
        <p:txBody>
          <a:bodyPr wrap="square" rtlCol="0">
            <a:spAutoFit/>
          </a:bodyPr>
          <a:lstStyle/>
          <a:p>
            <a:r>
              <a:rPr lang="en-US" sz="1200" dirty="0">
                <a:highlight>
                  <a:srgbClr val="FFFF00"/>
                </a:highlight>
                <a:latin typeface="+mn-lt"/>
              </a:rPr>
              <a:t>Check your work: </a:t>
            </a:r>
            <a:br>
              <a:rPr lang="en-US" sz="1200" dirty="0">
                <a:highlight>
                  <a:srgbClr val="FFFF00"/>
                </a:highlight>
                <a:latin typeface="+mn-lt"/>
              </a:rPr>
            </a:br>
            <a:r>
              <a:rPr lang="en-US" sz="1200" dirty="0">
                <a:highlight>
                  <a:srgbClr val="FFFF00"/>
                </a:highlight>
                <a:latin typeface="+mn-lt"/>
              </a:rPr>
              <a:t>TES before tariff = (TR+CS+PS+DWL) after tariff</a:t>
            </a:r>
          </a:p>
        </p:txBody>
      </p:sp>
    </p:spTree>
    <p:extLst>
      <p:ext uri="{BB962C8B-B14F-4D97-AF65-F5344CB8AC3E}">
        <p14:creationId xmlns:p14="http://schemas.microsoft.com/office/powerpoint/2010/main" val="105215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randombar(horizontal)">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randombar(horizontal)">
                                      <p:cBhvr>
                                        <p:cTn id="61" dur="500"/>
                                        <p:tgtEl>
                                          <p:spTgt spid="4">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randombar(horizontal)">
                                      <p:cBhvr>
                                        <p:cTn id="66" dur="500"/>
                                        <p:tgtEl>
                                          <p:spTgt spid="4">
                                            <p:txEl>
                                              <p:pRg st="7" end="7"/>
                                            </p:txEl>
                                          </p:spTgt>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randombar(horizontal)">
                                      <p:cBhvr>
                                        <p:cTn id="69" dur="500"/>
                                        <p:tgtEl>
                                          <p:spTgt spid="42"/>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randombar(horizont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77" dur="500"/>
                                        <p:tgtEl>
                                          <p:spTgt spid="4">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ppt_x"/>
                                          </p:val>
                                        </p:tav>
                                        <p:tav tm="100000">
                                          <p:val>
                                            <p:strVal val="#ppt_x"/>
                                          </p:val>
                                        </p:tav>
                                      </p:tavLst>
                                    </p:anim>
                                    <p:anim calcmode="lin" valueType="num">
                                      <p:cBhvr additive="base">
                                        <p:cTn id="87" dur="500" fill="hold"/>
                                        <p:tgtEl>
                                          <p:spTgt spid="4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ppt_x"/>
                                          </p:val>
                                        </p:tav>
                                        <p:tav tm="100000">
                                          <p:val>
                                            <p:strVal val="#ppt_x"/>
                                          </p:val>
                                        </p:tav>
                                      </p:tavLst>
                                    </p:anim>
                                    <p:anim calcmode="lin" valueType="num">
                                      <p:cBhvr additive="base">
                                        <p:cTn id="9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36" grpId="0" animBg="1"/>
      <p:bldP spid="37" grpId="0"/>
      <p:bldP spid="20" grpId="0" animBg="1"/>
      <p:bldP spid="22" grpId="0"/>
      <p:bldP spid="38" grpId="0" animBg="1"/>
      <p:bldP spid="39" grpId="0"/>
      <p:bldP spid="40" grpId="0" animBg="1"/>
      <p:bldP spid="42" grpId="0" animBg="1"/>
      <p:bldP spid="25" grpId="0" animBg="1"/>
      <p:bldP spid="28" grpId="0" animBg="1"/>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529F-32AE-09F8-C128-F1867470F699}"/>
              </a:ext>
            </a:extLst>
          </p:cNvPr>
          <p:cNvSpPr>
            <a:spLocks noGrp="1"/>
          </p:cNvSpPr>
          <p:nvPr>
            <p:ph type="title"/>
          </p:nvPr>
        </p:nvSpPr>
        <p:spPr>
          <a:xfrm>
            <a:off x="370936" y="290945"/>
            <a:ext cx="7658100" cy="590052"/>
          </a:xfrm>
        </p:spPr>
        <p:txBody>
          <a:bodyPr/>
          <a:lstStyle/>
          <a:p>
            <a:pPr algn="l"/>
            <a:r>
              <a:rPr lang="en-US" dirty="0"/>
              <a:t>Introduction</a:t>
            </a:r>
          </a:p>
        </p:txBody>
      </p:sp>
      <p:sp>
        <p:nvSpPr>
          <p:cNvPr id="4" name="Content Placeholder 3">
            <a:extLst>
              <a:ext uri="{FF2B5EF4-FFF2-40B4-BE49-F238E27FC236}">
                <a16:creationId xmlns:a16="http://schemas.microsoft.com/office/drawing/2014/main" id="{A8074731-1927-58FF-64CF-02DD1C409573}"/>
              </a:ext>
            </a:extLst>
          </p:cNvPr>
          <p:cNvSpPr>
            <a:spLocks noGrp="1"/>
          </p:cNvSpPr>
          <p:nvPr>
            <p:ph sz="half" idx="2"/>
          </p:nvPr>
        </p:nvSpPr>
        <p:spPr>
          <a:xfrm>
            <a:off x="4303503" y="880997"/>
            <a:ext cx="4485736" cy="3331080"/>
          </a:xfrm>
        </p:spPr>
        <p:txBody>
          <a:bodyPr>
            <a:noAutofit/>
          </a:bodyPr>
          <a:lstStyle/>
          <a:p>
            <a:r>
              <a:rPr lang="en-US" sz="2100" dirty="0"/>
              <a:t>There are 250 cookie bakeries. Each bakery bakes 100 chocolate chip cookies to sell at $1.00 per cookie.</a:t>
            </a:r>
          </a:p>
          <a:p>
            <a:r>
              <a:rPr lang="en-US" sz="2100" dirty="0"/>
              <a:t>There are 25,000 customers in the market, and each customer purchases one cookie for $1.00.</a:t>
            </a:r>
          </a:p>
          <a:p>
            <a:r>
              <a:rPr lang="en-US" sz="2100" dirty="0"/>
              <a:t>Is this market efficient?</a:t>
            </a:r>
          </a:p>
        </p:txBody>
      </p:sp>
      <p:pic>
        <p:nvPicPr>
          <p:cNvPr id="6" name="Picture 5" descr="A picture containing person, indoor, pastry, counter&#10;&#10;AI-generated content may be incorrect.">
            <a:extLst>
              <a:ext uri="{FF2B5EF4-FFF2-40B4-BE49-F238E27FC236}">
                <a16:creationId xmlns:a16="http://schemas.microsoft.com/office/drawing/2014/main" id="{C7F67983-20F1-6C4B-ED14-F4344575E8F1}"/>
              </a:ext>
            </a:extLst>
          </p:cNvPr>
          <p:cNvPicPr>
            <a:picLocks noChangeAspect="1"/>
          </p:cNvPicPr>
          <p:nvPr/>
        </p:nvPicPr>
        <p:blipFill>
          <a:blip r:embed="rId3"/>
          <a:stretch>
            <a:fillRect/>
          </a:stretch>
        </p:blipFill>
        <p:spPr>
          <a:xfrm>
            <a:off x="370936" y="1037855"/>
            <a:ext cx="3665931" cy="2443954"/>
          </a:xfrm>
          <a:prstGeom prst="rect">
            <a:avLst/>
          </a:prstGeom>
        </p:spPr>
      </p:pic>
    </p:spTree>
    <p:extLst>
      <p:ext uri="{BB962C8B-B14F-4D97-AF65-F5344CB8AC3E}">
        <p14:creationId xmlns:p14="http://schemas.microsoft.com/office/powerpoint/2010/main" val="24723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8A3D25-487B-5CE6-3E53-876F39DE2FAA}"/>
              </a:ext>
            </a:extLst>
          </p:cNvPr>
          <p:cNvSpPr>
            <a:spLocks noGrp="1"/>
          </p:cNvSpPr>
          <p:nvPr>
            <p:ph type="title" idx="4294967295"/>
          </p:nvPr>
        </p:nvSpPr>
        <p:spPr>
          <a:xfrm>
            <a:off x="246888" y="-857250"/>
            <a:ext cx="8567738" cy="857250"/>
          </a:xfrm>
          <a:solidFill>
            <a:srgbClr val="ECECEC"/>
          </a:solidFill>
        </p:spPr>
        <p:txBody>
          <a:bodyPr vert="horz" wrap="square" lIns="91440" tIns="45720" rIns="91440" bIns="45720" numCol="1" anchor="b" anchorCtr="0" compatLnSpc="1">
            <a:prstTxWarp prst="textNoShape">
              <a:avLst/>
            </a:prstTxWarp>
          </a:bodyPr>
          <a:lstStyle/>
          <a:p>
            <a:r>
              <a:rPr lang="en-US">
                <a:solidFill>
                  <a:schemeClr val="bg1">
                    <a:lumMod val="95000"/>
                  </a:schemeClr>
                </a:solidFill>
              </a:rPr>
              <a:t>Check out </a:t>
            </a:r>
            <a:r>
              <a:rPr lang="en-US" err="1">
                <a:solidFill>
                  <a:schemeClr val="bg1">
                    <a:lumMod val="95000"/>
                  </a:schemeClr>
                </a:solidFill>
              </a:rPr>
              <a:t>fre.org</a:t>
            </a:r>
            <a:r>
              <a:rPr lang="en-US">
                <a:solidFill>
                  <a:schemeClr val="bg1">
                    <a:lumMod val="95000"/>
                  </a:schemeClr>
                </a:solidFill>
              </a:rPr>
              <a:t> for free, ready to use economics and personal finance resources!</a:t>
            </a:r>
          </a:p>
        </p:txBody>
      </p:sp>
    </p:spTree>
    <p:extLst>
      <p:ext uri="{BB962C8B-B14F-4D97-AF65-F5344CB8AC3E}">
        <p14:creationId xmlns:p14="http://schemas.microsoft.com/office/powerpoint/2010/main" val="234874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9224E-825D-6860-ABAC-331A49026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71F60-C731-9F58-2691-0C746CC0C176}"/>
              </a:ext>
            </a:extLst>
          </p:cNvPr>
          <p:cNvSpPr>
            <a:spLocks noGrp="1"/>
          </p:cNvSpPr>
          <p:nvPr>
            <p:ph type="title"/>
          </p:nvPr>
        </p:nvSpPr>
        <p:spPr>
          <a:xfrm>
            <a:off x="474453" y="196787"/>
            <a:ext cx="7658100" cy="684209"/>
          </a:xfrm>
        </p:spPr>
        <p:txBody>
          <a:bodyPr/>
          <a:lstStyle/>
          <a:p>
            <a:pPr algn="l"/>
            <a:r>
              <a:rPr lang="en-US" dirty="0">
                <a:latin typeface="+mn-lt"/>
              </a:rPr>
              <a:t>Cookie Market Scenario 1</a:t>
            </a:r>
          </a:p>
        </p:txBody>
      </p:sp>
      <p:sp>
        <p:nvSpPr>
          <p:cNvPr id="4" name="Content Placeholder 3">
            <a:extLst>
              <a:ext uri="{FF2B5EF4-FFF2-40B4-BE49-F238E27FC236}">
                <a16:creationId xmlns:a16="http://schemas.microsoft.com/office/drawing/2014/main" id="{60C8A816-7F26-2267-8D38-3B4750806B68}"/>
              </a:ext>
            </a:extLst>
          </p:cNvPr>
          <p:cNvSpPr>
            <a:spLocks noGrp="1"/>
          </p:cNvSpPr>
          <p:nvPr>
            <p:ph sz="half" idx="2"/>
          </p:nvPr>
        </p:nvSpPr>
        <p:spPr>
          <a:xfrm>
            <a:off x="4954702" y="880996"/>
            <a:ext cx="4056072" cy="3642365"/>
          </a:xfrm>
        </p:spPr>
        <p:txBody>
          <a:bodyPr>
            <a:normAutofit/>
          </a:bodyPr>
          <a:lstStyle/>
          <a:p>
            <a:r>
              <a:rPr lang="en-US" sz="1700" dirty="0"/>
              <a:t>At market equilibrium:</a:t>
            </a:r>
          </a:p>
          <a:p>
            <a:pPr lvl="1"/>
            <a:r>
              <a:rPr lang="en-US" sz="1700" dirty="0"/>
              <a:t>Bakeries are willing to produce 25,000 cookies to sell at $1.00 per cookie.</a:t>
            </a:r>
          </a:p>
          <a:p>
            <a:pPr lvl="1"/>
            <a:r>
              <a:rPr lang="en-US" sz="1700" dirty="0"/>
              <a:t>Consumers are willing to buy 25,000 cookies at $1.00 per cookie.</a:t>
            </a:r>
          </a:p>
          <a:p>
            <a:r>
              <a:rPr lang="en-US" sz="1700" dirty="0"/>
              <a:t>The market is allocatively efficient when supply (MC) = demand (MB).</a:t>
            </a:r>
          </a:p>
          <a:p>
            <a:r>
              <a:rPr lang="en-US" sz="1700" dirty="0"/>
              <a:t>Consumer surplus and producer surplus are maximized.</a:t>
            </a:r>
          </a:p>
        </p:txBody>
      </p:sp>
      <p:sp>
        <p:nvSpPr>
          <p:cNvPr id="7" name="TextBox 6">
            <a:extLst>
              <a:ext uri="{FF2B5EF4-FFF2-40B4-BE49-F238E27FC236}">
                <a16:creationId xmlns:a16="http://schemas.microsoft.com/office/drawing/2014/main" id="{BC4C63F6-492B-AAED-74D4-7DD15D3FAC1E}"/>
              </a:ext>
            </a:extLst>
          </p:cNvPr>
          <p:cNvSpPr txBox="1"/>
          <p:nvPr/>
        </p:nvSpPr>
        <p:spPr>
          <a:xfrm>
            <a:off x="3932081" y="3986269"/>
            <a:ext cx="662361" cy="246221"/>
          </a:xfrm>
          <a:prstGeom prst="rect">
            <a:avLst/>
          </a:prstGeom>
          <a:noFill/>
        </p:spPr>
        <p:txBody>
          <a:bodyPr wrap="none" rtlCol="0">
            <a:spAutoFit/>
          </a:bodyPr>
          <a:lstStyle/>
          <a:p>
            <a:r>
              <a:rPr lang="en-US" sz="1000">
                <a:latin typeface="+mn-lt"/>
              </a:rPr>
              <a:t>Quantity</a:t>
            </a:r>
          </a:p>
        </p:txBody>
      </p:sp>
      <p:sp>
        <p:nvSpPr>
          <p:cNvPr id="8" name="TextBox 7">
            <a:extLst>
              <a:ext uri="{FF2B5EF4-FFF2-40B4-BE49-F238E27FC236}">
                <a16:creationId xmlns:a16="http://schemas.microsoft.com/office/drawing/2014/main" id="{8E68D2E3-36B4-190F-1D16-6A1B318B3D67}"/>
              </a:ext>
            </a:extLst>
          </p:cNvPr>
          <p:cNvSpPr txBox="1"/>
          <p:nvPr/>
        </p:nvSpPr>
        <p:spPr>
          <a:xfrm>
            <a:off x="466993" y="941732"/>
            <a:ext cx="466794" cy="246221"/>
          </a:xfrm>
          <a:prstGeom prst="rect">
            <a:avLst/>
          </a:prstGeom>
          <a:noFill/>
        </p:spPr>
        <p:txBody>
          <a:bodyPr wrap="none" rtlCol="0">
            <a:spAutoFit/>
          </a:bodyPr>
          <a:lstStyle/>
          <a:p>
            <a:r>
              <a:rPr lang="en-US" sz="1000">
                <a:latin typeface="+mn-lt"/>
              </a:rPr>
              <a:t>Price</a:t>
            </a:r>
          </a:p>
        </p:txBody>
      </p:sp>
      <p:cxnSp>
        <p:nvCxnSpPr>
          <p:cNvPr id="12" name="Straight Connector 11">
            <a:extLst>
              <a:ext uri="{FF2B5EF4-FFF2-40B4-BE49-F238E27FC236}">
                <a16:creationId xmlns:a16="http://schemas.microsoft.com/office/drawing/2014/main" id="{924589DB-5D7A-C658-DC55-8E47B3776787}"/>
              </a:ext>
            </a:extLst>
          </p:cNvPr>
          <p:cNvCxnSpPr>
            <a:cxnSpLocks/>
          </p:cNvCxnSpPr>
          <p:nvPr/>
        </p:nvCxnSpPr>
        <p:spPr>
          <a:xfrm flipH="1" flipV="1">
            <a:off x="2257617" y="2694163"/>
            <a:ext cx="15998" cy="1423554"/>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8E90E31-7D4C-390C-93FC-5A614A371680}"/>
              </a:ext>
            </a:extLst>
          </p:cNvPr>
          <p:cNvSpPr txBox="1"/>
          <p:nvPr/>
        </p:nvSpPr>
        <p:spPr>
          <a:xfrm>
            <a:off x="2096339" y="4194012"/>
            <a:ext cx="486030" cy="215444"/>
          </a:xfrm>
          <a:prstGeom prst="rect">
            <a:avLst/>
          </a:prstGeom>
          <a:noFill/>
        </p:spPr>
        <p:txBody>
          <a:bodyPr wrap="none" rtlCol="0">
            <a:spAutoFit/>
          </a:bodyPr>
          <a:lstStyle/>
          <a:p>
            <a:r>
              <a:rPr lang="en-US" sz="800">
                <a:solidFill>
                  <a:srgbClr val="FF0000"/>
                </a:solidFill>
                <a:latin typeface="+mn-lt"/>
              </a:rPr>
              <a:t>25,000</a:t>
            </a:r>
          </a:p>
        </p:txBody>
      </p:sp>
      <p:sp>
        <p:nvSpPr>
          <p:cNvPr id="15" name="TextBox 14">
            <a:extLst>
              <a:ext uri="{FF2B5EF4-FFF2-40B4-BE49-F238E27FC236}">
                <a16:creationId xmlns:a16="http://schemas.microsoft.com/office/drawing/2014/main" id="{B1CA4C6B-404E-5473-3967-FDC11F38D4B7}"/>
              </a:ext>
            </a:extLst>
          </p:cNvPr>
          <p:cNvSpPr txBox="1"/>
          <p:nvPr/>
        </p:nvSpPr>
        <p:spPr>
          <a:xfrm>
            <a:off x="267808" y="2578233"/>
            <a:ext cx="431528" cy="215444"/>
          </a:xfrm>
          <a:prstGeom prst="rect">
            <a:avLst/>
          </a:prstGeom>
          <a:noFill/>
        </p:spPr>
        <p:txBody>
          <a:bodyPr wrap="none" rtlCol="0">
            <a:spAutoFit/>
          </a:bodyPr>
          <a:lstStyle/>
          <a:p>
            <a:r>
              <a:rPr lang="en-US" sz="800">
                <a:latin typeface="+mn-lt"/>
              </a:rPr>
              <a:t>$1.00</a:t>
            </a:r>
          </a:p>
        </p:txBody>
      </p:sp>
      <p:sp>
        <p:nvSpPr>
          <p:cNvPr id="16" name="TextBox 15">
            <a:extLst>
              <a:ext uri="{FF2B5EF4-FFF2-40B4-BE49-F238E27FC236}">
                <a16:creationId xmlns:a16="http://schemas.microsoft.com/office/drawing/2014/main" id="{9D7FA1A6-50D2-6A75-E12D-C2481F36F817}"/>
              </a:ext>
            </a:extLst>
          </p:cNvPr>
          <p:cNvSpPr txBox="1"/>
          <p:nvPr/>
        </p:nvSpPr>
        <p:spPr>
          <a:xfrm>
            <a:off x="3151836" y="3008976"/>
            <a:ext cx="1832618" cy="523220"/>
          </a:xfrm>
          <a:prstGeom prst="rect">
            <a:avLst/>
          </a:prstGeom>
          <a:noFill/>
        </p:spPr>
        <p:txBody>
          <a:bodyPr wrap="none" rtlCol="0">
            <a:spAutoFit/>
          </a:bodyPr>
          <a:lstStyle/>
          <a:p>
            <a:r>
              <a:rPr lang="en-US" sz="1400" dirty="0">
                <a:latin typeface="+mn-lt"/>
              </a:rPr>
              <a:t>Demand = </a:t>
            </a:r>
            <a:br>
              <a:rPr lang="en-US" sz="1400" dirty="0">
                <a:latin typeface="+mn-lt"/>
              </a:rPr>
            </a:br>
            <a:r>
              <a:rPr lang="en-US" sz="1400" dirty="0">
                <a:latin typeface="+mn-lt"/>
              </a:rPr>
              <a:t>Marginal Benefit (MB)</a:t>
            </a:r>
          </a:p>
        </p:txBody>
      </p:sp>
      <p:sp>
        <p:nvSpPr>
          <p:cNvPr id="22" name="Isosceles Triangle 21">
            <a:extLst>
              <a:ext uri="{FF2B5EF4-FFF2-40B4-BE49-F238E27FC236}">
                <a16:creationId xmlns:a16="http://schemas.microsoft.com/office/drawing/2014/main" id="{DE277C7E-7878-32F2-D747-BFF614562B44}"/>
              </a:ext>
            </a:extLst>
          </p:cNvPr>
          <p:cNvSpPr/>
          <p:nvPr/>
        </p:nvSpPr>
        <p:spPr>
          <a:xfrm rot="5400000">
            <a:off x="717186" y="2652962"/>
            <a:ext cx="1423553" cy="1471064"/>
          </a:xfrm>
          <a:prstGeom prst="triangle">
            <a:avLst>
              <a:gd name="adj" fmla="val 161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D9AD591-94B4-AA39-D621-E31711603AE4}"/>
              </a:ext>
            </a:extLst>
          </p:cNvPr>
          <p:cNvSpPr txBox="1"/>
          <p:nvPr/>
        </p:nvSpPr>
        <p:spPr>
          <a:xfrm>
            <a:off x="717453" y="2744517"/>
            <a:ext cx="995786" cy="584775"/>
          </a:xfrm>
          <a:prstGeom prst="rect">
            <a:avLst/>
          </a:prstGeom>
          <a:noFill/>
        </p:spPr>
        <p:txBody>
          <a:bodyPr wrap="none" rtlCol="0">
            <a:spAutoFit/>
          </a:bodyPr>
          <a:lstStyle/>
          <a:p>
            <a:pPr algn="ctr"/>
            <a:r>
              <a:rPr lang="en-US" sz="1600">
                <a:latin typeface="+mn-lt"/>
              </a:rPr>
              <a:t>Producer</a:t>
            </a:r>
          </a:p>
          <a:p>
            <a:pPr algn="ctr"/>
            <a:r>
              <a:rPr lang="en-US" sz="1600">
                <a:latin typeface="+mn-lt"/>
              </a:rPr>
              <a:t>Surplus</a:t>
            </a:r>
          </a:p>
        </p:txBody>
      </p:sp>
      <p:sp>
        <p:nvSpPr>
          <p:cNvPr id="24" name="Isosceles Triangle 23">
            <a:extLst>
              <a:ext uri="{FF2B5EF4-FFF2-40B4-BE49-F238E27FC236}">
                <a16:creationId xmlns:a16="http://schemas.microsoft.com/office/drawing/2014/main" id="{608A2B31-3B73-4D6A-28A4-9D0428200E0F}"/>
              </a:ext>
            </a:extLst>
          </p:cNvPr>
          <p:cNvSpPr/>
          <p:nvPr/>
        </p:nvSpPr>
        <p:spPr>
          <a:xfrm rot="16200000" flipV="1">
            <a:off x="742448" y="1199174"/>
            <a:ext cx="1411009" cy="1501887"/>
          </a:xfrm>
          <a:prstGeom prst="triangle">
            <a:avLst>
              <a:gd name="adj" fmla="val 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4E7B3BF-3F59-FA65-99CF-0F7554AA101F}"/>
              </a:ext>
            </a:extLst>
          </p:cNvPr>
          <p:cNvSpPr txBox="1"/>
          <p:nvPr/>
        </p:nvSpPr>
        <p:spPr>
          <a:xfrm>
            <a:off x="645888" y="2070856"/>
            <a:ext cx="1120821" cy="584775"/>
          </a:xfrm>
          <a:prstGeom prst="rect">
            <a:avLst/>
          </a:prstGeom>
          <a:noFill/>
        </p:spPr>
        <p:txBody>
          <a:bodyPr wrap="none" rtlCol="0">
            <a:spAutoFit/>
          </a:bodyPr>
          <a:lstStyle/>
          <a:p>
            <a:pPr algn="ctr"/>
            <a:r>
              <a:rPr lang="en-US" sz="1600">
                <a:latin typeface="+mn-lt"/>
              </a:rPr>
              <a:t>Consumer</a:t>
            </a:r>
          </a:p>
          <a:p>
            <a:pPr algn="ctr"/>
            <a:r>
              <a:rPr lang="en-US" sz="1600">
                <a:latin typeface="+mn-lt"/>
              </a:rPr>
              <a:t>Surplus</a:t>
            </a:r>
          </a:p>
        </p:txBody>
      </p:sp>
      <p:cxnSp>
        <p:nvCxnSpPr>
          <p:cNvPr id="10" name="Straight Connector 9">
            <a:extLst>
              <a:ext uri="{FF2B5EF4-FFF2-40B4-BE49-F238E27FC236}">
                <a16:creationId xmlns:a16="http://schemas.microsoft.com/office/drawing/2014/main" id="{CE526FBF-1EC5-DE2E-CF4A-7D774E4A422A}"/>
              </a:ext>
            </a:extLst>
          </p:cNvPr>
          <p:cNvCxnSpPr>
            <a:cxnSpLocks/>
          </p:cNvCxnSpPr>
          <p:nvPr/>
        </p:nvCxnSpPr>
        <p:spPr>
          <a:xfrm flipH="1">
            <a:off x="712117" y="1272584"/>
            <a:ext cx="3014414" cy="2834820"/>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500D6C3-F02E-DB43-0267-74E687469ECC}"/>
              </a:ext>
            </a:extLst>
          </p:cNvPr>
          <p:cNvCxnSpPr>
            <a:cxnSpLocks/>
          </p:cNvCxnSpPr>
          <p:nvPr/>
        </p:nvCxnSpPr>
        <p:spPr>
          <a:xfrm>
            <a:off x="675298" y="2678013"/>
            <a:ext cx="1657550" cy="0"/>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36FB8B3-DF7B-528B-AD5C-F3C70426CD99}"/>
              </a:ext>
            </a:extLst>
          </p:cNvPr>
          <p:cNvCxnSpPr>
            <a:cxnSpLocks/>
          </p:cNvCxnSpPr>
          <p:nvPr/>
        </p:nvCxnSpPr>
        <p:spPr>
          <a:xfrm>
            <a:off x="717180" y="1262271"/>
            <a:ext cx="3033099" cy="2723998"/>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B4C7063-6D03-83BE-A5D8-92D9DF18AFA0}"/>
              </a:ext>
            </a:extLst>
          </p:cNvPr>
          <p:cNvCxnSpPr>
            <a:cxnSpLocks/>
            <a:stCxn id="8" idx="2"/>
          </p:cNvCxnSpPr>
          <p:nvPr/>
        </p:nvCxnSpPr>
        <p:spPr>
          <a:xfrm flipH="1">
            <a:off x="688368" y="1187953"/>
            <a:ext cx="12022" cy="2921427"/>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AD3F77FD-53CB-14E6-602B-C81861EBE0A1}"/>
              </a:ext>
            </a:extLst>
          </p:cNvPr>
          <p:cNvCxnSpPr/>
          <p:nvPr/>
        </p:nvCxnSpPr>
        <p:spPr>
          <a:xfrm>
            <a:off x="688368" y="4109380"/>
            <a:ext cx="3165764" cy="0"/>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8A339DEC-8FBB-01B8-CB08-4104FAA4E794}"/>
              </a:ext>
            </a:extLst>
          </p:cNvPr>
          <p:cNvSpPr txBox="1"/>
          <p:nvPr/>
        </p:nvSpPr>
        <p:spPr>
          <a:xfrm>
            <a:off x="3007178" y="791122"/>
            <a:ext cx="1628341" cy="954107"/>
          </a:xfrm>
          <a:prstGeom prst="rect">
            <a:avLst/>
          </a:prstGeom>
          <a:noFill/>
        </p:spPr>
        <p:txBody>
          <a:bodyPr wrap="square" rtlCol="0">
            <a:spAutoFit/>
          </a:bodyPr>
          <a:lstStyle/>
          <a:p>
            <a:r>
              <a:rPr lang="en-US" sz="1400" dirty="0">
                <a:latin typeface="+mn-lt"/>
              </a:rPr>
              <a:t>Supply = </a:t>
            </a:r>
            <a:br>
              <a:rPr lang="en-US" sz="1400" dirty="0">
                <a:latin typeface="+mn-lt"/>
              </a:rPr>
            </a:br>
            <a:r>
              <a:rPr lang="en-US" sz="1400" dirty="0">
                <a:latin typeface="+mn-lt"/>
              </a:rPr>
              <a:t>Marginal Cost (MC) </a:t>
            </a:r>
          </a:p>
          <a:p>
            <a:endParaRPr lang="en-US" sz="1400" dirty="0">
              <a:latin typeface="+mn-lt"/>
            </a:endParaRPr>
          </a:p>
        </p:txBody>
      </p:sp>
      <p:sp>
        <p:nvSpPr>
          <p:cNvPr id="3" name="TextBox 2">
            <a:extLst>
              <a:ext uri="{FF2B5EF4-FFF2-40B4-BE49-F238E27FC236}">
                <a16:creationId xmlns:a16="http://schemas.microsoft.com/office/drawing/2014/main" id="{546DAE4C-1FBF-422D-3F3B-D3731FDF98F8}"/>
              </a:ext>
            </a:extLst>
          </p:cNvPr>
          <p:cNvSpPr txBox="1"/>
          <p:nvPr/>
        </p:nvSpPr>
        <p:spPr>
          <a:xfrm>
            <a:off x="247823" y="1209136"/>
            <a:ext cx="431528" cy="215444"/>
          </a:xfrm>
          <a:prstGeom prst="rect">
            <a:avLst/>
          </a:prstGeom>
          <a:noFill/>
        </p:spPr>
        <p:txBody>
          <a:bodyPr wrap="none" rtlCol="0">
            <a:spAutoFit/>
          </a:bodyPr>
          <a:lstStyle/>
          <a:p>
            <a:r>
              <a:rPr lang="en-US" sz="800">
                <a:latin typeface="+mn-lt"/>
              </a:rPr>
              <a:t>$2.00</a:t>
            </a:r>
          </a:p>
        </p:txBody>
      </p:sp>
      <p:sp>
        <p:nvSpPr>
          <p:cNvPr id="13" name="TextBox 12">
            <a:extLst>
              <a:ext uri="{FF2B5EF4-FFF2-40B4-BE49-F238E27FC236}">
                <a16:creationId xmlns:a16="http://schemas.microsoft.com/office/drawing/2014/main" id="{C6894C33-C7B8-3518-9007-0297B2581099}"/>
              </a:ext>
            </a:extLst>
          </p:cNvPr>
          <p:cNvSpPr txBox="1"/>
          <p:nvPr/>
        </p:nvSpPr>
        <p:spPr>
          <a:xfrm>
            <a:off x="415213" y="4119728"/>
            <a:ext cx="239168" cy="215444"/>
          </a:xfrm>
          <a:prstGeom prst="rect">
            <a:avLst/>
          </a:prstGeom>
          <a:noFill/>
        </p:spPr>
        <p:txBody>
          <a:bodyPr wrap="none" rtlCol="0">
            <a:spAutoFit/>
          </a:bodyPr>
          <a:lstStyle/>
          <a:p>
            <a:r>
              <a:rPr lang="en-US" sz="800">
                <a:latin typeface="+mn-lt"/>
              </a:rPr>
              <a:t>0</a:t>
            </a:r>
          </a:p>
        </p:txBody>
      </p:sp>
    </p:spTree>
    <p:extLst>
      <p:ext uri="{BB962C8B-B14F-4D97-AF65-F5344CB8AC3E}">
        <p14:creationId xmlns:p14="http://schemas.microsoft.com/office/powerpoint/2010/main" val="3565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753FBFA-B751-4F20-E578-B182D4D4CBA8}"/>
              </a:ext>
            </a:extLst>
          </p:cNvPr>
          <p:cNvSpPr>
            <a:spLocks noGrp="1"/>
          </p:cNvSpPr>
          <p:nvPr>
            <p:ph type="title" idx="4294967295"/>
          </p:nvPr>
        </p:nvSpPr>
        <p:spPr bwMode="auto">
          <a:xfrm>
            <a:off x="1740174" y="1899444"/>
            <a:ext cx="5889625" cy="134461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ts val="0"/>
              </a:spcBef>
              <a:spcAft>
                <a:spcPts val="1200"/>
              </a:spcAft>
              <a:buClr>
                <a:schemeClr val="tx1"/>
              </a:buClr>
              <a:buSzPct val="125000"/>
              <a:buFont typeface="Arial"/>
              <a:buNone/>
              <a:tabLst/>
              <a:defRPr/>
            </a:pPr>
            <a:r>
              <a:rPr kumimoji="0" lang="en-US" sz="3600" b="1" i="0" u="none" strike="noStrike" kern="0" cap="none" spc="-150" normalizeH="0" baseline="0" noProof="0" dirty="0">
                <a:ln>
                  <a:noFill/>
                </a:ln>
                <a:solidFill>
                  <a:schemeClr val="tx2"/>
                </a:solidFill>
                <a:effectLst/>
                <a:uLnTx/>
                <a:uFillTx/>
                <a:latin typeface="+mn-lt"/>
                <a:ea typeface="+mn-ea"/>
                <a:cs typeface="Arial"/>
              </a:rPr>
              <a:t>Deadweight Loss and</a:t>
            </a:r>
            <a:br>
              <a:rPr kumimoji="0" lang="en-US" sz="3600" b="1" i="0" u="none" strike="noStrike" kern="0" cap="none" spc="-150" normalizeH="0" baseline="0" noProof="0" dirty="0">
                <a:ln>
                  <a:noFill/>
                </a:ln>
                <a:solidFill>
                  <a:schemeClr val="tx2"/>
                </a:solidFill>
                <a:effectLst/>
                <a:uLnTx/>
                <a:uFillTx/>
                <a:latin typeface="+mn-lt"/>
                <a:ea typeface="+mn-ea"/>
                <a:cs typeface="Arial"/>
              </a:rPr>
            </a:br>
            <a:r>
              <a:rPr kumimoji="0" lang="en-US" sz="3600" b="1" i="0" u="none" strike="noStrike" kern="0" cap="none" spc="-150" normalizeH="0" baseline="0" noProof="0" dirty="0">
                <a:ln>
                  <a:noFill/>
                </a:ln>
                <a:solidFill>
                  <a:schemeClr val="tx2"/>
                </a:solidFill>
                <a:effectLst/>
                <a:uLnTx/>
                <a:uFillTx/>
                <a:latin typeface="+mn-lt"/>
                <a:ea typeface="+mn-ea"/>
                <a:cs typeface="Arial"/>
              </a:rPr>
              <a:t>Market Power</a:t>
            </a:r>
          </a:p>
        </p:txBody>
      </p:sp>
    </p:spTree>
    <p:extLst>
      <p:ext uri="{BB962C8B-B14F-4D97-AF65-F5344CB8AC3E}">
        <p14:creationId xmlns:p14="http://schemas.microsoft.com/office/powerpoint/2010/main" val="54113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B0B07-4B0C-92C6-35E4-2DEC3DBEA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F1F7A-20A7-9C71-BCA7-62EA4241675D}"/>
              </a:ext>
            </a:extLst>
          </p:cNvPr>
          <p:cNvSpPr>
            <a:spLocks noGrp="1"/>
          </p:cNvSpPr>
          <p:nvPr>
            <p:ph type="title"/>
          </p:nvPr>
        </p:nvSpPr>
        <p:spPr>
          <a:xfrm>
            <a:off x="474453" y="125335"/>
            <a:ext cx="7658100" cy="755661"/>
          </a:xfrm>
        </p:spPr>
        <p:txBody>
          <a:bodyPr/>
          <a:lstStyle/>
          <a:p>
            <a:pPr algn="l"/>
            <a:r>
              <a:rPr lang="en-US" dirty="0">
                <a:latin typeface="+mn-lt"/>
              </a:rPr>
              <a:t>Cookie Market Scenario 2</a:t>
            </a:r>
          </a:p>
        </p:txBody>
      </p:sp>
      <p:sp>
        <p:nvSpPr>
          <p:cNvPr id="4" name="Content Placeholder 3">
            <a:extLst>
              <a:ext uri="{FF2B5EF4-FFF2-40B4-BE49-F238E27FC236}">
                <a16:creationId xmlns:a16="http://schemas.microsoft.com/office/drawing/2014/main" id="{2A2C7DFA-F16A-A64B-7ED6-25458BA5D24B}"/>
              </a:ext>
            </a:extLst>
          </p:cNvPr>
          <p:cNvSpPr>
            <a:spLocks noGrp="1"/>
          </p:cNvSpPr>
          <p:nvPr>
            <p:ph sz="half" idx="2"/>
          </p:nvPr>
        </p:nvSpPr>
        <p:spPr>
          <a:xfrm>
            <a:off x="4711103" y="710120"/>
            <a:ext cx="4317353" cy="4064246"/>
          </a:xfrm>
        </p:spPr>
        <p:txBody>
          <a:bodyPr>
            <a:normAutofit fontScale="92500" lnSpcReduction="10000"/>
          </a:bodyPr>
          <a:lstStyle/>
          <a:p>
            <a:pPr lvl="0"/>
            <a:r>
              <a:rPr lang="en-US" sz="1550" dirty="0">
                <a:solidFill>
                  <a:prstClr val="black"/>
                </a:solidFill>
              </a:rPr>
              <a:t>With market power, the monopolist will produce 16,667 cookies and charge $1.33 per cookie, instead of producing the market equilibrium quantity of 25,000 cookies and charging $1.00 per cookie.</a:t>
            </a:r>
          </a:p>
          <a:p>
            <a:pPr lvl="0"/>
            <a:r>
              <a:rPr lang="en-US" sz="1550" dirty="0">
                <a:solidFill>
                  <a:prstClr val="black"/>
                </a:solidFill>
              </a:rPr>
              <a:t>There were 8,333 cookies lost because of the monopoly. </a:t>
            </a:r>
          </a:p>
          <a:p>
            <a:pPr lvl="0"/>
            <a:r>
              <a:rPr lang="en-US" sz="1550" dirty="0">
                <a:solidFill>
                  <a:prstClr val="black"/>
                </a:solidFill>
              </a:rPr>
              <a:t>The market is inefficient because </a:t>
            </a:r>
            <a:br>
              <a:rPr lang="en-US" sz="1550" dirty="0">
                <a:solidFill>
                  <a:prstClr val="black"/>
                </a:solidFill>
              </a:rPr>
            </a:br>
            <a:r>
              <a:rPr lang="en-US" sz="1550" dirty="0">
                <a:solidFill>
                  <a:prstClr val="black"/>
                </a:solidFill>
              </a:rPr>
              <a:t>MB &gt; MC at 16,667 cookies. </a:t>
            </a:r>
          </a:p>
          <a:p>
            <a:pPr lvl="0"/>
            <a:r>
              <a:rPr lang="en-US" sz="1550" dirty="0">
                <a:solidFill>
                  <a:prstClr val="black"/>
                </a:solidFill>
              </a:rPr>
              <a:t>Consumer surplus decreases because of lost production and is partially transferred to producer surplus.</a:t>
            </a:r>
          </a:p>
          <a:p>
            <a:pPr lvl="0"/>
            <a:r>
              <a:rPr lang="en-US" sz="1550" dirty="0">
                <a:solidFill>
                  <a:prstClr val="black"/>
                </a:solidFill>
              </a:rPr>
              <a:t>Deadweight loss (DWL) is created and is equal to the lost consumer surplus and the lost producer surplus because of the decrease in production and the moving away from competitive market equilibrium.</a:t>
            </a:r>
          </a:p>
        </p:txBody>
      </p:sp>
      <p:sp>
        <p:nvSpPr>
          <p:cNvPr id="5" name="TextBox 4">
            <a:extLst>
              <a:ext uri="{FF2B5EF4-FFF2-40B4-BE49-F238E27FC236}">
                <a16:creationId xmlns:a16="http://schemas.microsoft.com/office/drawing/2014/main" id="{2D02032B-FDEC-3247-6B25-2D35A6F87040}"/>
              </a:ext>
            </a:extLst>
          </p:cNvPr>
          <p:cNvSpPr txBox="1"/>
          <p:nvPr/>
        </p:nvSpPr>
        <p:spPr>
          <a:xfrm>
            <a:off x="864228" y="934237"/>
            <a:ext cx="466794" cy="246221"/>
          </a:xfrm>
          <a:prstGeom prst="rect">
            <a:avLst/>
          </a:prstGeom>
          <a:noFill/>
        </p:spPr>
        <p:txBody>
          <a:bodyPr wrap="none" rtlCol="0">
            <a:spAutoFit/>
          </a:bodyPr>
          <a:lstStyle/>
          <a:p>
            <a:r>
              <a:rPr lang="en-US" sz="1000">
                <a:latin typeface="+mn-lt"/>
              </a:rPr>
              <a:t>Price</a:t>
            </a:r>
          </a:p>
        </p:txBody>
      </p:sp>
      <p:cxnSp>
        <p:nvCxnSpPr>
          <p:cNvPr id="6" name="Straight Connector 5">
            <a:extLst>
              <a:ext uri="{FF2B5EF4-FFF2-40B4-BE49-F238E27FC236}">
                <a16:creationId xmlns:a16="http://schemas.microsoft.com/office/drawing/2014/main" id="{C95B1D7B-9F1E-F06E-06EF-0AC5A9C13824}"/>
              </a:ext>
            </a:extLst>
          </p:cNvPr>
          <p:cNvCxnSpPr>
            <a:cxnSpLocks/>
          </p:cNvCxnSpPr>
          <p:nvPr/>
        </p:nvCxnSpPr>
        <p:spPr>
          <a:xfrm flipH="1" flipV="1">
            <a:off x="2654852" y="2686668"/>
            <a:ext cx="15998" cy="1423554"/>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AF8CA39-69B4-3617-9A11-EA4C5498C340}"/>
              </a:ext>
            </a:extLst>
          </p:cNvPr>
          <p:cNvSpPr txBox="1"/>
          <p:nvPr/>
        </p:nvSpPr>
        <p:spPr>
          <a:xfrm>
            <a:off x="2493574" y="4186517"/>
            <a:ext cx="486030" cy="215444"/>
          </a:xfrm>
          <a:prstGeom prst="rect">
            <a:avLst/>
          </a:prstGeom>
          <a:noFill/>
        </p:spPr>
        <p:txBody>
          <a:bodyPr wrap="none" rtlCol="0">
            <a:spAutoFit/>
          </a:bodyPr>
          <a:lstStyle/>
          <a:p>
            <a:r>
              <a:rPr lang="en-US" sz="800" dirty="0">
                <a:latin typeface="+mn-lt"/>
              </a:rPr>
              <a:t>25,000</a:t>
            </a:r>
          </a:p>
        </p:txBody>
      </p:sp>
      <p:sp>
        <p:nvSpPr>
          <p:cNvPr id="8" name="TextBox 7">
            <a:extLst>
              <a:ext uri="{FF2B5EF4-FFF2-40B4-BE49-F238E27FC236}">
                <a16:creationId xmlns:a16="http://schemas.microsoft.com/office/drawing/2014/main" id="{9AD4970D-84C0-1E94-7648-F79A569DD78F}"/>
              </a:ext>
            </a:extLst>
          </p:cNvPr>
          <p:cNvSpPr txBox="1"/>
          <p:nvPr/>
        </p:nvSpPr>
        <p:spPr>
          <a:xfrm>
            <a:off x="665043" y="2570738"/>
            <a:ext cx="431528" cy="215444"/>
          </a:xfrm>
          <a:prstGeom prst="rect">
            <a:avLst/>
          </a:prstGeom>
          <a:noFill/>
        </p:spPr>
        <p:txBody>
          <a:bodyPr wrap="none" rtlCol="0">
            <a:spAutoFit/>
          </a:bodyPr>
          <a:lstStyle/>
          <a:p>
            <a:r>
              <a:rPr lang="en-US" sz="800">
                <a:latin typeface="+mn-lt"/>
              </a:rPr>
              <a:t>$1.00</a:t>
            </a:r>
          </a:p>
        </p:txBody>
      </p:sp>
      <p:sp>
        <p:nvSpPr>
          <p:cNvPr id="9" name="Isosceles Triangle 8">
            <a:extLst>
              <a:ext uri="{FF2B5EF4-FFF2-40B4-BE49-F238E27FC236}">
                <a16:creationId xmlns:a16="http://schemas.microsoft.com/office/drawing/2014/main" id="{4A138BFB-55BD-E0AE-A010-432DE27B863F}"/>
              </a:ext>
            </a:extLst>
          </p:cNvPr>
          <p:cNvSpPr/>
          <p:nvPr/>
        </p:nvSpPr>
        <p:spPr>
          <a:xfrm rot="5400000">
            <a:off x="1143639" y="2616250"/>
            <a:ext cx="1423553" cy="1529500"/>
          </a:xfrm>
          <a:prstGeom prst="triangle">
            <a:avLst>
              <a:gd name="adj" fmla="val 161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A2851CD-A936-CE35-2287-10CAB88ED8CE}"/>
              </a:ext>
            </a:extLst>
          </p:cNvPr>
          <p:cNvSpPr/>
          <p:nvPr/>
        </p:nvSpPr>
        <p:spPr>
          <a:xfrm rot="16200000" flipV="1">
            <a:off x="1194027" y="1186294"/>
            <a:ext cx="1392146" cy="1561498"/>
          </a:xfrm>
          <a:prstGeom prst="triangle">
            <a:avLst>
              <a:gd name="adj" fmla="val 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071B33F-08A2-1310-FE45-769CCEC7278E}"/>
              </a:ext>
            </a:extLst>
          </p:cNvPr>
          <p:cNvCxnSpPr>
            <a:cxnSpLocks/>
          </p:cNvCxnSpPr>
          <p:nvPr/>
        </p:nvCxnSpPr>
        <p:spPr>
          <a:xfrm flipH="1">
            <a:off x="1109352" y="1265089"/>
            <a:ext cx="3014414" cy="283482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1B09A1-CE9D-17CB-060B-7A31B13BC353}"/>
              </a:ext>
            </a:extLst>
          </p:cNvPr>
          <p:cNvCxnSpPr>
            <a:cxnSpLocks/>
            <a:endCxn id="11" idx="0"/>
          </p:cNvCxnSpPr>
          <p:nvPr/>
        </p:nvCxnSpPr>
        <p:spPr>
          <a:xfrm flipV="1">
            <a:off x="1072533" y="2663116"/>
            <a:ext cx="1598316" cy="7402"/>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8F03D44-ED22-E042-4BA9-814CA95BE0C1}"/>
              </a:ext>
            </a:extLst>
          </p:cNvPr>
          <p:cNvCxnSpPr>
            <a:cxnSpLocks/>
          </p:cNvCxnSpPr>
          <p:nvPr/>
        </p:nvCxnSpPr>
        <p:spPr>
          <a:xfrm>
            <a:off x="1084435" y="1239786"/>
            <a:ext cx="3033099" cy="2723998"/>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AB00718-3648-023B-1CDB-E6C51D4B92F1}"/>
              </a:ext>
            </a:extLst>
          </p:cNvPr>
          <p:cNvCxnSpPr>
            <a:cxnSpLocks/>
            <a:stCxn id="5" idx="2"/>
          </p:cNvCxnSpPr>
          <p:nvPr/>
        </p:nvCxnSpPr>
        <p:spPr>
          <a:xfrm flipH="1">
            <a:off x="1085603" y="1180458"/>
            <a:ext cx="12022" cy="2921427"/>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6C6B2365-8591-F11B-381D-578D05B61805}"/>
              </a:ext>
            </a:extLst>
          </p:cNvPr>
          <p:cNvCxnSpPr/>
          <p:nvPr/>
        </p:nvCxnSpPr>
        <p:spPr>
          <a:xfrm>
            <a:off x="1085603" y="4101885"/>
            <a:ext cx="3165764" cy="0"/>
          </a:xfrm>
          <a:prstGeom prst="line">
            <a:avLst/>
          </a:prstGeom>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8729EDD5-7839-FDA0-E871-1AC56C8F97ED}"/>
              </a:ext>
            </a:extLst>
          </p:cNvPr>
          <p:cNvSpPr txBox="1"/>
          <p:nvPr/>
        </p:nvSpPr>
        <p:spPr>
          <a:xfrm>
            <a:off x="645058" y="1201641"/>
            <a:ext cx="431528" cy="215444"/>
          </a:xfrm>
          <a:prstGeom prst="rect">
            <a:avLst/>
          </a:prstGeom>
          <a:noFill/>
        </p:spPr>
        <p:txBody>
          <a:bodyPr wrap="none" rtlCol="0">
            <a:spAutoFit/>
          </a:bodyPr>
          <a:lstStyle/>
          <a:p>
            <a:r>
              <a:rPr lang="en-US" sz="800">
                <a:latin typeface="+mn-lt"/>
              </a:rPr>
              <a:t>$2.00</a:t>
            </a:r>
          </a:p>
        </p:txBody>
      </p:sp>
      <p:sp>
        <p:nvSpPr>
          <p:cNvPr id="22" name="TextBox 21">
            <a:extLst>
              <a:ext uri="{FF2B5EF4-FFF2-40B4-BE49-F238E27FC236}">
                <a16:creationId xmlns:a16="http://schemas.microsoft.com/office/drawing/2014/main" id="{8D241FAC-2AE7-8978-3AB4-9FABDA290D9B}"/>
              </a:ext>
            </a:extLst>
          </p:cNvPr>
          <p:cNvSpPr txBox="1"/>
          <p:nvPr/>
        </p:nvSpPr>
        <p:spPr>
          <a:xfrm>
            <a:off x="812448" y="4112233"/>
            <a:ext cx="239168" cy="215444"/>
          </a:xfrm>
          <a:prstGeom prst="rect">
            <a:avLst/>
          </a:prstGeom>
          <a:noFill/>
        </p:spPr>
        <p:txBody>
          <a:bodyPr wrap="none" rtlCol="0">
            <a:spAutoFit/>
          </a:bodyPr>
          <a:lstStyle/>
          <a:p>
            <a:r>
              <a:rPr lang="en-US" sz="800">
                <a:latin typeface="+mn-lt"/>
              </a:rPr>
              <a:t>0</a:t>
            </a:r>
          </a:p>
        </p:txBody>
      </p:sp>
      <p:sp>
        <p:nvSpPr>
          <p:cNvPr id="23" name="TextBox 22">
            <a:extLst>
              <a:ext uri="{FF2B5EF4-FFF2-40B4-BE49-F238E27FC236}">
                <a16:creationId xmlns:a16="http://schemas.microsoft.com/office/drawing/2014/main" id="{6F3A7638-3315-3CAB-3FD4-C09A35EF0B73}"/>
              </a:ext>
            </a:extLst>
          </p:cNvPr>
          <p:cNvSpPr txBox="1"/>
          <p:nvPr/>
        </p:nvSpPr>
        <p:spPr>
          <a:xfrm>
            <a:off x="3563815" y="865579"/>
            <a:ext cx="967788" cy="523220"/>
          </a:xfrm>
          <a:prstGeom prst="rect">
            <a:avLst/>
          </a:prstGeom>
          <a:noFill/>
        </p:spPr>
        <p:txBody>
          <a:bodyPr wrap="square" rtlCol="0">
            <a:spAutoFit/>
          </a:bodyPr>
          <a:lstStyle/>
          <a:p>
            <a:r>
              <a:rPr lang="en-US" sz="1400" dirty="0">
                <a:latin typeface="+mn-lt"/>
              </a:rPr>
              <a:t>Supply</a:t>
            </a:r>
          </a:p>
          <a:p>
            <a:r>
              <a:rPr lang="en-US" sz="1400" dirty="0">
                <a:latin typeface="+mn-lt"/>
              </a:rPr>
              <a:t>MC</a:t>
            </a:r>
          </a:p>
        </p:txBody>
      </p:sp>
      <p:sp>
        <p:nvSpPr>
          <p:cNvPr id="25" name="TextBox 24">
            <a:extLst>
              <a:ext uri="{FF2B5EF4-FFF2-40B4-BE49-F238E27FC236}">
                <a16:creationId xmlns:a16="http://schemas.microsoft.com/office/drawing/2014/main" id="{B4C3E0C5-E4AC-FA66-86E2-EC8E58CF6C2D}"/>
              </a:ext>
            </a:extLst>
          </p:cNvPr>
          <p:cNvSpPr txBox="1"/>
          <p:nvPr/>
        </p:nvSpPr>
        <p:spPr>
          <a:xfrm>
            <a:off x="3680665" y="3243451"/>
            <a:ext cx="891335" cy="523220"/>
          </a:xfrm>
          <a:prstGeom prst="rect">
            <a:avLst/>
          </a:prstGeom>
          <a:noFill/>
        </p:spPr>
        <p:txBody>
          <a:bodyPr wrap="square" rtlCol="0">
            <a:spAutoFit/>
          </a:bodyPr>
          <a:lstStyle/>
          <a:p>
            <a:r>
              <a:rPr lang="en-US" sz="1400" dirty="0">
                <a:latin typeface="+mn-lt"/>
              </a:rPr>
              <a:t>Demand</a:t>
            </a:r>
          </a:p>
          <a:p>
            <a:r>
              <a:rPr lang="en-US" sz="1400" dirty="0">
                <a:latin typeface="+mn-lt"/>
              </a:rPr>
              <a:t>MB</a:t>
            </a:r>
          </a:p>
        </p:txBody>
      </p:sp>
      <p:sp>
        <p:nvSpPr>
          <p:cNvPr id="30" name="TextBox 29">
            <a:extLst>
              <a:ext uri="{FF2B5EF4-FFF2-40B4-BE49-F238E27FC236}">
                <a16:creationId xmlns:a16="http://schemas.microsoft.com/office/drawing/2014/main" id="{658BD7FE-F791-00EF-76FA-4032E1D465D9}"/>
              </a:ext>
            </a:extLst>
          </p:cNvPr>
          <p:cNvSpPr txBox="1"/>
          <p:nvPr/>
        </p:nvSpPr>
        <p:spPr>
          <a:xfrm>
            <a:off x="2329308" y="3823861"/>
            <a:ext cx="907255" cy="307777"/>
          </a:xfrm>
          <a:prstGeom prst="rect">
            <a:avLst/>
          </a:prstGeom>
          <a:noFill/>
        </p:spPr>
        <p:txBody>
          <a:bodyPr wrap="square" rtlCol="0">
            <a:spAutoFit/>
          </a:bodyPr>
          <a:lstStyle/>
          <a:p>
            <a:r>
              <a:rPr lang="en-US" sz="1400">
                <a:latin typeface="+mn-lt"/>
              </a:rPr>
              <a:t>MR</a:t>
            </a:r>
            <a:endParaRPr lang="en-US" sz="1400">
              <a:solidFill>
                <a:srgbClr val="FF0000"/>
              </a:solidFill>
              <a:latin typeface="+mn-lt"/>
            </a:endParaRPr>
          </a:p>
        </p:txBody>
      </p:sp>
      <p:cxnSp>
        <p:nvCxnSpPr>
          <p:cNvPr id="33" name="Straight Connector 32">
            <a:extLst>
              <a:ext uri="{FF2B5EF4-FFF2-40B4-BE49-F238E27FC236}">
                <a16:creationId xmlns:a16="http://schemas.microsoft.com/office/drawing/2014/main" id="{9BA5288F-BE90-DDB3-673F-BD237F17DE4F}"/>
              </a:ext>
            </a:extLst>
          </p:cNvPr>
          <p:cNvCxnSpPr>
            <a:cxnSpLocks/>
          </p:cNvCxnSpPr>
          <p:nvPr/>
        </p:nvCxnSpPr>
        <p:spPr>
          <a:xfrm flipH="1" flipV="1">
            <a:off x="2084761" y="2137050"/>
            <a:ext cx="3977" cy="1960682"/>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25C8B38-6082-70E0-31C2-4E564BFED016}"/>
              </a:ext>
            </a:extLst>
          </p:cNvPr>
          <p:cNvCxnSpPr>
            <a:cxnSpLocks/>
          </p:cNvCxnSpPr>
          <p:nvPr/>
        </p:nvCxnSpPr>
        <p:spPr>
          <a:xfrm flipV="1">
            <a:off x="1085603" y="2137050"/>
            <a:ext cx="999158" cy="8839"/>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DE585F61-1001-2C46-1BBB-14D9B80AF9EB}"/>
              </a:ext>
            </a:extLst>
          </p:cNvPr>
          <p:cNvSpPr txBox="1"/>
          <p:nvPr/>
        </p:nvSpPr>
        <p:spPr>
          <a:xfrm>
            <a:off x="670043" y="2043581"/>
            <a:ext cx="431528" cy="215444"/>
          </a:xfrm>
          <a:prstGeom prst="rect">
            <a:avLst/>
          </a:prstGeom>
          <a:noFill/>
        </p:spPr>
        <p:txBody>
          <a:bodyPr wrap="none" rtlCol="0">
            <a:spAutoFit/>
          </a:bodyPr>
          <a:lstStyle/>
          <a:p>
            <a:r>
              <a:rPr lang="en-US" sz="800">
                <a:latin typeface="+mn-lt"/>
              </a:rPr>
              <a:t>$1.33</a:t>
            </a:r>
          </a:p>
        </p:txBody>
      </p:sp>
      <p:sp>
        <p:nvSpPr>
          <p:cNvPr id="42" name="TextBox 41">
            <a:extLst>
              <a:ext uri="{FF2B5EF4-FFF2-40B4-BE49-F238E27FC236}">
                <a16:creationId xmlns:a16="http://schemas.microsoft.com/office/drawing/2014/main" id="{3301AB4A-E2B1-1839-ED99-014B0CF363DF}"/>
              </a:ext>
            </a:extLst>
          </p:cNvPr>
          <p:cNvSpPr txBox="1"/>
          <p:nvPr/>
        </p:nvSpPr>
        <p:spPr>
          <a:xfrm>
            <a:off x="1866489" y="4181522"/>
            <a:ext cx="486030" cy="215444"/>
          </a:xfrm>
          <a:prstGeom prst="rect">
            <a:avLst/>
          </a:prstGeom>
          <a:noFill/>
        </p:spPr>
        <p:txBody>
          <a:bodyPr wrap="none" rtlCol="0">
            <a:spAutoFit/>
          </a:bodyPr>
          <a:lstStyle/>
          <a:p>
            <a:r>
              <a:rPr lang="en-US" sz="800">
                <a:latin typeface="+mn-lt"/>
              </a:rPr>
              <a:t>16,667</a:t>
            </a:r>
          </a:p>
        </p:txBody>
      </p:sp>
      <p:sp>
        <p:nvSpPr>
          <p:cNvPr id="43" name="Right Triangle 42">
            <a:extLst>
              <a:ext uri="{FF2B5EF4-FFF2-40B4-BE49-F238E27FC236}">
                <a16:creationId xmlns:a16="http://schemas.microsoft.com/office/drawing/2014/main" id="{1EA75461-AA69-0A9D-2D7A-18789DD1AB92}"/>
              </a:ext>
            </a:extLst>
          </p:cNvPr>
          <p:cNvSpPr/>
          <p:nvPr/>
        </p:nvSpPr>
        <p:spPr>
          <a:xfrm>
            <a:off x="2080963" y="2145888"/>
            <a:ext cx="566112" cy="508119"/>
          </a:xfrm>
          <a:prstGeom prst="rtTriangle">
            <a:avLst/>
          </a:prstGeom>
          <a:pattFill prst="wdUpDiag">
            <a:fgClr>
              <a:schemeClr val="tx1"/>
            </a:fgClr>
            <a:bgClr>
              <a:schemeClr val="accent4">
                <a:lumMod val="7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ight Triangle 43">
            <a:extLst>
              <a:ext uri="{FF2B5EF4-FFF2-40B4-BE49-F238E27FC236}">
                <a16:creationId xmlns:a16="http://schemas.microsoft.com/office/drawing/2014/main" id="{ABF00865-6331-1982-CEB9-58CE002981D5}"/>
              </a:ext>
            </a:extLst>
          </p:cNvPr>
          <p:cNvSpPr/>
          <p:nvPr/>
        </p:nvSpPr>
        <p:spPr>
          <a:xfrm rot="5400000">
            <a:off x="2101445" y="2661135"/>
            <a:ext cx="501186" cy="537081"/>
          </a:xfrm>
          <a:prstGeom prst="rtTriangle">
            <a:avLst/>
          </a:prstGeom>
          <a:pattFill prst="wdUpDiag">
            <a:fgClr>
              <a:schemeClr val="tx1"/>
            </a:fgClr>
            <a:bgClr>
              <a:schemeClr val="accent3">
                <a:lumMod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F254A5-6128-8F8B-8B29-6065375922DA}"/>
              </a:ext>
            </a:extLst>
          </p:cNvPr>
          <p:cNvSpPr txBox="1"/>
          <p:nvPr/>
        </p:nvSpPr>
        <p:spPr>
          <a:xfrm>
            <a:off x="1002748" y="1726086"/>
            <a:ext cx="886782" cy="461665"/>
          </a:xfrm>
          <a:prstGeom prst="rect">
            <a:avLst/>
          </a:prstGeom>
          <a:noFill/>
        </p:spPr>
        <p:txBody>
          <a:bodyPr wrap="none" rtlCol="0">
            <a:spAutoFit/>
          </a:bodyPr>
          <a:lstStyle/>
          <a:p>
            <a:pPr algn="ctr"/>
            <a:r>
              <a:rPr lang="en-US" sz="1200">
                <a:latin typeface="+mn-lt"/>
              </a:rPr>
              <a:t>Consumer</a:t>
            </a:r>
          </a:p>
          <a:p>
            <a:pPr algn="ctr"/>
            <a:r>
              <a:rPr lang="en-US" sz="1200">
                <a:latin typeface="+mn-lt"/>
              </a:rPr>
              <a:t>Surplus</a:t>
            </a:r>
          </a:p>
        </p:txBody>
      </p:sp>
      <p:cxnSp>
        <p:nvCxnSpPr>
          <p:cNvPr id="46" name="Straight Connector 45">
            <a:extLst>
              <a:ext uri="{FF2B5EF4-FFF2-40B4-BE49-F238E27FC236}">
                <a16:creationId xmlns:a16="http://schemas.microsoft.com/office/drawing/2014/main" id="{B157233C-863D-B557-FAB9-FCCA60DC1D95}"/>
              </a:ext>
            </a:extLst>
          </p:cNvPr>
          <p:cNvCxnSpPr>
            <a:cxnSpLocks/>
            <a:stCxn id="44" idx="4"/>
          </p:cNvCxnSpPr>
          <p:nvPr/>
        </p:nvCxnSpPr>
        <p:spPr>
          <a:xfrm flipH="1">
            <a:off x="1109352" y="3180269"/>
            <a:ext cx="974146" cy="0"/>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84B04976-67EF-ED8C-FF61-C2912A92C294}"/>
              </a:ext>
            </a:extLst>
          </p:cNvPr>
          <p:cNvSpPr txBox="1"/>
          <p:nvPr/>
        </p:nvSpPr>
        <p:spPr>
          <a:xfrm>
            <a:off x="702523" y="3087888"/>
            <a:ext cx="431528" cy="215444"/>
          </a:xfrm>
          <a:prstGeom prst="rect">
            <a:avLst/>
          </a:prstGeom>
          <a:noFill/>
        </p:spPr>
        <p:txBody>
          <a:bodyPr wrap="none" rtlCol="0">
            <a:spAutoFit/>
          </a:bodyPr>
          <a:lstStyle/>
          <a:p>
            <a:r>
              <a:rPr lang="en-US" sz="800">
                <a:latin typeface="+mn-lt"/>
              </a:rPr>
              <a:t>$0.67</a:t>
            </a:r>
          </a:p>
        </p:txBody>
      </p:sp>
      <p:cxnSp>
        <p:nvCxnSpPr>
          <p:cNvPr id="52" name="Straight Arrow Connector 51">
            <a:extLst>
              <a:ext uri="{FF2B5EF4-FFF2-40B4-BE49-F238E27FC236}">
                <a16:creationId xmlns:a16="http://schemas.microsoft.com/office/drawing/2014/main" id="{25515099-ECEF-4EF4-4AC7-B2453D1C24E1}"/>
              </a:ext>
            </a:extLst>
          </p:cNvPr>
          <p:cNvCxnSpPr>
            <a:cxnSpLocks/>
          </p:cNvCxnSpPr>
          <p:nvPr/>
        </p:nvCxnSpPr>
        <p:spPr>
          <a:xfrm flipH="1">
            <a:off x="2188256" y="2073749"/>
            <a:ext cx="519967" cy="4215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40E08EAA-BB54-4DDD-6130-45125AF27766}"/>
              </a:ext>
            </a:extLst>
          </p:cNvPr>
          <p:cNvCxnSpPr>
            <a:cxnSpLocks/>
          </p:cNvCxnSpPr>
          <p:nvPr/>
        </p:nvCxnSpPr>
        <p:spPr>
          <a:xfrm flipH="1">
            <a:off x="2239381" y="2056151"/>
            <a:ext cx="468842" cy="8068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FE29F711-8C3A-4DBD-DCE8-C3E941EADC56}"/>
              </a:ext>
            </a:extLst>
          </p:cNvPr>
          <p:cNvSpPr txBox="1"/>
          <p:nvPr/>
        </p:nvSpPr>
        <p:spPr>
          <a:xfrm>
            <a:off x="2548500" y="1806562"/>
            <a:ext cx="626967" cy="338554"/>
          </a:xfrm>
          <a:prstGeom prst="rect">
            <a:avLst/>
          </a:prstGeom>
          <a:noFill/>
        </p:spPr>
        <p:txBody>
          <a:bodyPr wrap="none" rtlCol="0">
            <a:spAutoFit/>
          </a:bodyPr>
          <a:lstStyle/>
          <a:p>
            <a:r>
              <a:rPr lang="en-US" sz="1600" b="1">
                <a:latin typeface="+mn-lt"/>
              </a:rPr>
              <a:t>DWL</a:t>
            </a:r>
          </a:p>
        </p:txBody>
      </p:sp>
      <p:sp>
        <p:nvSpPr>
          <p:cNvPr id="60" name="Rectangle 59">
            <a:extLst>
              <a:ext uri="{FF2B5EF4-FFF2-40B4-BE49-F238E27FC236}">
                <a16:creationId xmlns:a16="http://schemas.microsoft.com/office/drawing/2014/main" id="{76DE975E-77CD-A186-380B-BA42B83E52FC}"/>
              </a:ext>
            </a:extLst>
          </p:cNvPr>
          <p:cNvSpPr/>
          <p:nvPr/>
        </p:nvSpPr>
        <p:spPr>
          <a:xfrm>
            <a:off x="1109031" y="2145116"/>
            <a:ext cx="959153" cy="500628"/>
          </a:xfrm>
          <a:prstGeom prst="rect">
            <a:avLst/>
          </a:prstGeom>
          <a:gradFill flip="none" rotWithShape="1">
            <a:gsLst>
              <a:gs pos="0">
                <a:schemeClr val="accent3">
                  <a:tint val="100000"/>
                  <a:shade val="100000"/>
                  <a:satMod val="130000"/>
                </a:schemeClr>
              </a:gs>
              <a:gs pos="100000">
                <a:schemeClr val="accent3">
                  <a:tint val="50000"/>
                  <a:shade val="100000"/>
                  <a:satMod val="350000"/>
                </a:schemeClr>
              </a:gs>
            </a:gsLst>
            <a:lin ang="0" scaled="1"/>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118746B-AF15-3F98-81F0-5127B6F08ED6}"/>
              </a:ext>
            </a:extLst>
          </p:cNvPr>
          <p:cNvCxnSpPr>
            <a:cxnSpLocks/>
            <a:stCxn id="11" idx="4"/>
          </p:cNvCxnSpPr>
          <p:nvPr/>
        </p:nvCxnSpPr>
        <p:spPr>
          <a:xfrm>
            <a:off x="1109351" y="1270970"/>
            <a:ext cx="1339631" cy="2647734"/>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AC73D89-05B7-9695-AC68-AC603399A080}"/>
              </a:ext>
            </a:extLst>
          </p:cNvPr>
          <p:cNvSpPr txBox="1"/>
          <p:nvPr/>
        </p:nvSpPr>
        <p:spPr>
          <a:xfrm>
            <a:off x="1114688" y="2347282"/>
            <a:ext cx="995786" cy="584775"/>
          </a:xfrm>
          <a:prstGeom prst="rect">
            <a:avLst/>
          </a:prstGeom>
          <a:noFill/>
        </p:spPr>
        <p:txBody>
          <a:bodyPr wrap="none" rtlCol="0">
            <a:spAutoFit/>
          </a:bodyPr>
          <a:lstStyle/>
          <a:p>
            <a:pPr algn="ctr"/>
            <a:r>
              <a:rPr lang="en-US" sz="1600">
                <a:latin typeface="+mn-lt"/>
              </a:rPr>
              <a:t>Producer</a:t>
            </a:r>
          </a:p>
          <a:p>
            <a:pPr algn="ctr"/>
            <a:r>
              <a:rPr lang="en-US" sz="1600">
                <a:latin typeface="+mn-lt"/>
              </a:rPr>
              <a:t>Surplus</a:t>
            </a:r>
          </a:p>
        </p:txBody>
      </p:sp>
    </p:spTree>
    <p:extLst>
      <p:ext uri="{BB962C8B-B14F-4D97-AF65-F5344CB8AC3E}">
        <p14:creationId xmlns:p14="http://schemas.microsoft.com/office/powerpoint/2010/main" val="25875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ppt_x"/>
                                          </p:val>
                                        </p:tav>
                                        <p:tav tm="100000">
                                          <p:val>
                                            <p:strVal val="#ppt_x"/>
                                          </p:val>
                                        </p:tav>
                                      </p:tavLst>
                                    </p:anim>
                                    <p:anim calcmode="lin" valueType="num">
                                      <p:cBhvr additive="base">
                                        <p:cTn id="22" dur="500" fill="hold"/>
                                        <p:tgtEl>
                                          <p:spTgt spid="4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5" dur="5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additive="base">
                                        <p:cTn id="70" dur="500" fill="hold"/>
                                        <p:tgtEl>
                                          <p:spTgt spid="60"/>
                                        </p:tgtEl>
                                        <p:attrNameLst>
                                          <p:attrName>ppt_x</p:attrName>
                                        </p:attrNameLst>
                                      </p:cBhvr>
                                      <p:tavLst>
                                        <p:tav tm="0">
                                          <p:val>
                                            <p:strVal val="0-#ppt_w/2"/>
                                          </p:val>
                                        </p:tav>
                                        <p:tav tm="100000">
                                          <p:val>
                                            <p:strVal val="#ppt_x"/>
                                          </p:val>
                                        </p:tav>
                                      </p:tavLst>
                                    </p:anim>
                                    <p:anim calcmode="lin" valueType="num">
                                      <p:cBhvr additive="base">
                                        <p:cTn id="71" dur="500" fill="hold"/>
                                        <p:tgtEl>
                                          <p:spTgt spid="60"/>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0-#ppt_w/2"/>
                                          </p:val>
                                        </p:tav>
                                        <p:tav tm="100000">
                                          <p:val>
                                            <p:strVal val="#ppt_x"/>
                                          </p:val>
                                        </p:tav>
                                      </p:tavLst>
                                    </p:anim>
                                    <p:anim calcmode="lin" valueType="num">
                                      <p:cBhvr additive="base">
                                        <p:cTn id="7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additive="base">
                                        <p:cTn id="84" dur="500" fill="hold"/>
                                        <p:tgtEl>
                                          <p:spTgt spid="44"/>
                                        </p:tgtEl>
                                        <p:attrNameLst>
                                          <p:attrName>ppt_x</p:attrName>
                                        </p:attrNameLst>
                                      </p:cBhvr>
                                      <p:tavLst>
                                        <p:tav tm="0">
                                          <p:val>
                                            <p:strVal val="#ppt_x"/>
                                          </p:val>
                                        </p:tav>
                                        <p:tav tm="100000">
                                          <p:val>
                                            <p:strVal val="#ppt_x"/>
                                          </p:val>
                                        </p:tav>
                                      </p:tavLst>
                                    </p:anim>
                                    <p:anim calcmode="lin" valueType="num">
                                      <p:cBhvr additive="base">
                                        <p:cTn id="85" dur="500" fill="hold"/>
                                        <p:tgtEl>
                                          <p:spTgt spid="44"/>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500" fill="hold"/>
                                        <p:tgtEl>
                                          <p:spTgt spid="43"/>
                                        </p:tgtEl>
                                        <p:attrNameLst>
                                          <p:attrName>ppt_x</p:attrName>
                                        </p:attrNameLst>
                                      </p:cBhvr>
                                      <p:tavLst>
                                        <p:tav tm="0">
                                          <p:val>
                                            <p:strVal val="#ppt_x"/>
                                          </p:val>
                                        </p:tav>
                                        <p:tav tm="100000">
                                          <p:val>
                                            <p:strVal val="#ppt_x"/>
                                          </p:val>
                                        </p:tav>
                                      </p:tavLst>
                                    </p:anim>
                                    <p:anim calcmode="lin" valueType="num">
                                      <p:cBhvr additive="base">
                                        <p:cTn id="89" dur="500" fill="hold"/>
                                        <p:tgtEl>
                                          <p:spTgt spid="43"/>
                                        </p:tgtEl>
                                        <p:attrNameLst>
                                          <p:attrName>ppt_y</p:attrName>
                                        </p:attrNameLst>
                                      </p:cBhvr>
                                      <p:tavLst>
                                        <p:tav tm="0">
                                          <p:val>
                                            <p:strVal val="0-#ppt_h/2"/>
                                          </p:val>
                                        </p:tav>
                                        <p:tav tm="100000">
                                          <p:val>
                                            <p:strVal val="#ppt_y"/>
                                          </p:val>
                                        </p:tav>
                                      </p:tavLst>
                                    </p:anim>
                                  </p:childTnLst>
                                </p:cTn>
                              </p:par>
                              <p:par>
                                <p:cTn id="90" presetID="2" presetClass="entr" presetSubtype="1" fill="hold" nodeType="withEffect">
                                  <p:stCondLst>
                                    <p:cond delay="0"/>
                                  </p:stCondLst>
                                  <p:childTnLst>
                                    <p:set>
                                      <p:cBhvr>
                                        <p:cTn id="91" dur="1" fill="hold">
                                          <p:stCondLst>
                                            <p:cond delay="0"/>
                                          </p:stCondLst>
                                        </p:cTn>
                                        <p:tgtEl>
                                          <p:spTgt spid="53"/>
                                        </p:tgtEl>
                                        <p:attrNameLst>
                                          <p:attrName>style.visibility</p:attrName>
                                        </p:attrNameLst>
                                      </p:cBhvr>
                                      <p:to>
                                        <p:strVal val="visible"/>
                                      </p:to>
                                    </p:set>
                                    <p:anim calcmode="lin" valueType="num">
                                      <p:cBhvr additive="base">
                                        <p:cTn id="92" dur="500" fill="hold"/>
                                        <p:tgtEl>
                                          <p:spTgt spid="53"/>
                                        </p:tgtEl>
                                        <p:attrNameLst>
                                          <p:attrName>ppt_x</p:attrName>
                                        </p:attrNameLst>
                                      </p:cBhvr>
                                      <p:tavLst>
                                        <p:tav tm="0">
                                          <p:val>
                                            <p:strVal val="#ppt_x"/>
                                          </p:val>
                                        </p:tav>
                                        <p:tav tm="100000">
                                          <p:val>
                                            <p:strVal val="#ppt_x"/>
                                          </p:val>
                                        </p:tav>
                                      </p:tavLst>
                                    </p:anim>
                                    <p:anim calcmode="lin" valueType="num">
                                      <p:cBhvr additive="base">
                                        <p:cTn id="93" dur="500" fill="hold"/>
                                        <p:tgtEl>
                                          <p:spTgt spid="53"/>
                                        </p:tgtEl>
                                        <p:attrNameLst>
                                          <p:attrName>ppt_y</p:attrName>
                                        </p:attrNameLst>
                                      </p:cBhvr>
                                      <p:tavLst>
                                        <p:tav tm="0">
                                          <p:val>
                                            <p:strVal val="0-#ppt_h/2"/>
                                          </p:val>
                                        </p:tav>
                                        <p:tav tm="100000">
                                          <p:val>
                                            <p:strVal val="#ppt_y"/>
                                          </p:val>
                                        </p:tav>
                                      </p:tavLst>
                                    </p:anim>
                                  </p:childTnLst>
                                </p:cTn>
                              </p:par>
                              <p:par>
                                <p:cTn id="94" presetID="2" presetClass="entr" presetSubtype="1"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 calcmode="lin" valueType="num">
                                      <p:cBhvr additive="base">
                                        <p:cTn id="96" dur="500" fill="hold"/>
                                        <p:tgtEl>
                                          <p:spTgt spid="57"/>
                                        </p:tgtEl>
                                        <p:attrNameLst>
                                          <p:attrName>ppt_x</p:attrName>
                                        </p:attrNameLst>
                                      </p:cBhvr>
                                      <p:tavLst>
                                        <p:tav tm="0">
                                          <p:val>
                                            <p:strVal val="#ppt_x"/>
                                          </p:val>
                                        </p:tav>
                                        <p:tav tm="100000">
                                          <p:val>
                                            <p:strVal val="#ppt_x"/>
                                          </p:val>
                                        </p:tav>
                                      </p:tavLst>
                                    </p:anim>
                                    <p:anim calcmode="lin" valueType="num">
                                      <p:cBhvr additive="base">
                                        <p:cTn id="97" dur="500" fill="hold"/>
                                        <p:tgtEl>
                                          <p:spTgt spid="57"/>
                                        </p:tgtEl>
                                        <p:attrNameLst>
                                          <p:attrName>ppt_y</p:attrName>
                                        </p:attrNameLst>
                                      </p:cBhvr>
                                      <p:tavLst>
                                        <p:tav tm="0">
                                          <p:val>
                                            <p:strVal val="0-#ppt_h/2"/>
                                          </p:val>
                                        </p:tav>
                                        <p:tav tm="100000">
                                          <p:val>
                                            <p:strVal val="#ppt_y"/>
                                          </p:val>
                                        </p:tav>
                                      </p:tavLst>
                                    </p:anim>
                                  </p:childTnLst>
                                </p:cTn>
                              </p:par>
                              <p:par>
                                <p:cTn id="98" presetID="2" presetClass="entr" presetSubtype="1" fill="hold" nodeType="with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additive="base">
                                        <p:cTn id="100" dur="500" fill="hold"/>
                                        <p:tgtEl>
                                          <p:spTgt spid="52"/>
                                        </p:tgtEl>
                                        <p:attrNameLst>
                                          <p:attrName>ppt_x</p:attrName>
                                        </p:attrNameLst>
                                      </p:cBhvr>
                                      <p:tavLst>
                                        <p:tav tm="0">
                                          <p:val>
                                            <p:strVal val="#ppt_x"/>
                                          </p:val>
                                        </p:tav>
                                        <p:tav tm="100000">
                                          <p:val>
                                            <p:strVal val="#ppt_x"/>
                                          </p:val>
                                        </p:tav>
                                      </p:tavLst>
                                    </p:anim>
                                    <p:anim calcmode="lin" valueType="num">
                                      <p:cBhvr additive="base">
                                        <p:cTn id="101"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P spid="11" grpId="0" animBg="1"/>
      <p:bldP spid="41" grpId="0"/>
      <p:bldP spid="42" grpId="0"/>
      <p:bldP spid="43" grpId="0" animBg="1"/>
      <p:bldP spid="44" grpId="0" animBg="1"/>
      <p:bldP spid="12" grpId="0"/>
      <p:bldP spid="49" grpId="0"/>
      <p:bldP spid="57" grpId="0"/>
      <p:bldP spid="60"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18C2156-A4BC-868E-2C80-9D5EA5FFC0C2}"/>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C9EB3301-3A22-8F2F-E412-CBF331159D0F}"/>
              </a:ext>
            </a:extLst>
          </p:cNvPr>
          <p:cNvSpPr>
            <a:spLocks noGrp="1"/>
          </p:cNvSpPr>
          <p:nvPr>
            <p:ph type="title" idx="4294967295"/>
          </p:nvPr>
        </p:nvSpPr>
        <p:spPr bwMode="auto">
          <a:xfrm>
            <a:off x="1748055" y="1899444"/>
            <a:ext cx="5889625" cy="134461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ts val="0"/>
              </a:spcBef>
              <a:spcAft>
                <a:spcPts val="1200"/>
              </a:spcAft>
              <a:buClr>
                <a:schemeClr val="tx1"/>
              </a:buClr>
              <a:buSzPct val="125000"/>
              <a:buFont typeface="Arial"/>
              <a:buNone/>
              <a:tabLst/>
              <a:defRPr/>
            </a:pPr>
            <a:r>
              <a:rPr kumimoji="0" lang="en-US" sz="3600" b="1" i="0" u="none" strike="noStrike" kern="0" cap="none" spc="-150" normalizeH="0" baseline="0" noProof="0" dirty="0">
                <a:ln>
                  <a:noFill/>
                </a:ln>
                <a:solidFill>
                  <a:schemeClr val="tx2"/>
                </a:solidFill>
                <a:effectLst/>
                <a:uLnTx/>
                <a:uFillTx/>
                <a:latin typeface="+mn-lt"/>
                <a:ea typeface="+mn-ea"/>
                <a:cs typeface="Arial"/>
              </a:rPr>
              <a:t>Deadweight Loss and</a:t>
            </a:r>
            <a:br>
              <a:rPr kumimoji="0" lang="en-US" sz="3600" b="1" i="0" u="none" strike="noStrike" kern="0" cap="none" spc="-150" normalizeH="0" baseline="0" noProof="0" dirty="0">
                <a:ln>
                  <a:noFill/>
                </a:ln>
                <a:solidFill>
                  <a:schemeClr val="tx2"/>
                </a:solidFill>
                <a:effectLst/>
                <a:uLnTx/>
                <a:uFillTx/>
                <a:latin typeface="+mn-lt"/>
                <a:ea typeface="+mn-ea"/>
                <a:cs typeface="Arial"/>
              </a:rPr>
            </a:br>
            <a:r>
              <a:rPr kumimoji="0" lang="en-US" sz="3600" b="1" i="0" u="none" strike="noStrike" kern="0" cap="none" spc="-150" normalizeH="0" baseline="0" noProof="0" dirty="0">
                <a:ln>
                  <a:noFill/>
                </a:ln>
                <a:solidFill>
                  <a:schemeClr val="tx2"/>
                </a:solidFill>
                <a:effectLst/>
                <a:uLnTx/>
                <a:uFillTx/>
                <a:latin typeface="+mn-lt"/>
                <a:ea typeface="+mn-ea"/>
                <a:cs typeface="Arial"/>
              </a:rPr>
              <a:t>Government Intervention</a:t>
            </a:r>
          </a:p>
        </p:txBody>
      </p:sp>
    </p:spTree>
    <p:extLst>
      <p:ext uri="{BB962C8B-B14F-4D97-AF65-F5344CB8AC3E}">
        <p14:creationId xmlns:p14="http://schemas.microsoft.com/office/powerpoint/2010/main" val="179209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C3D50-79DE-2E01-116A-EF6F5F95BF2A}"/>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FC48438-9FF3-75C7-A78C-E52F02C1EEA6}"/>
              </a:ext>
            </a:extLst>
          </p:cNvPr>
          <p:cNvCxnSpPr>
            <a:cxnSpLocks/>
          </p:cNvCxnSpPr>
          <p:nvPr/>
        </p:nvCxnSpPr>
        <p:spPr>
          <a:xfrm flipV="1">
            <a:off x="675298" y="2667604"/>
            <a:ext cx="1598317" cy="10409"/>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Isosceles Triangle 23">
            <a:extLst>
              <a:ext uri="{FF2B5EF4-FFF2-40B4-BE49-F238E27FC236}">
                <a16:creationId xmlns:a16="http://schemas.microsoft.com/office/drawing/2014/main" id="{1A8E2404-5A53-3392-7A6C-925EDC3A7439}"/>
              </a:ext>
            </a:extLst>
          </p:cNvPr>
          <p:cNvSpPr/>
          <p:nvPr/>
        </p:nvSpPr>
        <p:spPr>
          <a:xfrm rot="16200000" flipV="1">
            <a:off x="738718" y="1217990"/>
            <a:ext cx="881840" cy="970397"/>
          </a:xfrm>
          <a:prstGeom prst="triangle">
            <a:avLst>
              <a:gd name="adj" fmla="val 0"/>
            </a:avLst>
          </a:prstGeom>
          <a:gradFill flip="none" rotWithShape="1">
            <a:gsLst>
              <a:gs pos="0">
                <a:schemeClr val="accent4">
                  <a:tint val="100000"/>
                  <a:shade val="100000"/>
                  <a:satMod val="130000"/>
                </a:schemeClr>
              </a:gs>
              <a:gs pos="100000">
                <a:schemeClr val="accent4">
                  <a:tint val="50000"/>
                  <a:shade val="100000"/>
                  <a:satMod val="350000"/>
                </a:schemeClr>
              </a:gs>
            </a:gsLst>
            <a:path path="circle">
              <a:fillToRect t="100000" r="100000"/>
            </a:path>
            <a:tileRect l="-100000" b="-100000"/>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1923FCF-1328-47A1-CB9E-A304DFBE2FA0}"/>
              </a:ext>
            </a:extLst>
          </p:cNvPr>
          <p:cNvSpPr/>
          <p:nvPr/>
        </p:nvSpPr>
        <p:spPr>
          <a:xfrm>
            <a:off x="700749" y="2135372"/>
            <a:ext cx="923153" cy="532231"/>
          </a:xfrm>
          <a:prstGeom prst="rect">
            <a:avLst/>
          </a:prstGeom>
          <a:gradFill flip="none" rotWithShape="1">
            <a:gsLst>
              <a:gs pos="0">
                <a:schemeClr val="accent4">
                  <a:tint val="100000"/>
                  <a:shade val="100000"/>
                  <a:satMod val="130000"/>
                </a:schemeClr>
              </a:gs>
              <a:gs pos="100000">
                <a:schemeClr val="accent4">
                  <a:tint val="50000"/>
                  <a:shade val="100000"/>
                  <a:satMod val="350000"/>
                </a:schemeClr>
              </a:gs>
            </a:gsLst>
            <a:lin ang="0" scaled="1"/>
            <a:tileRec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2E4E1491-9EE9-1E17-C05D-60C33221756E}"/>
              </a:ext>
            </a:extLst>
          </p:cNvPr>
          <p:cNvSpPr/>
          <p:nvPr/>
        </p:nvSpPr>
        <p:spPr>
          <a:xfrm rot="5400000">
            <a:off x="1385050" y="2364235"/>
            <a:ext cx="1083516" cy="593199"/>
          </a:xfrm>
          <a:prstGeom prst="triangle">
            <a:avLst>
              <a:gd name="adj" fmla="val 50762"/>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34541A6-B6D2-B05B-0AA6-5639A33D513A}"/>
              </a:ext>
            </a:extLst>
          </p:cNvPr>
          <p:cNvSpPr>
            <a:spLocks noGrp="1"/>
          </p:cNvSpPr>
          <p:nvPr>
            <p:ph type="title"/>
          </p:nvPr>
        </p:nvSpPr>
        <p:spPr>
          <a:xfrm>
            <a:off x="474453" y="96189"/>
            <a:ext cx="7658100" cy="784808"/>
          </a:xfrm>
        </p:spPr>
        <p:txBody>
          <a:bodyPr>
            <a:normAutofit/>
          </a:bodyPr>
          <a:lstStyle/>
          <a:p>
            <a:pPr algn="l"/>
            <a:r>
              <a:rPr lang="en-US" dirty="0">
                <a:latin typeface="+mn-lt"/>
              </a:rPr>
              <a:t>Government Intervention—Price Ceiling</a:t>
            </a:r>
            <a:endParaRPr lang="en-US" dirty="0">
              <a:solidFill>
                <a:srgbClr val="FF0000"/>
              </a:solidFill>
              <a:latin typeface="+mn-lt"/>
            </a:endParaRPr>
          </a:p>
        </p:txBody>
      </p:sp>
      <p:sp>
        <p:nvSpPr>
          <p:cNvPr id="4" name="Content Placeholder 3">
            <a:extLst>
              <a:ext uri="{FF2B5EF4-FFF2-40B4-BE49-F238E27FC236}">
                <a16:creationId xmlns:a16="http://schemas.microsoft.com/office/drawing/2014/main" id="{A2B1A52D-B3A4-615B-D776-C20F146A895E}"/>
              </a:ext>
            </a:extLst>
          </p:cNvPr>
          <p:cNvSpPr>
            <a:spLocks noGrp="1"/>
          </p:cNvSpPr>
          <p:nvPr>
            <p:ph sz="half" idx="2"/>
          </p:nvPr>
        </p:nvSpPr>
        <p:spPr>
          <a:xfrm>
            <a:off x="4812752" y="880997"/>
            <a:ext cx="3960312" cy="3642365"/>
          </a:xfrm>
        </p:spPr>
        <p:txBody>
          <a:bodyPr>
            <a:normAutofit fontScale="92500" lnSpcReduction="20000"/>
          </a:bodyPr>
          <a:lstStyle/>
          <a:p>
            <a:pPr lvl="0">
              <a:spcBef>
                <a:spcPts val="600"/>
              </a:spcBef>
            </a:pPr>
            <a:r>
              <a:rPr lang="en-US" sz="1700" dirty="0">
                <a:solidFill>
                  <a:prstClr val="black"/>
                </a:solidFill>
              </a:rPr>
              <a:t>A law is passed that states cookie prices cannot be higher than $0.60 per cookie.</a:t>
            </a:r>
          </a:p>
          <a:p>
            <a:pPr lvl="0">
              <a:spcBef>
                <a:spcPts val="600"/>
              </a:spcBef>
            </a:pPr>
            <a:r>
              <a:rPr lang="en-US" sz="1700" dirty="0">
                <a:solidFill>
                  <a:prstClr val="black"/>
                </a:solidFill>
              </a:rPr>
              <a:t>Consequence: Only 15,000 cookies are produced.</a:t>
            </a:r>
          </a:p>
          <a:p>
            <a:pPr lvl="0">
              <a:spcBef>
                <a:spcPts val="600"/>
              </a:spcBef>
            </a:pPr>
            <a:r>
              <a:rPr lang="en-US" sz="1700" dirty="0">
                <a:solidFill>
                  <a:prstClr val="black"/>
                </a:solidFill>
              </a:rPr>
              <a:t>Consequence: 10,000 cookies are not produced or purchased.</a:t>
            </a:r>
          </a:p>
          <a:p>
            <a:pPr lvl="0">
              <a:spcBef>
                <a:spcPts val="600"/>
              </a:spcBef>
            </a:pPr>
            <a:r>
              <a:rPr lang="en-US" sz="1700" dirty="0">
                <a:solidFill>
                  <a:prstClr val="black"/>
                </a:solidFill>
              </a:rPr>
              <a:t>Consequence: Deadweight loss exists.</a:t>
            </a:r>
          </a:p>
          <a:p>
            <a:pPr lvl="1">
              <a:spcBef>
                <a:spcPts val="600"/>
              </a:spcBef>
            </a:pPr>
            <a:r>
              <a:rPr lang="en-US" sz="1700" dirty="0">
                <a:solidFill>
                  <a:prstClr val="black"/>
                </a:solidFill>
              </a:rPr>
              <a:t>This is the net loss of consumer surplus and producer surplus.</a:t>
            </a:r>
          </a:p>
          <a:p>
            <a:pPr lvl="0">
              <a:spcBef>
                <a:spcPts val="600"/>
              </a:spcBef>
            </a:pPr>
            <a:r>
              <a:rPr lang="en-US" sz="1700" dirty="0">
                <a:solidFill>
                  <a:prstClr val="black"/>
                </a:solidFill>
              </a:rPr>
              <a:t>Consequence: Consumer surplus and producer surplus are reduced.</a:t>
            </a:r>
          </a:p>
        </p:txBody>
      </p:sp>
      <p:sp>
        <p:nvSpPr>
          <p:cNvPr id="7" name="TextBox 6">
            <a:extLst>
              <a:ext uri="{FF2B5EF4-FFF2-40B4-BE49-F238E27FC236}">
                <a16:creationId xmlns:a16="http://schemas.microsoft.com/office/drawing/2014/main" id="{6CEEEDC3-5EBA-CBA4-CA1F-7BD951F653CE}"/>
              </a:ext>
            </a:extLst>
          </p:cNvPr>
          <p:cNvSpPr txBox="1"/>
          <p:nvPr/>
        </p:nvSpPr>
        <p:spPr>
          <a:xfrm>
            <a:off x="3932081" y="3986269"/>
            <a:ext cx="662361" cy="246221"/>
          </a:xfrm>
          <a:prstGeom prst="rect">
            <a:avLst/>
          </a:prstGeom>
          <a:noFill/>
        </p:spPr>
        <p:txBody>
          <a:bodyPr wrap="none" rtlCol="0">
            <a:spAutoFit/>
          </a:bodyPr>
          <a:lstStyle/>
          <a:p>
            <a:r>
              <a:rPr lang="en-US" sz="1000">
                <a:latin typeface="+mn-lt"/>
              </a:rPr>
              <a:t>Quantity</a:t>
            </a:r>
          </a:p>
        </p:txBody>
      </p:sp>
      <p:sp>
        <p:nvSpPr>
          <p:cNvPr id="8" name="TextBox 7">
            <a:extLst>
              <a:ext uri="{FF2B5EF4-FFF2-40B4-BE49-F238E27FC236}">
                <a16:creationId xmlns:a16="http://schemas.microsoft.com/office/drawing/2014/main" id="{97DE4D27-70DA-7143-37D2-17DCA203EDEA}"/>
              </a:ext>
            </a:extLst>
          </p:cNvPr>
          <p:cNvSpPr txBox="1"/>
          <p:nvPr/>
        </p:nvSpPr>
        <p:spPr>
          <a:xfrm>
            <a:off x="466993" y="739940"/>
            <a:ext cx="466794" cy="246221"/>
          </a:xfrm>
          <a:prstGeom prst="rect">
            <a:avLst/>
          </a:prstGeom>
          <a:noFill/>
        </p:spPr>
        <p:txBody>
          <a:bodyPr wrap="none" rtlCol="0">
            <a:spAutoFit/>
          </a:bodyPr>
          <a:lstStyle/>
          <a:p>
            <a:r>
              <a:rPr lang="en-US" sz="1000">
                <a:latin typeface="+mn-lt"/>
              </a:rPr>
              <a:t>Price</a:t>
            </a:r>
          </a:p>
        </p:txBody>
      </p:sp>
      <p:cxnSp>
        <p:nvCxnSpPr>
          <p:cNvPr id="9" name="Straight Connector 8">
            <a:extLst>
              <a:ext uri="{FF2B5EF4-FFF2-40B4-BE49-F238E27FC236}">
                <a16:creationId xmlns:a16="http://schemas.microsoft.com/office/drawing/2014/main" id="{CFCED4BA-995D-441E-1D55-BFA2AD72D640}"/>
              </a:ext>
            </a:extLst>
          </p:cNvPr>
          <p:cNvCxnSpPr>
            <a:cxnSpLocks/>
          </p:cNvCxnSpPr>
          <p:nvPr/>
        </p:nvCxnSpPr>
        <p:spPr>
          <a:xfrm>
            <a:off x="698262" y="1255965"/>
            <a:ext cx="3033099" cy="2723998"/>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F6E6FD0-289B-3E37-835F-58612504AEC8}"/>
              </a:ext>
            </a:extLst>
          </p:cNvPr>
          <p:cNvCxnSpPr>
            <a:cxnSpLocks/>
          </p:cNvCxnSpPr>
          <p:nvPr/>
        </p:nvCxnSpPr>
        <p:spPr>
          <a:xfrm flipH="1" flipV="1">
            <a:off x="2257617" y="2694163"/>
            <a:ext cx="15998" cy="1423554"/>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993C073-A602-2A02-A7B4-EFD4ADDD9045}"/>
              </a:ext>
            </a:extLst>
          </p:cNvPr>
          <p:cNvSpPr txBox="1"/>
          <p:nvPr/>
        </p:nvSpPr>
        <p:spPr>
          <a:xfrm>
            <a:off x="2096339" y="4194012"/>
            <a:ext cx="486030" cy="215444"/>
          </a:xfrm>
          <a:prstGeom prst="rect">
            <a:avLst/>
          </a:prstGeom>
          <a:noFill/>
        </p:spPr>
        <p:txBody>
          <a:bodyPr wrap="none" rtlCol="0">
            <a:spAutoFit/>
          </a:bodyPr>
          <a:lstStyle/>
          <a:p>
            <a:r>
              <a:rPr lang="en-US" sz="800" dirty="0">
                <a:latin typeface="+mn-lt"/>
              </a:rPr>
              <a:t>25,000</a:t>
            </a:r>
          </a:p>
        </p:txBody>
      </p:sp>
      <p:sp>
        <p:nvSpPr>
          <p:cNvPr id="15" name="TextBox 14">
            <a:extLst>
              <a:ext uri="{FF2B5EF4-FFF2-40B4-BE49-F238E27FC236}">
                <a16:creationId xmlns:a16="http://schemas.microsoft.com/office/drawing/2014/main" id="{A874CDDD-0295-CB0D-6F09-AD5906DD7C97}"/>
              </a:ext>
            </a:extLst>
          </p:cNvPr>
          <p:cNvSpPr txBox="1"/>
          <p:nvPr/>
        </p:nvSpPr>
        <p:spPr>
          <a:xfrm>
            <a:off x="267808" y="2527784"/>
            <a:ext cx="431528" cy="215444"/>
          </a:xfrm>
          <a:prstGeom prst="rect">
            <a:avLst/>
          </a:prstGeom>
          <a:noFill/>
        </p:spPr>
        <p:txBody>
          <a:bodyPr wrap="none" rtlCol="0">
            <a:spAutoFit/>
          </a:bodyPr>
          <a:lstStyle/>
          <a:p>
            <a:r>
              <a:rPr lang="en-US" sz="800">
                <a:latin typeface="+mn-lt"/>
              </a:rPr>
              <a:t>$1.00</a:t>
            </a:r>
          </a:p>
        </p:txBody>
      </p:sp>
      <p:sp>
        <p:nvSpPr>
          <p:cNvPr id="16" name="TextBox 15">
            <a:extLst>
              <a:ext uri="{FF2B5EF4-FFF2-40B4-BE49-F238E27FC236}">
                <a16:creationId xmlns:a16="http://schemas.microsoft.com/office/drawing/2014/main" id="{2298DBE4-F662-05ED-D0DC-B0934714125C}"/>
              </a:ext>
            </a:extLst>
          </p:cNvPr>
          <p:cNvSpPr txBox="1"/>
          <p:nvPr/>
        </p:nvSpPr>
        <p:spPr>
          <a:xfrm>
            <a:off x="3648582" y="3606605"/>
            <a:ext cx="853119" cy="307777"/>
          </a:xfrm>
          <a:prstGeom prst="rect">
            <a:avLst/>
          </a:prstGeom>
          <a:noFill/>
        </p:spPr>
        <p:txBody>
          <a:bodyPr wrap="none" rtlCol="0">
            <a:spAutoFit/>
          </a:bodyPr>
          <a:lstStyle/>
          <a:p>
            <a:r>
              <a:rPr lang="en-US" sz="1400">
                <a:latin typeface="+mn-lt"/>
              </a:rPr>
              <a:t>Demand</a:t>
            </a:r>
          </a:p>
        </p:txBody>
      </p:sp>
      <p:sp>
        <p:nvSpPr>
          <p:cNvPr id="17" name="TextBox 16">
            <a:extLst>
              <a:ext uri="{FF2B5EF4-FFF2-40B4-BE49-F238E27FC236}">
                <a16:creationId xmlns:a16="http://schemas.microsoft.com/office/drawing/2014/main" id="{A97A08AB-81D9-4226-7014-A46FF5B27635}"/>
              </a:ext>
            </a:extLst>
          </p:cNvPr>
          <p:cNvSpPr txBox="1"/>
          <p:nvPr/>
        </p:nvSpPr>
        <p:spPr>
          <a:xfrm>
            <a:off x="3499087" y="964807"/>
            <a:ext cx="716863" cy="307777"/>
          </a:xfrm>
          <a:prstGeom prst="rect">
            <a:avLst/>
          </a:prstGeom>
          <a:noFill/>
        </p:spPr>
        <p:txBody>
          <a:bodyPr wrap="none" rtlCol="0">
            <a:spAutoFit/>
          </a:bodyPr>
          <a:lstStyle/>
          <a:p>
            <a:r>
              <a:rPr lang="en-US" sz="1400">
                <a:latin typeface="+mn-lt"/>
              </a:rPr>
              <a:t>Supply</a:t>
            </a:r>
          </a:p>
        </p:txBody>
      </p:sp>
      <p:sp>
        <p:nvSpPr>
          <p:cNvPr id="3" name="TextBox 2">
            <a:extLst>
              <a:ext uri="{FF2B5EF4-FFF2-40B4-BE49-F238E27FC236}">
                <a16:creationId xmlns:a16="http://schemas.microsoft.com/office/drawing/2014/main" id="{39AB9CFA-5AEA-8348-EFCB-8037CF16FD0E}"/>
              </a:ext>
            </a:extLst>
          </p:cNvPr>
          <p:cNvSpPr txBox="1"/>
          <p:nvPr/>
        </p:nvSpPr>
        <p:spPr>
          <a:xfrm>
            <a:off x="1411033" y="4194012"/>
            <a:ext cx="486030" cy="215444"/>
          </a:xfrm>
          <a:prstGeom prst="rect">
            <a:avLst/>
          </a:prstGeom>
          <a:noFill/>
        </p:spPr>
        <p:txBody>
          <a:bodyPr wrap="none" rtlCol="0">
            <a:spAutoFit/>
          </a:bodyPr>
          <a:lstStyle/>
          <a:p>
            <a:r>
              <a:rPr lang="en-US" sz="800" dirty="0">
                <a:latin typeface="+mn-lt"/>
              </a:rPr>
              <a:t>15,000</a:t>
            </a:r>
          </a:p>
        </p:txBody>
      </p:sp>
      <p:sp>
        <p:nvSpPr>
          <p:cNvPr id="25" name="TextBox 24">
            <a:extLst>
              <a:ext uri="{FF2B5EF4-FFF2-40B4-BE49-F238E27FC236}">
                <a16:creationId xmlns:a16="http://schemas.microsoft.com/office/drawing/2014/main" id="{E76755FB-9FD5-B816-6235-125E4544453C}"/>
              </a:ext>
            </a:extLst>
          </p:cNvPr>
          <p:cNvSpPr txBox="1"/>
          <p:nvPr/>
        </p:nvSpPr>
        <p:spPr>
          <a:xfrm>
            <a:off x="717659" y="1936977"/>
            <a:ext cx="765715" cy="369332"/>
          </a:xfrm>
          <a:prstGeom prst="rect">
            <a:avLst/>
          </a:prstGeom>
          <a:noFill/>
        </p:spPr>
        <p:txBody>
          <a:bodyPr wrap="square" rtlCol="0">
            <a:spAutoFit/>
          </a:bodyPr>
          <a:lstStyle/>
          <a:p>
            <a:pPr algn="ctr"/>
            <a:r>
              <a:rPr lang="en-US" sz="900" dirty="0">
                <a:latin typeface="+mn-lt"/>
              </a:rPr>
              <a:t>Consumer</a:t>
            </a:r>
          </a:p>
          <a:p>
            <a:pPr algn="ctr"/>
            <a:r>
              <a:rPr lang="en-US" sz="900" dirty="0">
                <a:latin typeface="+mn-lt"/>
              </a:rPr>
              <a:t>Surplus</a:t>
            </a:r>
          </a:p>
        </p:txBody>
      </p:sp>
      <p:sp>
        <p:nvSpPr>
          <p:cNvPr id="28" name="TextBox 27">
            <a:extLst>
              <a:ext uri="{FF2B5EF4-FFF2-40B4-BE49-F238E27FC236}">
                <a16:creationId xmlns:a16="http://schemas.microsoft.com/office/drawing/2014/main" id="{A7BDB95D-9108-3FE1-46E8-51A2653C5865}"/>
              </a:ext>
            </a:extLst>
          </p:cNvPr>
          <p:cNvSpPr txBox="1"/>
          <p:nvPr/>
        </p:nvSpPr>
        <p:spPr>
          <a:xfrm>
            <a:off x="1558358" y="2509704"/>
            <a:ext cx="577436" cy="246221"/>
          </a:xfrm>
          <a:prstGeom prst="rect">
            <a:avLst/>
          </a:prstGeom>
          <a:noFill/>
        </p:spPr>
        <p:txBody>
          <a:bodyPr wrap="square" rtlCol="0">
            <a:spAutoFit/>
          </a:bodyPr>
          <a:lstStyle/>
          <a:p>
            <a:pPr algn="ctr"/>
            <a:r>
              <a:rPr lang="en-US" sz="1000" b="1">
                <a:latin typeface="+mn-lt"/>
              </a:rPr>
              <a:t>DWL</a:t>
            </a:r>
          </a:p>
        </p:txBody>
      </p:sp>
      <p:cxnSp>
        <p:nvCxnSpPr>
          <p:cNvPr id="6" name="Straight Connector 5">
            <a:extLst>
              <a:ext uri="{FF2B5EF4-FFF2-40B4-BE49-F238E27FC236}">
                <a16:creationId xmlns:a16="http://schemas.microsoft.com/office/drawing/2014/main" id="{452FCF68-C4F9-290A-7A1E-FDDF9238D7F0}"/>
              </a:ext>
            </a:extLst>
          </p:cNvPr>
          <p:cNvCxnSpPr>
            <a:cxnSpLocks/>
            <a:stCxn id="8" idx="2"/>
          </p:cNvCxnSpPr>
          <p:nvPr/>
        </p:nvCxnSpPr>
        <p:spPr>
          <a:xfrm flipH="1">
            <a:off x="681598" y="986161"/>
            <a:ext cx="18792" cy="3121245"/>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6D33EB67-07D0-876F-53C5-38953FF96095}"/>
              </a:ext>
            </a:extLst>
          </p:cNvPr>
          <p:cNvCxnSpPr/>
          <p:nvPr/>
        </p:nvCxnSpPr>
        <p:spPr>
          <a:xfrm>
            <a:off x="688368" y="4109380"/>
            <a:ext cx="3165764"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7911FB6B-AD82-8DA0-3043-2094C8A42C5B}"/>
              </a:ext>
            </a:extLst>
          </p:cNvPr>
          <p:cNvSpPr txBox="1"/>
          <p:nvPr/>
        </p:nvSpPr>
        <p:spPr>
          <a:xfrm>
            <a:off x="275077" y="3120768"/>
            <a:ext cx="431528" cy="215444"/>
          </a:xfrm>
          <a:prstGeom prst="rect">
            <a:avLst/>
          </a:prstGeom>
          <a:noFill/>
        </p:spPr>
        <p:txBody>
          <a:bodyPr wrap="none" rtlCol="0">
            <a:spAutoFit/>
          </a:bodyPr>
          <a:lstStyle/>
          <a:p>
            <a:r>
              <a:rPr lang="en-US" sz="800">
                <a:latin typeface="+mn-lt"/>
              </a:rPr>
              <a:t>$0.60</a:t>
            </a:r>
          </a:p>
        </p:txBody>
      </p:sp>
      <p:sp>
        <p:nvSpPr>
          <p:cNvPr id="27" name="TextBox 26">
            <a:extLst>
              <a:ext uri="{FF2B5EF4-FFF2-40B4-BE49-F238E27FC236}">
                <a16:creationId xmlns:a16="http://schemas.microsoft.com/office/drawing/2014/main" id="{B7BF7663-43F4-208F-547C-31B5FE8BEE06}"/>
              </a:ext>
            </a:extLst>
          </p:cNvPr>
          <p:cNvSpPr txBox="1"/>
          <p:nvPr/>
        </p:nvSpPr>
        <p:spPr>
          <a:xfrm>
            <a:off x="281471" y="1173005"/>
            <a:ext cx="431528" cy="215444"/>
          </a:xfrm>
          <a:prstGeom prst="rect">
            <a:avLst/>
          </a:prstGeom>
          <a:noFill/>
        </p:spPr>
        <p:txBody>
          <a:bodyPr wrap="none" rtlCol="0">
            <a:spAutoFit/>
          </a:bodyPr>
          <a:lstStyle/>
          <a:p>
            <a:r>
              <a:rPr lang="en-US" sz="800">
                <a:latin typeface="+mn-lt"/>
              </a:rPr>
              <a:t>$2.00</a:t>
            </a:r>
          </a:p>
        </p:txBody>
      </p:sp>
      <p:sp>
        <p:nvSpPr>
          <p:cNvPr id="29" name="TextBox 28">
            <a:extLst>
              <a:ext uri="{FF2B5EF4-FFF2-40B4-BE49-F238E27FC236}">
                <a16:creationId xmlns:a16="http://schemas.microsoft.com/office/drawing/2014/main" id="{01FFA6B3-1BCE-2837-EC44-CA32A18538EB}"/>
              </a:ext>
            </a:extLst>
          </p:cNvPr>
          <p:cNvSpPr txBox="1"/>
          <p:nvPr/>
        </p:nvSpPr>
        <p:spPr>
          <a:xfrm>
            <a:off x="3365858" y="3166224"/>
            <a:ext cx="1154355" cy="307777"/>
          </a:xfrm>
          <a:prstGeom prst="rect">
            <a:avLst/>
          </a:prstGeom>
          <a:noFill/>
        </p:spPr>
        <p:txBody>
          <a:bodyPr wrap="none" rtlCol="0">
            <a:spAutoFit/>
          </a:bodyPr>
          <a:lstStyle/>
          <a:p>
            <a:r>
              <a:rPr lang="en-US" sz="1400">
                <a:latin typeface="+mn-lt"/>
              </a:rPr>
              <a:t>Price Ceiling</a:t>
            </a:r>
          </a:p>
        </p:txBody>
      </p:sp>
      <p:sp>
        <p:nvSpPr>
          <p:cNvPr id="41" name="Isosceles Triangle 40">
            <a:extLst>
              <a:ext uri="{FF2B5EF4-FFF2-40B4-BE49-F238E27FC236}">
                <a16:creationId xmlns:a16="http://schemas.microsoft.com/office/drawing/2014/main" id="{B313563A-13DE-B720-5977-AC7CC721A76C}"/>
              </a:ext>
            </a:extLst>
          </p:cNvPr>
          <p:cNvSpPr/>
          <p:nvPr/>
        </p:nvSpPr>
        <p:spPr>
          <a:xfrm rot="5400000">
            <a:off x="689475" y="3230577"/>
            <a:ext cx="894410" cy="859254"/>
          </a:xfrm>
          <a:prstGeom prst="triangle">
            <a:avLst>
              <a:gd name="adj" fmla="val 161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E0C8CFD-9BA1-FD1D-EAE6-1EA9B8A503FB}"/>
              </a:ext>
            </a:extLst>
          </p:cNvPr>
          <p:cNvCxnSpPr>
            <a:cxnSpLocks/>
          </p:cNvCxnSpPr>
          <p:nvPr/>
        </p:nvCxnSpPr>
        <p:spPr>
          <a:xfrm flipH="1">
            <a:off x="694210" y="1241054"/>
            <a:ext cx="3032321" cy="2853740"/>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34BBE8E-7FBB-A513-E275-702144432020}"/>
              </a:ext>
            </a:extLst>
          </p:cNvPr>
          <p:cNvCxnSpPr>
            <a:cxnSpLocks/>
          </p:cNvCxnSpPr>
          <p:nvPr/>
        </p:nvCxnSpPr>
        <p:spPr>
          <a:xfrm>
            <a:off x="691298" y="3212999"/>
            <a:ext cx="3107451" cy="0"/>
          </a:xfrm>
          <a:prstGeom prst="line">
            <a:avLst/>
          </a:prstGeom>
          <a:ln w="19050">
            <a:solidFill>
              <a:srgbClr val="C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DBFB98B-3934-FA10-6AA1-D45989EA9FCF}"/>
              </a:ext>
            </a:extLst>
          </p:cNvPr>
          <p:cNvCxnSpPr>
            <a:cxnSpLocks/>
          </p:cNvCxnSpPr>
          <p:nvPr/>
        </p:nvCxnSpPr>
        <p:spPr>
          <a:xfrm flipV="1">
            <a:off x="1630210" y="2144110"/>
            <a:ext cx="0" cy="1956160"/>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A19EA0B6-5B69-C655-8495-703D2491DC0C}"/>
              </a:ext>
            </a:extLst>
          </p:cNvPr>
          <p:cNvSpPr txBox="1"/>
          <p:nvPr/>
        </p:nvSpPr>
        <p:spPr>
          <a:xfrm>
            <a:off x="599036" y="3283401"/>
            <a:ext cx="720722" cy="369332"/>
          </a:xfrm>
          <a:prstGeom prst="rect">
            <a:avLst/>
          </a:prstGeom>
          <a:noFill/>
        </p:spPr>
        <p:txBody>
          <a:bodyPr wrap="square" rtlCol="0">
            <a:spAutoFit/>
          </a:bodyPr>
          <a:lstStyle/>
          <a:p>
            <a:pPr algn="ctr"/>
            <a:r>
              <a:rPr lang="en-US" sz="900">
                <a:latin typeface="+mn-lt"/>
              </a:rPr>
              <a:t>Producer</a:t>
            </a:r>
          </a:p>
          <a:p>
            <a:pPr algn="ctr"/>
            <a:r>
              <a:rPr lang="en-US" sz="900">
                <a:latin typeface="+mn-lt"/>
              </a:rPr>
              <a:t>Surplus</a:t>
            </a:r>
          </a:p>
        </p:txBody>
      </p:sp>
      <p:sp>
        <p:nvSpPr>
          <p:cNvPr id="21" name="Rectangle 20">
            <a:extLst>
              <a:ext uri="{FF2B5EF4-FFF2-40B4-BE49-F238E27FC236}">
                <a16:creationId xmlns:a16="http://schemas.microsoft.com/office/drawing/2014/main" id="{59E4DDA9-A928-F251-72F0-DE90E9EF4BDA}"/>
              </a:ext>
            </a:extLst>
          </p:cNvPr>
          <p:cNvSpPr/>
          <p:nvPr/>
        </p:nvSpPr>
        <p:spPr>
          <a:xfrm>
            <a:off x="701744" y="2676713"/>
            <a:ext cx="923153" cy="532231"/>
          </a:xfrm>
          <a:prstGeom prst="rect">
            <a:avLst/>
          </a:prstGeom>
          <a:gradFill flip="none" rotWithShape="1">
            <a:gsLst>
              <a:gs pos="0">
                <a:schemeClr val="accent4">
                  <a:tint val="100000"/>
                  <a:shade val="100000"/>
                  <a:satMod val="130000"/>
                </a:schemeClr>
              </a:gs>
              <a:gs pos="100000">
                <a:schemeClr val="accent4">
                  <a:tint val="50000"/>
                  <a:shade val="100000"/>
                  <a:satMod val="350000"/>
                </a:schemeClr>
              </a:gs>
            </a:gsLst>
            <a:lin ang="0" scaled="1"/>
            <a:tileRect/>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61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0-#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0-#ppt_w/2"/>
                                          </p:val>
                                        </p:tav>
                                        <p:tav tm="100000">
                                          <p:val>
                                            <p:strVal val="#ppt_x"/>
                                          </p:val>
                                        </p:tav>
                                      </p:tavLst>
                                    </p:anim>
                                    <p:anim calcmode="lin" valueType="num">
                                      <p:cBhvr additive="base">
                                        <p:cTn id="6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0-#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0-#ppt_w/2"/>
                                          </p:val>
                                        </p:tav>
                                        <p:tav tm="100000">
                                          <p:val>
                                            <p:strVal val="#ppt_x"/>
                                          </p:val>
                                        </p:tav>
                                      </p:tavLst>
                                    </p:anim>
                                    <p:anim calcmode="lin" valueType="num">
                                      <p:cBhvr additive="base">
                                        <p:cTn id="80" dur="500" fill="hold"/>
                                        <p:tgtEl>
                                          <p:spTgt spid="23"/>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0-#ppt_w/2"/>
                                          </p:val>
                                        </p:tav>
                                        <p:tav tm="100000">
                                          <p:val>
                                            <p:strVal val="#ppt_x"/>
                                          </p:val>
                                        </p:tav>
                                      </p:tavLst>
                                    </p:anim>
                                    <p:anim calcmode="lin" valueType="num">
                                      <p:cBhvr additive="base">
                                        <p:cTn id="8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0-#ppt_w/2"/>
                                          </p:val>
                                        </p:tav>
                                        <p:tav tm="100000">
                                          <p:val>
                                            <p:strVal val="#ppt_x"/>
                                          </p:val>
                                        </p:tav>
                                      </p:tavLst>
                                    </p:anim>
                                    <p:anim calcmode="lin" valueType="num">
                                      <p:cBhvr additive="base">
                                        <p:cTn id="9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22" grpId="0" animBg="1"/>
      <p:bldP spid="4" grpId="0" uiExpand="1" build="p"/>
      <p:bldP spid="3" grpId="0"/>
      <p:bldP spid="25" grpId="0"/>
      <p:bldP spid="28" grpId="0"/>
      <p:bldP spid="19" grpId="0"/>
      <p:bldP spid="29" grpId="0"/>
      <p:bldP spid="41" grpId="0" animBg="1"/>
      <p:bldP spid="23"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39609-54EA-BF9C-27A9-5033D1B54D09}"/>
            </a:ext>
          </a:extLst>
        </p:cNvPr>
        <p:cNvGrpSpPr/>
        <p:nvPr/>
      </p:nvGrpSpPr>
      <p:grpSpPr>
        <a:xfrm>
          <a:off x="0" y="0"/>
          <a:ext cx="0" cy="0"/>
          <a:chOff x="0" y="0"/>
          <a:chExt cx="0" cy="0"/>
        </a:xfrm>
      </p:grpSpPr>
      <p:sp>
        <p:nvSpPr>
          <p:cNvPr id="24" name="Isosceles Triangle 23">
            <a:extLst>
              <a:ext uri="{FF2B5EF4-FFF2-40B4-BE49-F238E27FC236}">
                <a16:creationId xmlns:a16="http://schemas.microsoft.com/office/drawing/2014/main" id="{5E3405D1-E71D-0275-24C0-A0A61C4A0237}"/>
              </a:ext>
            </a:extLst>
          </p:cNvPr>
          <p:cNvSpPr/>
          <p:nvPr/>
        </p:nvSpPr>
        <p:spPr>
          <a:xfrm rot="16200000" flipV="1">
            <a:off x="739307" y="1230016"/>
            <a:ext cx="669461" cy="733969"/>
          </a:xfrm>
          <a:prstGeom prst="triangle">
            <a:avLst>
              <a:gd name="adj" fmla="val 0"/>
            </a:avLst>
          </a:prstGeom>
          <a:gradFill flip="none" rotWithShape="1">
            <a:gsLst>
              <a:gs pos="0">
                <a:schemeClr val="accent4">
                  <a:tint val="100000"/>
                  <a:shade val="100000"/>
                  <a:satMod val="130000"/>
                </a:schemeClr>
              </a:gs>
              <a:gs pos="100000">
                <a:schemeClr val="accent4">
                  <a:tint val="50000"/>
                  <a:shade val="100000"/>
                  <a:satMod val="350000"/>
                </a:schemeClr>
              </a:gs>
            </a:gsLst>
            <a:path path="circle">
              <a:fillToRect t="100000" r="100000"/>
            </a:path>
            <a:tileRect l="-100000" b="-100000"/>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53F9338-C1E6-77BC-9069-AEDCEA3B2450}"/>
              </a:ext>
            </a:extLst>
          </p:cNvPr>
          <p:cNvSpPr/>
          <p:nvPr/>
        </p:nvSpPr>
        <p:spPr>
          <a:xfrm rot="5400000">
            <a:off x="623838" y="3375496"/>
            <a:ext cx="803059" cy="660757"/>
          </a:xfrm>
          <a:prstGeom prst="triangle">
            <a:avLst>
              <a:gd name="adj" fmla="val 15975"/>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9D0EFF4-6D4B-FC54-C6B9-271A35D209C6}"/>
              </a:ext>
            </a:extLst>
          </p:cNvPr>
          <p:cNvSpPr/>
          <p:nvPr/>
        </p:nvSpPr>
        <p:spPr>
          <a:xfrm>
            <a:off x="693544" y="2658999"/>
            <a:ext cx="655589" cy="771832"/>
          </a:xfrm>
          <a:prstGeom prst="rect">
            <a:avLst/>
          </a:prstGeom>
          <a:gradFill flip="none" rotWithShape="1">
            <a:gsLst>
              <a:gs pos="0">
                <a:schemeClr val="accent3">
                  <a:tint val="100000"/>
                  <a:shade val="100000"/>
                  <a:satMod val="130000"/>
                </a:schemeClr>
              </a:gs>
              <a:gs pos="100000">
                <a:schemeClr val="accent3">
                  <a:tint val="50000"/>
                  <a:shade val="100000"/>
                  <a:satMod val="350000"/>
                </a:schemeClr>
              </a:gs>
            </a:gsLst>
            <a:lin ang="0" scaled="1"/>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5A25543E-CA5B-6496-46E4-46C2F28471BD}"/>
              </a:ext>
            </a:extLst>
          </p:cNvPr>
          <p:cNvSpPr/>
          <p:nvPr/>
        </p:nvSpPr>
        <p:spPr>
          <a:xfrm rot="5400000">
            <a:off x="944749" y="2219385"/>
            <a:ext cx="1701813" cy="855498"/>
          </a:xfrm>
          <a:prstGeom prst="triangle">
            <a:avLst>
              <a:gd name="adj" fmla="val 50762"/>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BF5B4B48-8B1F-1BB3-6414-39F07100CCD2}"/>
              </a:ext>
            </a:extLst>
          </p:cNvPr>
          <p:cNvSpPr>
            <a:spLocks noGrp="1"/>
          </p:cNvSpPr>
          <p:nvPr>
            <p:ph type="title"/>
          </p:nvPr>
        </p:nvSpPr>
        <p:spPr>
          <a:xfrm>
            <a:off x="474453" y="82285"/>
            <a:ext cx="7658100" cy="798712"/>
          </a:xfrm>
        </p:spPr>
        <p:txBody>
          <a:bodyPr>
            <a:normAutofit/>
          </a:bodyPr>
          <a:lstStyle/>
          <a:p>
            <a:pPr algn="l"/>
            <a:r>
              <a:rPr lang="en-US" dirty="0">
                <a:latin typeface="+mn-lt"/>
              </a:rPr>
              <a:t>Government Intervention—Price Floor</a:t>
            </a:r>
            <a:endParaRPr lang="en-US" dirty="0">
              <a:solidFill>
                <a:srgbClr val="FF0000"/>
              </a:solidFill>
              <a:latin typeface="+mn-lt"/>
            </a:endParaRPr>
          </a:p>
        </p:txBody>
      </p:sp>
      <p:sp>
        <p:nvSpPr>
          <p:cNvPr id="4" name="Content Placeholder 3">
            <a:extLst>
              <a:ext uri="{FF2B5EF4-FFF2-40B4-BE49-F238E27FC236}">
                <a16:creationId xmlns:a16="http://schemas.microsoft.com/office/drawing/2014/main" id="{663C6948-8F21-7364-71BC-35DC0655EA28}"/>
              </a:ext>
            </a:extLst>
          </p:cNvPr>
          <p:cNvSpPr>
            <a:spLocks noGrp="1"/>
          </p:cNvSpPr>
          <p:nvPr>
            <p:ph sz="half" idx="2"/>
          </p:nvPr>
        </p:nvSpPr>
        <p:spPr>
          <a:xfrm>
            <a:off x="4700416" y="880996"/>
            <a:ext cx="4341074" cy="3720187"/>
          </a:xfrm>
        </p:spPr>
        <p:txBody>
          <a:bodyPr>
            <a:normAutofit fontScale="92500" lnSpcReduction="20000"/>
          </a:bodyPr>
          <a:lstStyle/>
          <a:p>
            <a:pPr lvl="0">
              <a:spcBef>
                <a:spcPts val="600"/>
              </a:spcBef>
            </a:pPr>
            <a:r>
              <a:rPr lang="en-US" sz="1550" dirty="0">
                <a:solidFill>
                  <a:prstClr val="black"/>
                </a:solidFill>
              </a:rPr>
              <a:t>A law is passed that states cookie prices cannot be lower than $1.60 per cookie.</a:t>
            </a:r>
          </a:p>
          <a:p>
            <a:pPr lvl="0">
              <a:spcBef>
                <a:spcPts val="600"/>
              </a:spcBef>
            </a:pPr>
            <a:r>
              <a:rPr lang="en-US" sz="1550" dirty="0">
                <a:solidFill>
                  <a:prstClr val="black"/>
                </a:solidFill>
              </a:rPr>
              <a:t>Consequence: More than 25,000 cookies </a:t>
            </a:r>
            <a:r>
              <a:rPr lang="en-US" sz="1550" i="1" dirty="0">
                <a:solidFill>
                  <a:prstClr val="black"/>
                </a:solidFill>
              </a:rPr>
              <a:t>would</a:t>
            </a:r>
            <a:r>
              <a:rPr lang="en-US" sz="1550" dirty="0">
                <a:solidFill>
                  <a:prstClr val="black"/>
                </a:solidFill>
              </a:rPr>
              <a:t> be produced, and fewer cookies would be purchased.</a:t>
            </a:r>
          </a:p>
          <a:p>
            <a:pPr lvl="0">
              <a:spcBef>
                <a:spcPts val="600"/>
              </a:spcBef>
            </a:pPr>
            <a:r>
              <a:rPr lang="en-US" sz="1550" dirty="0">
                <a:solidFill>
                  <a:prstClr val="black"/>
                </a:solidFill>
              </a:rPr>
              <a:t>There will be 10,000 cookies demanded while 40,000 will be supplied.</a:t>
            </a:r>
          </a:p>
          <a:p>
            <a:pPr lvl="0">
              <a:spcBef>
                <a:spcPts val="600"/>
              </a:spcBef>
            </a:pPr>
            <a:r>
              <a:rPr lang="en-US" sz="1550" dirty="0">
                <a:solidFill>
                  <a:prstClr val="black"/>
                </a:solidFill>
              </a:rPr>
              <a:t>Consequence: 30,000 cookies are not produced or purchased.</a:t>
            </a:r>
          </a:p>
          <a:p>
            <a:pPr lvl="0">
              <a:spcBef>
                <a:spcPts val="600"/>
              </a:spcBef>
            </a:pPr>
            <a:r>
              <a:rPr lang="en-US" sz="1550" dirty="0">
                <a:solidFill>
                  <a:prstClr val="black"/>
                </a:solidFill>
              </a:rPr>
              <a:t>Consequence: Deadweight loss exists.</a:t>
            </a:r>
          </a:p>
          <a:p>
            <a:pPr lvl="1">
              <a:spcBef>
                <a:spcPts val="600"/>
              </a:spcBef>
            </a:pPr>
            <a:r>
              <a:rPr lang="en-US" sz="1550" dirty="0">
                <a:solidFill>
                  <a:prstClr val="black"/>
                </a:solidFill>
              </a:rPr>
              <a:t>This is the net loss of consumer surplus and producer surplus.</a:t>
            </a:r>
          </a:p>
          <a:p>
            <a:pPr lvl="0">
              <a:spcBef>
                <a:spcPts val="600"/>
              </a:spcBef>
            </a:pPr>
            <a:r>
              <a:rPr lang="en-US" sz="1550" dirty="0">
                <a:solidFill>
                  <a:prstClr val="black"/>
                </a:solidFill>
              </a:rPr>
              <a:t>Consequence: Consumer surplus is reduced.</a:t>
            </a:r>
          </a:p>
        </p:txBody>
      </p:sp>
      <p:sp>
        <p:nvSpPr>
          <p:cNvPr id="7" name="TextBox 6">
            <a:extLst>
              <a:ext uri="{FF2B5EF4-FFF2-40B4-BE49-F238E27FC236}">
                <a16:creationId xmlns:a16="http://schemas.microsoft.com/office/drawing/2014/main" id="{C5749C88-1AFD-0103-44BB-019C897E07ED}"/>
              </a:ext>
            </a:extLst>
          </p:cNvPr>
          <p:cNvSpPr txBox="1"/>
          <p:nvPr/>
        </p:nvSpPr>
        <p:spPr>
          <a:xfrm>
            <a:off x="3932081" y="3986269"/>
            <a:ext cx="662361" cy="246221"/>
          </a:xfrm>
          <a:prstGeom prst="rect">
            <a:avLst/>
          </a:prstGeom>
          <a:noFill/>
        </p:spPr>
        <p:txBody>
          <a:bodyPr wrap="none" rtlCol="0">
            <a:spAutoFit/>
          </a:bodyPr>
          <a:lstStyle/>
          <a:p>
            <a:r>
              <a:rPr lang="en-US" sz="1000">
                <a:latin typeface="+mn-lt"/>
              </a:rPr>
              <a:t>Quantity</a:t>
            </a:r>
          </a:p>
        </p:txBody>
      </p:sp>
      <p:sp>
        <p:nvSpPr>
          <p:cNvPr id="8" name="TextBox 7">
            <a:extLst>
              <a:ext uri="{FF2B5EF4-FFF2-40B4-BE49-F238E27FC236}">
                <a16:creationId xmlns:a16="http://schemas.microsoft.com/office/drawing/2014/main" id="{7AA12243-4803-A838-5BC3-66EDDCA8EF84}"/>
              </a:ext>
            </a:extLst>
          </p:cNvPr>
          <p:cNvSpPr txBox="1"/>
          <p:nvPr/>
        </p:nvSpPr>
        <p:spPr>
          <a:xfrm>
            <a:off x="466993" y="739940"/>
            <a:ext cx="466794" cy="246221"/>
          </a:xfrm>
          <a:prstGeom prst="rect">
            <a:avLst/>
          </a:prstGeom>
          <a:noFill/>
        </p:spPr>
        <p:txBody>
          <a:bodyPr wrap="none" rtlCol="0">
            <a:spAutoFit/>
          </a:bodyPr>
          <a:lstStyle/>
          <a:p>
            <a:r>
              <a:rPr lang="en-US" sz="1000">
                <a:latin typeface="+mn-lt"/>
              </a:rPr>
              <a:t>Price</a:t>
            </a:r>
          </a:p>
        </p:txBody>
      </p:sp>
      <p:cxnSp>
        <p:nvCxnSpPr>
          <p:cNvPr id="9" name="Straight Connector 8">
            <a:extLst>
              <a:ext uri="{FF2B5EF4-FFF2-40B4-BE49-F238E27FC236}">
                <a16:creationId xmlns:a16="http://schemas.microsoft.com/office/drawing/2014/main" id="{79D21EA8-C2CD-2F2D-DA1A-31E80CBEF010}"/>
              </a:ext>
            </a:extLst>
          </p:cNvPr>
          <p:cNvCxnSpPr>
            <a:cxnSpLocks/>
          </p:cNvCxnSpPr>
          <p:nvPr/>
        </p:nvCxnSpPr>
        <p:spPr>
          <a:xfrm>
            <a:off x="698262" y="1224435"/>
            <a:ext cx="3033099" cy="2723998"/>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2878594-B90E-1C34-434C-7E25D786F6A4}"/>
              </a:ext>
            </a:extLst>
          </p:cNvPr>
          <p:cNvCxnSpPr>
            <a:cxnSpLocks/>
          </p:cNvCxnSpPr>
          <p:nvPr/>
        </p:nvCxnSpPr>
        <p:spPr>
          <a:xfrm flipH="1">
            <a:off x="699505" y="1253666"/>
            <a:ext cx="3014414" cy="2834820"/>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FACB91-73BC-8A0F-8F23-399844486A27}"/>
              </a:ext>
            </a:extLst>
          </p:cNvPr>
          <p:cNvCxnSpPr>
            <a:cxnSpLocks/>
          </p:cNvCxnSpPr>
          <p:nvPr/>
        </p:nvCxnSpPr>
        <p:spPr>
          <a:xfrm flipV="1">
            <a:off x="2267309" y="2652789"/>
            <a:ext cx="0" cy="1458622"/>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ACE199C-24DC-5C3B-92D1-578A52CE9966}"/>
              </a:ext>
            </a:extLst>
          </p:cNvPr>
          <p:cNvSpPr txBox="1"/>
          <p:nvPr/>
        </p:nvSpPr>
        <p:spPr>
          <a:xfrm>
            <a:off x="2096339" y="4194012"/>
            <a:ext cx="486030" cy="215444"/>
          </a:xfrm>
          <a:prstGeom prst="rect">
            <a:avLst/>
          </a:prstGeom>
          <a:noFill/>
        </p:spPr>
        <p:txBody>
          <a:bodyPr wrap="none" rtlCol="0">
            <a:spAutoFit/>
          </a:bodyPr>
          <a:lstStyle/>
          <a:p>
            <a:r>
              <a:rPr lang="en-US" sz="800" dirty="0">
                <a:latin typeface="+mn-lt"/>
              </a:rPr>
              <a:t>25,000</a:t>
            </a:r>
          </a:p>
        </p:txBody>
      </p:sp>
      <p:sp>
        <p:nvSpPr>
          <p:cNvPr id="15" name="TextBox 14">
            <a:extLst>
              <a:ext uri="{FF2B5EF4-FFF2-40B4-BE49-F238E27FC236}">
                <a16:creationId xmlns:a16="http://schemas.microsoft.com/office/drawing/2014/main" id="{9C741D37-444F-6185-2566-1F88D26CE40B}"/>
              </a:ext>
            </a:extLst>
          </p:cNvPr>
          <p:cNvSpPr txBox="1"/>
          <p:nvPr/>
        </p:nvSpPr>
        <p:spPr>
          <a:xfrm>
            <a:off x="267808" y="2578233"/>
            <a:ext cx="431528" cy="215444"/>
          </a:xfrm>
          <a:prstGeom prst="rect">
            <a:avLst/>
          </a:prstGeom>
          <a:noFill/>
        </p:spPr>
        <p:txBody>
          <a:bodyPr wrap="none" rtlCol="0">
            <a:spAutoFit/>
          </a:bodyPr>
          <a:lstStyle/>
          <a:p>
            <a:r>
              <a:rPr lang="en-US" sz="800">
                <a:latin typeface="+mn-lt"/>
              </a:rPr>
              <a:t>$1.00</a:t>
            </a:r>
          </a:p>
        </p:txBody>
      </p:sp>
      <p:sp>
        <p:nvSpPr>
          <p:cNvPr id="16" name="TextBox 15">
            <a:extLst>
              <a:ext uri="{FF2B5EF4-FFF2-40B4-BE49-F238E27FC236}">
                <a16:creationId xmlns:a16="http://schemas.microsoft.com/office/drawing/2014/main" id="{571DA45E-F866-6299-83AC-FC072A3E091F}"/>
              </a:ext>
            </a:extLst>
          </p:cNvPr>
          <p:cNvSpPr txBox="1"/>
          <p:nvPr/>
        </p:nvSpPr>
        <p:spPr>
          <a:xfrm>
            <a:off x="3648582" y="3606605"/>
            <a:ext cx="853119" cy="307777"/>
          </a:xfrm>
          <a:prstGeom prst="rect">
            <a:avLst/>
          </a:prstGeom>
          <a:noFill/>
        </p:spPr>
        <p:txBody>
          <a:bodyPr wrap="none" rtlCol="0">
            <a:spAutoFit/>
          </a:bodyPr>
          <a:lstStyle/>
          <a:p>
            <a:r>
              <a:rPr lang="en-US" sz="1400">
                <a:latin typeface="+mn-lt"/>
              </a:rPr>
              <a:t>Demand</a:t>
            </a:r>
          </a:p>
        </p:txBody>
      </p:sp>
      <p:sp>
        <p:nvSpPr>
          <p:cNvPr id="17" name="TextBox 16">
            <a:extLst>
              <a:ext uri="{FF2B5EF4-FFF2-40B4-BE49-F238E27FC236}">
                <a16:creationId xmlns:a16="http://schemas.microsoft.com/office/drawing/2014/main" id="{01E9BD46-40E5-1C25-8E95-3E92E0A4B337}"/>
              </a:ext>
            </a:extLst>
          </p:cNvPr>
          <p:cNvSpPr txBox="1"/>
          <p:nvPr/>
        </p:nvSpPr>
        <p:spPr>
          <a:xfrm>
            <a:off x="3499087" y="964807"/>
            <a:ext cx="716863" cy="307777"/>
          </a:xfrm>
          <a:prstGeom prst="rect">
            <a:avLst/>
          </a:prstGeom>
          <a:noFill/>
        </p:spPr>
        <p:txBody>
          <a:bodyPr wrap="none" rtlCol="0">
            <a:spAutoFit/>
          </a:bodyPr>
          <a:lstStyle/>
          <a:p>
            <a:r>
              <a:rPr lang="en-US" sz="1400">
                <a:latin typeface="+mn-lt"/>
              </a:rPr>
              <a:t>Supply</a:t>
            </a:r>
          </a:p>
        </p:txBody>
      </p:sp>
      <p:sp>
        <p:nvSpPr>
          <p:cNvPr id="3" name="TextBox 2">
            <a:extLst>
              <a:ext uri="{FF2B5EF4-FFF2-40B4-BE49-F238E27FC236}">
                <a16:creationId xmlns:a16="http://schemas.microsoft.com/office/drawing/2014/main" id="{CCC1CC21-BA25-4F47-C217-0BD642464ACE}"/>
              </a:ext>
            </a:extLst>
          </p:cNvPr>
          <p:cNvSpPr txBox="1"/>
          <p:nvPr/>
        </p:nvSpPr>
        <p:spPr>
          <a:xfrm>
            <a:off x="1045278" y="4194012"/>
            <a:ext cx="486030" cy="215444"/>
          </a:xfrm>
          <a:prstGeom prst="rect">
            <a:avLst/>
          </a:prstGeom>
          <a:noFill/>
        </p:spPr>
        <p:txBody>
          <a:bodyPr wrap="none" rtlCol="0">
            <a:spAutoFit/>
          </a:bodyPr>
          <a:lstStyle/>
          <a:p>
            <a:r>
              <a:rPr lang="en-US" sz="800" dirty="0">
                <a:latin typeface="+mn-lt"/>
              </a:rPr>
              <a:t>10,000</a:t>
            </a:r>
          </a:p>
        </p:txBody>
      </p:sp>
      <p:sp>
        <p:nvSpPr>
          <p:cNvPr id="23" name="TextBox 22">
            <a:extLst>
              <a:ext uri="{FF2B5EF4-FFF2-40B4-BE49-F238E27FC236}">
                <a16:creationId xmlns:a16="http://schemas.microsoft.com/office/drawing/2014/main" id="{5B0A0AF8-4475-13E6-D370-C63EE20257CD}"/>
              </a:ext>
            </a:extLst>
          </p:cNvPr>
          <p:cNvSpPr txBox="1"/>
          <p:nvPr/>
        </p:nvSpPr>
        <p:spPr>
          <a:xfrm>
            <a:off x="560629" y="1540203"/>
            <a:ext cx="742765" cy="307777"/>
          </a:xfrm>
          <a:prstGeom prst="rect">
            <a:avLst/>
          </a:prstGeom>
          <a:noFill/>
        </p:spPr>
        <p:txBody>
          <a:bodyPr wrap="square" rtlCol="0">
            <a:spAutoFit/>
          </a:bodyPr>
          <a:lstStyle/>
          <a:p>
            <a:pPr algn="ctr"/>
            <a:r>
              <a:rPr lang="en-US" sz="700" dirty="0">
                <a:latin typeface="+mn-lt"/>
              </a:rPr>
              <a:t>Consumer Surplus</a:t>
            </a:r>
          </a:p>
        </p:txBody>
      </p:sp>
      <p:sp>
        <p:nvSpPr>
          <p:cNvPr id="28" name="TextBox 27">
            <a:extLst>
              <a:ext uri="{FF2B5EF4-FFF2-40B4-BE49-F238E27FC236}">
                <a16:creationId xmlns:a16="http://schemas.microsoft.com/office/drawing/2014/main" id="{4898E82B-AAFC-9260-4A9D-61A06F0FCD51}"/>
              </a:ext>
            </a:extLst>
          </p:cNvPr>
          <p:cNvSpPr txBox="1"/>
          <p:nvPr/>
        </p:nvSpPr>
        <p:spPr>
          <a:xfrm>
            <a:off x="1353137" y="2357828"/>
            <a:ext cx="695394" cy="338554"/>
          </a:xfrm>
          <a:prstGeom prst="rect">
            <a:avLst/>
          </a:prstGeom>
          <a:noFill/>
        </p:spPr>
        <p:txBody>
          <a:bodyPr wrap="square" rtlCol="0">
            <a:spAutoFit/>
          </a:bodyPr>
          <a:lstStyle/>
          <a:p>
            <a:pPr algn="ctr"/>
            <a:r>
              <a:rPr lang="en-US" sz="1600" b="1" dirty="0">
                <a:latin typeface="+mn-lt"/>
              </a:rPr>
              <a:t>DWL</a:t>
            </a:r>
          </a:p>
        </p:txBody>
      </p:sp>
      <p:cxnSp>
        <p:nvCxnSpPr>
          <p:cNvPr id="6" name="Straight Connector 5">
            <a:extLst>
              <a:ext uri="{FF2B5EF4-FFF2-40B4-BE49-F238E27FC236}">
                <a16:creationId xmlns:a16="http://schemas.microsoft.com/office/drawing/2014/main" id="{8DF3A299-67E2-14CF-8A06-4183507A8F66}"/>
              </a:ext>
            </a:extLst>
          </p:cNvPr>
          <p:cNvCxnSpPr>
            <a:cxnSpLocks/>
            <a:stCxn id="8" idx="2"/>
            <a:endCxn id="21" idx="4"/>
          </p:cNvCxnSpPr>
          <p:nvPr/>
        </p:nvCxnSpPr>
        <p:spPr>
          <a:xfrm flipH="1">
            <a:off x="694989" y="986161"/>
            <a:ext cx="5401" cy="3121243"/>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6C94C366-C217-2DF8-8250-13E18AF4B3C7}"/>
              </a:ext>
            </a:extLst>
          </p:cNvPr>
          <p:cNvCxnSpPr/>
          <p:nvPr/>
        </p:nvCxnSpPr>
        <p:spPr>
          <a:xfrm>
            <a:off x="688368" y="4109380"/>
            <a:ext cx="3165764"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43F82066-F617-4F5E-4333-08A8843E365E}"/>
              </a:ext>
            </a:extLst>
          </p:cNvPr>
          <p:cNvSpPr txBox="1"/>
          <p:nvPr/>
        </p:nvSpPr>
        <p:spPr>
          <a:xfrm>
            <a:off x="267808" y="1698020"/>
            <a:ext cx="431528" cy="215444"/>
          </a:xfrm>
          <a:prstGeom prst="rect">
            <a:avLst/>
          </a:prstGeom>
          <a:noFill/>
        </p:spPr>
        <p:txBody>
          <a:bodyPr wrap="none" rtlCol="0">
            <a:spAutoFit/>
          </a:bodyPr>
          <a:lstStyle/>
          <a:p>
            <a:r>
              <a:rPr lang="en-US" sz="800">
                <a:latin typeface="+mn-lt"/>
              </a:rPr>
              <a:t>$1.60</a:t>
            </a:r>
          </a:p>
        </p:txBody>
      </p:sp>
      <p:sp>
        <p:nvSpPr>
          <p:cNvPr id="27" name="Rectangle 26">
            <a:extLst>
              <a:ext uri="{FF2B5EF4-FFF2-40B4-BE49-F238E27FC236}">
                <a16:creationId xmlns:a16="http://schemas.microsoft.com/office/drawing/2014/main" id="{500891F1-BC5A-7650-63E9-0EDC100E18D1}"/>
              </a:ext>
            </a:extLst>
          </p:cNvPr>
          <p:cNvSpPr/>
          <p:nvPr/>
        </p:nvSpPr>
        <p:spPr>
          <a:xfrm>
            <a:off x="707055" y="1832812"/>
            <a:ext cx="642078" cy="823905"/>
          </a:xfrm>
          <a:prstGeom prst="rect">
            <a:avLst/>
          </a:prstGeom>
          <a:gradFill flip="none" rotWithShape="1">
            <a:gsLst>
              <a:gs pos="0">
                <a:schemeClr val="accent3">
                  <a:tint val="100000"/>
                  <a:shade val="100000"/>
                  <a:satMod val="130000"/>
                </a:schemeClr>
              </a:gs>
              <a:gs pos="100000">
                <a:schemeClr val="accent3">
                  <a:tint val="50000"/>
                  <a:shade val="100000"/>
                  <a:satMod val="350000"/>
                </a:schemeClr>
              </a:gs>
            </a:gsLst>
            <a:lin ang="0" scaled="1"/>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58CFFB6-A450-D72F-B778-39BBDC183433}"/>
              </a:ext>
            </a:extLst>
          </p:cNvPr>
          <p:cNvSpPr txBox="1"/>
          <p:nvPr/>
        </p:nvSpPr>
        <p:spPr>
          <a:xfrm>
            <a:off x="671544" y="2857965"/>
            <a:ext cx="694421" cy="400110"/>
          </a:xfrm>
          <a:prstGeom prst="rect">
            <a:avLst/>
          </a:prstGeom>
          <a:noFill/>
        </p:spPr>
        <p:txBody>
          <a:bodyPr wrap="none" rtlCol="0">
            <a:spAutoFit/>
          </a:bodyPr>
          <a:lstStyle/>
          <a:p>
            <a:pPr algn="ctr"/>
            <a:r>
              <a:rPr lang="en-US" sz="1000">
                <a:latin typeface="+mn-lt"/>
              </a:rPr>
              <a:t>Producer</a:t>
            </a:r>
          </a:p>
          <a:p>
            <a:pPr algn="ctr"/>
            <a:r>
              <a:rPr lang="en-US" sz="1000">
                <a:latin typeface="+mn-lt"/>
              </a:rPr>
              <a:t>Surplus</a:t>
            </a:r>
          </a:p>
        </p:txBody>
      </p:sp>
      <p:cxnSp>
        <p:nvCxnSpPr>
          <p:cNvPr id="18" name="Straight Connector 17">
            <a:extLst>
              <a:ext uri="{FF2B5EF4-FFF2-40B4-BE49-F238E27FC236}">
                <a16:creationId xmlns:a16="http://schemas.microsoft.com/office/drawing/2014/main" id="{40E0018E-D299-661F-EFA7-97C97E36F692}"/>
              </a:ext>
            </a:extLst>
          </p:cNvPr>
          <p:cNvCxnSpPr>
            <a:cxnSpLocks/>
          </p:cNvCxnSpPr>
          <p:nvPr/>
        </p:nvCxnSpPr>
        <p:spPr>
          <a:xfrm>
            <a:off x="684029" y="1823869"/>
            <a:ext cx="3107451" cy="0"/>
          </a:xfrm>
          <a:prstGeom prst="line">
            <a:avLst/>
          </a:prstGeom>
          <a:ln w="19050">
            <a:solidFill>
              <a:srgbClr val="C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35FA2B5-DA90-9927-690D-68DAA424A2CD}"/>
              </a:ext>
            </a:extLst>
          </p:cNvPr>
          <p:cNvCxnSpPr>
            <a:cxnSpLocks/>
          </p:cNvCxnSpPr>
          <p:nvPr/>
        </p:nvCxnSpPr>
        <p:spPr>
          <a:xfrm flipH="1" flipV="1">
            <a:off x="1353604" y="1830574"/>
            <a:ext cx="4768" cy="2276130"/>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0FE200B-3FD9-B0BC-3569-14188E7F686A}"/>
              </a:ext>
            </a:extLst>
          </p:cNvPr>
          <p:cNvSpPr txBox="1"/>
          <p:nvPr/>
        </p:nvSpPr>
        <p:spPr>
          <a:xfrm>
            <a:off x="3197441" y="1760436"/>
            <a:ext cx="1014893" cy="307777"/>
          </a:xfrm>
          <a:prstGeom prst="rect">
            <a:avLst/>
          </a:prstGeom>
          <a:noFill/>
        </p:spPr>
        <p:txBody>
          <a:bodyPr wrap="none" rtlCol="0">
            <a:spAutoFit/>
          </a:bodyPr>
          <a:lstStyle/>
          <a:p>
            <a:r>
              <a:rPr lang="en-US" sz="1400">
                <a:latin typeface="+mn-lt"/>
              </a:rPr>
              <a:t>Price Floor</a:t>
            </a:r>
          </a:p>
        </p:txBody>
      </p:sp>
      <p:cxnSp>
        <p:nvCxnSpPr>
          <p:cNvPr id="11" name="Straight Connector 10">
            <a:extLst>
              <a:ext uri="{FF2B5EF4-FFF2-40B4-BE49-F238E27FC236}">
                <a16:creationId xmlns:a16="http://schemas.microsoft.com/office/drawing/2014/main" id="{31F07195-F0B1-6A40-7785-53E2D14FB413}"/>
              </a:ext>
            </a:extLst>
          </p:cNvPr>
          <p:cNvCxnSpPr>
            <a:cxnSpLocks/>
          </p:cNvCxnSpPr>
          <p:nvPr/>
        </p:nvCxnSpPr>
        <p:spPr>
          <a:xfrm flipV="1">
            <a:off x="675298" y="2642380"/>
            <a:ext cx="1598317" cy="10409"/>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FD5CADF-5319-BD96-C82B-1707996576E8}"/>
              </a:ext>
            </a:extLst>
          </p:cNvPr>
          <p:cNvCxnSpPr>
            <a:cxnSpLocks/>
          </p:cNvCxnSpPr>
          <p:nvPr/>
        </p:nvCxnSpPr>
        <p:spPr>
          <a:xfrm flipH="1" flipV="1">
            <a:off x="3133674" y="1844113"/>
            <a:ext cx="4768" cy="2276130"/>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E1EC393D-DEE9-318A-86D2-4BD0908190FA}"/>
              </a:ext>
            </a:extLst>
          </p:cNvPr>
          <p:cNvSpPr txBox="1"/>
          <p:nvPr/>
        </p:nvSpPr>
        <p:spPr>
          <a:xfrm>
            <a:off x="2936101" y="4182456"/>
            <a:ext cx="486030" cy="215444"/>
          </a:xfrm>
          <a:prstGeom prst="rect">
            <a:avLst/>
          </a:prstGeom>
          <a:noFill/>
        </p:spPr>
        <p:txBody>
          <a:bodyPr wrap="none" rtlCol="0">
            <a:spAutoFit/>
          </a:bodyPr>
          <a:lstStyle/>
          <a:p>
            <a:r>
              <a:rPr lang="en-US" sz="800" dirty="0">
                <a:latin typeface="+mn-lt"/>
              </a:rPr>
              <a:t>40,000</a:t>
            </a:r>
          </a:p>
        </p:txBody>
      </p:sp>
    </p:spTree>
    <p:extLst>
      <p:ext uri="{BB962C8B-B14F-4D97-AF65-F5344CB8AC3E}">
        <p14:creationId xmlns:p14="http://schemas.microsoft.com/office/powerpoint/2010/main" val="420670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ppt_x"/>
                                          </p:val>
                                        </p:tav>
                                        <p:tav tm="100000">
                                          <p:val>
                                            <p:strVal val="#ppt_x"/>
                                          </p:val>
                                        </p:tav>
                                      </p:tavLst>
                                    </p:anim>
                                    <p:anim calcmode="lin" valueType="num">
                                      <p:cBhvr additive="base">
                                        <p:cTn id="59" dur="500" fill="hold"/>
                                        <p:tgtEl>
                                          <p:spTgt spid="3"/>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ppt_x"/>
                                          </p:val>
                                        </p:tav>
                                        <p:tav tm="100000">
                                          <p:val>
                                            <p:strVal val="#ppt_x"/>
                                          </p:val>
                                        </p:tav>
                                      </p:tavLst>
                                    </p:anim>
                                    <p:anim calcmode="lin" valueType="num">
                                      <p:cBhvr additive="base">
                                        <p:cTn id="63" dur="500" fill="hold"/>
                                        <p:tgtEl>
                                          <p:spTgt spid="3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0-#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0-#ppt_w/2"/>
                                          </p:val>
                                        </p:tav>
                                        <p:tav tm="100000">
                                          <p:val>
                                            <p:strVal val="#ppt_x"/>
                                          </p:val>
                                        </p:tav>
                                      </p:tavLst>
                                    </p:anim>
                                    <p:anim calcmode="lin" valueType="num">
                                      <p:cBhvr additive="base">
                                        <p:cTn id="75" dur="500" fill="hold"/>
                                        <p:tgtEl>
                                          <p:spTgt spid="22"/>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500" fill="hold"/>
                                        <p:tgtEl>
                                          <p:spTgt spid="24"/>
                                        </p:tgtEl>
                                        <p:attrNameLst>
                                          <p:attrName>ppt_x</p:attrName>
                                        </p:attrNameLst>
                                      </p:cBhvr>
                                      <p:tavLst>
                                        <p:tav tm="0">
                                          <p:val>
                                            <p:strVal val="0-#ppt_w/2"/>
                                          </p:val>
                                        </p:tav>
                                        <p:tav tm="100000">
                                          <p:val>
                                            <p:strVal val="#ppt_x"/>
                                          </p:val>
                                        </p:tav>
                                      </p:tavLst>
                                    </p:anim>
                                    <p:anim calcmode="lin" valueType="num">
                                      <p:cBhvr additive="base">
                                        <p:cTn id="79" dur="500" fill="hold"/>
                                        <p:tgtEl>
                                          <p:spTgt spid="24"/>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0-#ppt_w/2"/>
                                          </p:val>
                                        </p:tav>
                                        <p:tav tm="100000">
                                          <p:val>
                                            <p:strVal val="#ppt_x"/>
                                          </p:val>
                                        </p:tav>
                                      </p:tavLst>
                                    </p:anim>
                                    <p:anim calcmode="lin" valueType="num">
                                      <p:cBhvr additive="base">
                                        <p:cTn id="83" dur="500" fill="hold"/>
                                        <p:tgtEl>
                                          <p:spTgt spid="23"/>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0-#ppt_w/2"/>
                                          </p:val>
                                        </p:tav>
                                        <p:tav tm="100000">
                                          <p:val>
                                            <p:strVal val="#ppt_x"/>
                                          </p:val>
                                        </p:tav>
                                      </p:tavLst>
                                    </p:anim>
                                    <p:anim calcmode="lin" valueType="num">
                                      <p:cBhvr additive="base">
                                        <p:cTn id="87" dur="500" fill="hold"/>
                                        <p:tgtEl>
                                          <p:spTgt spid="25"/>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0-#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0-#ppt_w/2"/>
                                          </p:val>
                                        </p:tav>
                                        <p:tav tm="100000">
                                          <p:val>
                                            <p:strVal val="#ppt_x"/>
                                          </p:val>
                                        </p:tav>
                                      </p:tavLst>
                                    </p:anim>
                                    <p:anim calcmode="lin" valueType="num">
                                      <p:cBhvr additive="base">
                                        <p:cTn id="9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6" grpId="0" animBg="1"/>
      <p:bldP spid="22" grpId="0" animBg="1"/>
      <p:bldP spid="4" grpId="0" uiExpand="1" build="p"/>
      <p:bldP spid="3" grpId="0"/>
      <p:bldP spid="23" grpId="0"/>
      <p:bldP spid="28" grpId="0"/>
      <p:bldP spid="19" grpId="0"/>
      <p:bldP spid="27" grpId="0" animBg="1"/>
      <p:bldP spid="25" grpId="0"/>
      <p:bldP spid="20"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B8CE05F-CEFC-38CB-BCF9-F80687F14673}"/>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422A1240-8D2B-BFE4-20F5-60BBF6B60CA4}"/>
              </a:ext>
            </a:extLst>
          </p:cNvPr>
          <p:cNvSpPr>
            <a:spLocks noGrp="1"/>
          </p:cNvSpPr>
          <p:nvPr>
            <p:ph type="title" idx="4294967295"/>
          </p:nvPr>
        </p:nvSpPr>
        <p:spPr bwMode="auto">
          <a:xfrm>
            <a:off x="1748057" y="1899444"/>
            <a:ext cx="5889625" cy="134461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ts val="0"/>
              </a:spcBef>
              <a:spcAft>
                <a:spcPts val="1200"/>
              </a:spcAft>
              <a:buClr>
                <a:schemeClr val="tx1"/>
              </a:buClr>
              <a:buSzPct val="125000"/>
              <a:buFont typeface="Arial"/>
              <a:buNone/>
              <a:tabLst/>
              <a:defRPr/>
            </a:pPr>
            <a:r>
              <a:rPr kumimoji="0" lang="en-US" sz="3600" b="1" i="0" u="none" strike="noStrike" kern="0" cap="none" spc="-150" normalizeH="0" baseline="0" noProof="0" dirty="0">
                <a:ln>
                  <a:noFill/>
                </a:ln>
                <a:solidFill>
                  <a:schemeClr val="tx2"/>
                </a:solidFill>
                <a:effectLst/>
                <a:uLnTx/>
                <a:uFillTx/>
                <a:latin typeface="+mn-lt"/>
                <a:ea typeface="+mn-ea"/>
                <a:cs typeface="Arial"/>
              </a:rPr>
              <a:t>Deadweight Loss and</a:t>
            </a:r>
            <a:br>
              <a:rPr kumimoji="0" lang="en-US" sz="3600" b="1" i="0" u="none" strike="noStrike" kern="0" cap="none" spc="-150" normalizeH="0" baseline="0" noProof="0" dirty="0">
                <a:ln>
                  <a:noFill/>
                </a:ln>
                <a:solidFill>
                  <a:schemeClr val="tx2"/>
                </a:solidFill>
                <a:effectLst/>
                <a:uLnTx/>
                <a:uFillTx/>
                <a:latin typeface="+mn-lt"/>
                <a:ea typeface="+mn-ea"/>
                <a:cs typeface="Arial"/>
              </a:rPr>
            </a:br>
            <a:r>
              <a:rPr kumimoji="0" lang="en-US" sz="3600" b="1" i="0" u="none" strike="noStrike" kern="0" cap="none" spc="-150" normalizeH="0" baseline="0" noProof="0" dirty="0">
                <a:ln>
                  <a:noFill/>
                </a:ln>
                <a:solidFill>
                  <a:schemeClr val="tx2"/>
                </a:solidFill>
                <a:effectLst/>
                <a:uLnTx/>
                <a:uFillTx/>
                <a:latin typeface="+mn-lt"/>
                <a:ea typeface="+mn-ea"/>
                <a:cs typeface="Arial"/>
              </a:rPr>
              <a:t>Externalities</a:t>
            </a:r>
          </a:p>
        </p:txBody>
      </p:sp>
    </p:spTree>
    <p:extLst>
      <p:ext uri="{BB962C8B-B14F-4D97-AF65-F5344CB8AC3E}">
        <p14:creationId xmlns:p14="http://schemas.microsoft.com/office/powerpoint/2010/main" val="3621800943"/>
      </p:ext>
    </p:extLst>
  </p:cSld>
  <p:clrMapOvr>
    <a:masterClrMapping/>
  </p:clrMapOvr>
</p:sld>
</file>

<file path=ppt/theme/theme1.xml><?xml version="1.0" encoding="utf-8"?>
<a:theme xmlns:a="http://schemas.openxmlformats.org/drawingml/2006/main" name="Navy Footer">
  <a:themeElements>
    <a:clrScheme name="FRE 2025">
      <a:dk1>
        <a:srgbClr val="000000"/>
      </a:dk1>
      <a:lt1>
        <a:srgbClr val="FFFFFF"/>
      </a:lt1>
      <a:dk2>
        <a:srgbClr val="102E3C"/>
      </a:dk2>
      <a:lt2>
        <a:srgbClr val="EDF7FC"/>
      </a:lt2>
      <a:accent1>
        <a:srgbClr val="3B7E5F"/>
      </a:accent1>
      <a:accent2>
        <a:srgbClr val="4FA570"/>
      </a:accent2>
      <a:accent3>
        <a:srgbClr val="EFEA54"/>
      </a:accent3>
      <a:accent4>
        <a:srgbClr val="3C718F"/>
      </a:accent4>
      <a:accent5>
        <a:srgbClr val="DCEEF5"/>
      </a:accent5>
      <a:accent6>
        <a:srgbClr val="EAECE3"/>
      </a:accent6>
      <a:hlink>
        <a:srgbClr val="243B50"/>
      </a:hlink>
      <a:folHlink>
        <a:srgbClr val="50B0C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defRPr>
        </a:defPPr>
      </a:lstStyle>
    </a:spDef>
    <a:lnDef>
      <a:spPr bwMode="auto">
        <a:solidFill>
          <a:schemeClr val="accent1"/>
        </a:solidFill>
        <a:ln w="25400" cap="flat" cmpd="sng" algn="ctr">
          <a:solidFill>
            <a:schemeClr val="tx1">
              <a:lumMod val="50000"/>
              <a:lumOff val="50000"/>
            </a:schemeClr>
          </a:solidFill>
          <a:prstDash val="sysDot"/>
          <a:round/>
          <a:headEnd type="none" w="med" len="med"/>
          <a:tailEnd type="triangle" w="lg" len="sm"/>
        </a:ln>
        <a:effectLst/>
      </a:spPr>
      <a:bodyPr/>
      <a:lstStyle/>
    </a:lnDef>
    <a:txDef>
      <a:spPr>
        <a:noFill/>
      </a:spPr>
      <a:bodyPr wrap="square" rtlCol="0">
        <a:spAutoFit/>
      </a:bodyPr>
      <a:lstStyle>
        <a:defPPr algn="l">
          <a:spcAft>
            <a:spcPts val="1200"/>
          </a:spcAft>
          <a:defRPr sz="1600" dirty="0" err="1" smtClean="0">
            <a:latin typeface="+mn-lt"/>
            <a:cs typeface="Arial" panose="020B0604020202020204" pitchFamily="34" charset="0"/>
          </a:defRPr>
        </a:defPPr>
      </a:lstStyle>
    </a:txDef>
  </a:objectDefaults>
  <a:extraClrSchemeLst>
    <a:extraClrScheme>
      <a:clrScheme name="FedS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dST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dST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dST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dST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dST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dST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dST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dST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dST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dST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dST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Internal v1" id="{8B9616CD-2C3B-B441-8D03-7B27A2C5058A}" vid="{0885DE46-AECA-9341-9009-80FB1BCDFA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64264fa-5603-4e4e-a2f4-32f4724a08c4" xsi:nil="true"/>
    <lcf76f155ced4ddcb4097134ff3c332f xmlns="c337cffb-e93c-4b47-be1b-7c9b4a443e6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D5A4FF975C9F4281CDEF8C21DC3C73" ma:contentTypeVersion="15" ma:contentTypeDescription="Create a new document." ma:contentTypeScope="" ma:versionID="e874add4fb57272a247ff39fc69fd413">
  <xsd:schema xmlns:xsd="http://www.w3.org/2001/XMLSchema" xmlns:xs="http://www.w3.org/2001/XMLSchema" xmlns:p="http://schemas.microsoft.com/office/2006/metadata/properties" xmlns:ns2="c337cffb-e93c-4b47-be1b-7c9b4a443e6f" xmlns:ns3="d64264fa-5603-4e4e-a2f4-32f4724a08c4" xmlns:ns4="c4332fd0-4f68-4a7b-b10f-2770331d7b2c" targetNamespace="http://schemas.microsoft.com/office/2006/metadata/properties" ma:root="true" ma:fieldsID="b29d27557ca43df8f3bd62b797ebda50" ns2:_="" ns3:_="" ns4:_="">
    <xsd:import namespace="c337cffb-e93c-4b47-be1b-7c9b4a443e6f"/>
    <xsd:import namespace="d64264fa-5603-4e4e-a2f4-32f4724a08c4"/>
    <xsd:import namespace="c4332fd0-4f68-4a7b-b10f-2770331d7b2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bjectDetectorVersions" minOccurs="0"/>
                <xsd:element ref="ns4:SharedWithUsers" minOccurs="0"/>
                <xsd:element ref="ns4:SharedWithDetails" minOccurs="0"/>
                <xsd:element ref="ns2:MediaServiceSearchProperties" minOccurs="0"/>
                <xsd:element ref="ns2:MediaServiceLocatio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7cffb-e93c-4b47-be1b-7c9b4a443e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94cc3ae-357c-4eb4-84e8-520ab3b4f5d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4264fa-5603-4e4e-a2f4-32f4724a08c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b46f74-edb8-4efc-b982-15f4bb6f9c80}" ma:internalName="TaxCatchAll" ma:showField="CatchAllData" ma:web="c4332fd0-4f68-4a7b-b10f-2770331d7b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332fd0-4f68-4a7b-b10f-2770331d7b2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C51D16-9FEA-4568-BCDA-A128E07EB255}">
  <ds:schemaRefs>
    <ds:schemaRef ds:uri="4aaac78d-d2dd-4267-b6be-4ddb578dc89b"/>
    <ds:schemaRef ds:uri="51ea473b-8541-407b-a471-b1a3fe57fa81"/>
    <ds:schemaRef ds:uri="c337cffb-e93c-4b47-be1b-7c9b4a443e6f"/>
    <ds:schemaRef ds:uri="d64264fa-5603-4e4e-a2f4-32f4724a0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74079FA-4099-460D-B015-A741A2D93523}">
  <ds:schemaRefs>
    <ds:schemaRef ds:uri="http://schemas.microsoft.com/sharepoint/v3/contenttype/forms"/>
  </ds:schemaRefs>
</ds:datastoreItem>
</file>

<file path=customXml/itemProps3.xml><?xml version="1.0" encoding="utf-8"?>
<ds:datastoreItem xmlns:ds="http://schemas.openxmlformats.org/officeDocument/2006/customXml" ds:itemID="{FEFA86A4-A384-4AB2-86F8-C4A36A95B09F}">
  <ds:schemaRefs>
    <ds:schemaRef ds:uri="c337cffb-e93c-4b47-be1b-7c9b4a443e6f"/>
    <ds:schemaRef ds:uri="c4332fd0-4f68-4a7b-b10f-2770331d7b2c"/>
    <ds:schemaRef ds:uri="d64264fa-5603-4e4e-a2f4-32f4724a0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5269c60-0483-4c57-9e8c-3779d6900235}" enabled="1" method="Privileged" siteId="{b397c653-5b19-463f-b9fc-af658ded9128}" removed="0"/>
</clbl:labelList>
</file>

<file path=docProps/app.xml><?xml version="1.0" encoding="utf-8"?>
<Properties xmlns="http://schemas.openxmlformats.org/officeDocument/2006/extended-properties" xmlns:vt="http://schemas.openxmlformats.org/officeDocument/2006/docPropsVTypes">
  <Template>1_FedSTL</Template>
  <TotalTime>492</TotalTime>
  <Words>1158</Words>
  <Application>Microsoft Office PowerPoint</Application>
  <PresentationFormat>On-screen Show (16:9)</PresentationFormat>
  <Paragraphs>286</Paragraphs>
  <Slides>20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Calibri</vt:lpstr>
      <vt:lpstr>Lucida Grande</vt:lpstr>
      <vt:lpstr>Times</vt:lpstr>
      <vt:lpstr>Navy Footer</vt:lpstr>
      <vt:lpstr>AP Micro Lecture Guide: The Deadweight Loss Plan</vt:lpstr>
      <vt:lpstr>Introduction</vt:lpstr>
      <vt:lpstr>Cookie Market Scenario 1</vt:lpstr>
      <vt:lpstr>Deadweight Loss and Market Power</vt:lpstr>
      <vt:lpstr>Cookie Market Scenario 2</vt:lpstr>
      <vt:lpstr>Deadweight Loss and Government Intervention</vt:lpstr>
      <vt:lpstr>Government Intervention—Price Ceiling</vt:lpstr>
      <vt:lpstr>Government Intervention—Price Floor</vt:lpstr>
      <vt:lpstr>Deadweight Loss and Externalities</vt:lpstr>
      <vt:lpstr>Negative Production Externality</vt:lpstr>
      <vt:lpstr>Deadweight Loss Calculation Practice</vt:lpstr>
      <vt:lpstr>Situation 1: Colaville’s Efficient Market</vt:lpstr>
      <vt:lpstr>Situation 1: Colaville’s Market After Tax</vt:lpstr>
      <vt:lpstr>Situation 1: Change in Total Economic Surplus</vt:lpstr>
      <vt:lpstr>Deadweight Loss and  International Trade</vt:lpstr>
      <vt:lpstr>Situation 2: Guess the Domestic Jeans Market</vt:lpstr>
      <vt:lpstr>Situation 2: Guess the Total Surplus Jeans Market</vt:lpstr>
      <vt:lpstr>Situation 2: Guess the Total Surplus Jeans Market</vt:lpstr>
      <vt:lpstr>Situation 2: Guess the Tariff Impact in the Jeans Market</vt:lpstr>
      <vt:lpstr>Check out fre.org for free, ready to use economics and personal finance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Reich, Jackie A</dc:creator>
  <cp:lastModifiedBy>Mike Kaiman</cp:lastModifiedBy>
  <cp:revision>17</cp:revision>
  <cp:lastPrinted>2017-03-29T14:58:18Z</cp:lastPrinted>
  <dcterms:created xsi:type="dcterms:W3CDTF">2023-09-21T18:22:14Z</dcterms:created>
  <dcterms:modified xsi:type="dcterms:W3CDTF">2025-10-09T18:30:15Z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qminfo">
    <vt:i4>5</vt:i4>
  </property>
  <property fmtid="{D5CDD505-2E9C-101B-9397-08002B2CF9AE}" pid="3" name="lqmsess">
    <vt:lpwstr>a397fc98-89aa-4926-8c15-2b0f8f12a25a</vt:lpwstr>
  </property>
  <property fmtid="{D5CDD505-2E9C-101B-9397-08002B2CF9AE}" pid="4" name="MSIP_Label_60a845d3-2b08-4410-a62e-4321eae94757_Enabled">
    <vt:lpwstr>true</vt:lpwstr>
  </property>
  <property fmtid="{D5CDD505-2E9C-101B-9397-08002B2CF9AE}" pid="5" name="MSIP_Label_60a845d3-2b08-4410-a62e-4321eae94757_SetDate">
    <vt:lpwstr>2022-07-05T16:27:50Z</vt:lpwstr>
  </property>
  <property fmtid="{D5CDD505-2E9C-101B-9397-08002B2CF9AE}" pid="6" name="MSIP_Label_60a845d3-2b08-4410-a62e-4321eae94757_Method">
    <vt:lpwstr>Privileged</vt:lpwstr>
  </property>
  <property fmtid="{D5CDD505-2E9C-101B-9397-08002B2CF9AE}" pid="7" name="MSIP_Label_60a845d3-2b08-4410-a62e-4321eae94757_Name">
    <vt:lpwstr>60a845d3-2b08-4410-a62e-4321eae94757</vt:lpwstr>
  </property>
  <property fmtid="{D5CDD505-2E9C-101B-9397-08002B2CF9AE}" pid="8" name="MSIP_Label_60a845d3-2b08-4410-a62e-4321eae94757_SiteId">
    <vt:lpwstr>b397c653-5b19-463f-b9fc-af658ded9128</vt:lpwstr>
  </property>
  <property fmtid="{D5CDD505-2E9C-101B-9397-08002B2CF9AE}" pid="9" name="MSIP_Label_60a845d3-2b08-4410-a62e-4321eae94757_ActionId">
    <vt:lpwstr>5dad71de-1d80-4c64-99c4-adc978c00373</vt:lpwstr>
  </property>
  <property fmtid="{D5CDD505-2E9C-101B-9397-08002B2CF9AE}" pid="10" name="MSIP_Label_60a845d3-2b08-4410-a62e-4321eae94757_ContentBits">
    <vt:lpwstr>1</vt:lpwstr>
  </property>
  <property fmtid="{D5CDD505-2E9C-101B-9397-08002B2CF9AE}" pid="11" name="ContentTypeId">
    <vt:lpwstr>0x010100A2D5A4FF975C9F4281CDEF8C21DC3C73</vt:lpwstr>
  </property>
  <property fmtid="{D5CDD505-2E9C-101B-9397-08002B2CF9AE}" pid="12" name="MediaServiceImageTags">
    <vt:lpwstr/>
  </property>
</Properties>
</file>