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0"/>
  </p:notesMasterIdLst>
  <p:sldIdLst>
    <p:sldId id="415" r:id="rId6"/>
    <p:sldId id="259" r:id="rId7"/>
    <p:sldId id="632" r:id="rId8"/>
    <p:sldId id="543" r:id="rId9"/>
    <p:sldId id="273" r:id="rId10"/>
    <p:sldId id="661" r:id="rId11"/>
    <p:sldId id="654" r:id="rId12"/>
    <p:sldId id="662" r:id="rId13"/>
    <p:sldId id="643" r:id="rId14"/>
    <p:sldId id="587" r:id="rId15"/>
    <p:sldId id="633" r:id="rId16"/>
    <p:sldId id="645" r:id="rId17"/>
    <p:sldId id="629" r:id="rId18"/>
    <p:sldId id="800" r:id="rId19"/>
    <p:sldId id="802" r:id="rId20"/>
    <p:sldId id="796" r:id="rId21"/>
    <p:sldId id="284" r:id="rId22"/>
    <p:sldId id="622" r:id="rId23"/>
    <p:sldId id="590" r:id="rId24"/>
    <p:sldId id="652" r:id="rId25"/>
    <p:sldId id="653" r:id="rId26"/>
    <p:sldId id="603" r:id="rId27"/>
    <p:sldId id="613" r:id="rId28"/>
    <p:sldId id="615" r:id="rId29"/>
    <p:sldId id="628" r:id="rId30"/>
    <p:sldId id="659" r:id="rId31"/>
    <p:sldId id="657" r:id="rId32"/>
    <p:sldId id="658" r:id="rId33"/>
    <p:sldId id="275" r:id="rId34"/>
    <p:sldId id="664" r:id="rId35"/>
    <p:sldId id="296" r:id="rId36"/>
    <p:sldId id="801" r:id="rId37"/>
    <p:sldId id="641" r:id="rId38"/>
    <p:sldId id="779" r:id="rId39"/>
    <p:sldId id="640" r:id="rId40"/>
    <p:sldId id="807" r:id="rId41"/>
    <p:sldId id="805" r:id="rId42"/>
    <p:sldId id="663" r:id="rId43"/>
    <p:sldId id="777" r:id="rId44"/>
    <p:sldId id="639" r:id="rId45"/>
    <p:sldId id="808" r:id="rId46"/>
    <p:sldId id="806" r:id="rId47"/>
    <p:sldId id="623" r:id="rId48"/>
    <p:sldId id="655"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921712-F51B-BA45-719A-DDBF72189285}" name="Healy, Elizabeth" initials="EH" userId="S::ehealy@Collegeboard.org::3f75cd77-3a3e-431c-bd57-93bddd0c11c9" providerId="AD"/>
  <p188:author id="{A5875830-62F5-459B-B5F3-6171677C532F}" name="Geiger, Amanda" initials="AG" userId="S::Amanda.Geiger@stls.frb.org::1c24c885-6ea3-4c91-ab20-1149a5829754" providerId="AD"/>
  <p188:author id="{FFB7D08E-B307-D9C2-CCDE-19816993B6D5}" name="Stiller, Donna M" initials="DS" userId="S::Donna.M.Stiller@stls.frb.org::21a4a472-bdfa-45ef-91da-3651f99b86f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 Ihrig" initials="JI" lastIdx="1" clrIdx="0">
    <p:extLst>
      <p:ext uri="{19B8F6BF-5375-455C-9EA6-DF929625EA0E}">
        <p15:presenceInfo xmlns:p15="http://schemas.microsoft.com/office/powerpoint/2012/main" userId="S-1-5-21-494564499-3874391898-67382419-6657" providerId="AD"/>
      </p:ext>
    </p:extLst>
  </p:cmAuthor>
  <p:cmAuthor id="2" name="Ives, Jennifer M" initials="IJM" lastIdx="6" clrIdx="1">
    <p:extLst>
      <p:ext uri="{19B8F6BF-5375-455C-9EA6-DF929625EA0E}">
        <p15:presenceInfo xmlns:p15="http://schemas.microsoft.com/office/powerpoint/2012/main" userId="S::Jennifer.Ives@stls.frb.org::9669073e-47ea-48b8-bea4-a5c4173058b8" providerId="AD"/>
      </p:ext>
    </p:extLst>
  </p:cmAuthor>
  <p:cmAuthor id="3" name="Wolla, Scott A" initials="WSA" lastIdx="3" clrIdx="2">
    <p:extLst>
      <p:ext uri="{19B8F6BF-5375-455C-9EA6-DF929625EA0E}">
        <p15:presenceInfo xmlns:p15="http://schemas.microsoft.com/office/powerpoint/2012/main" userId="S::Scott.A.Wolla@stls.frb.org::f296bb5d-dd3c-47c6-8726-9d3e5e1fbb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880" autoAdjust="0"/>
    <p:restoredTop sz="88844" autoAdjust="0"/>
  </p:normalViewPr>
  <p:slideViewPr>
    <p:cSldViewPr snapToGrid="0">
      <p:cViewPr varScale="1">
        <p:scale>
          <a:sx n="104" d="100"/>
          <a:sy n="104" d="100"/>
        </p:scale>
        <p:origin x="216" y="392"/>
      </p:cViewPr>
      <p:guideLst/>
    </p:cSldViewPr>
  </p:slideViewPr>
  <p:notesTextViewPr>
    <p:cViewPr>
      <p:scale>
        <a:sx n="3" d="2"/>
        <a:sy n="3" d="2"/>
      </p:scale>
      <p:origin x="0" y="0"/>
    </p:cViewPr>
  </p:notesTextViewPr>
  <p:sorterViewPr>
    <p:cViewPr varScale="1">
      <p:scale>
        <a:sx n="100" d="100"/>
        <a:sy n="100" d="100"/>
      </p:scale>
      <p:origin x="0" y="-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D3B873-CF3C-4565-B586-129CE5FA23A8}" type="datetimeFigureOut">
              <a:rPr lang="en-US" smtClean="0"/>
              <a:t>4/30/24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A557C4A-531F-4F14-8CF0-E5E9BED07E3D}" type="slidenum">
              <a:rPr lang="en-US" smtClean="0"/>
              <a:t>‹#›</a:t>
            </a:fld>
            <a:endParaRPr lang="en-US"/>
          </a:p>
        </p:txBody>
      </p:sp>
    </p:spTree>
    <p:extLst>
      <p:ext uri="{BB962C8B-B14F-4D97-AF65-F5344CB8AC3E}">
        <p14:creationId xmlns:p14="http://schemas.microsoft.com/office/powerpoint/2010/main" val="281668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113984-E800-4A9D-98A4-5B24FC76BA98}" type="slidenum">
              <a:rPr lang="en-US" smtClean="0"/>
              <a:t>1</a:t>
            </a:fld>
            <a:endParaRPr lang="en-US"/>
          </a:p>
        </p:txBody>
      </p:sp>
    </p:spTree>
    <p:extLst>
      <p:ext uri="{BB962C8B-B14F-4D97-AF65-F5344CB8AC3E}">
        <p14:creationId xmlns:p14="http://schemas.microsoft.com/office/powerpoint/2010/main" val="3448602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12</a:t>
            </a:fld>
            <a:endParaRPr lang="en-US"/>
          </a:p>
        </p:txBody>
      </p:sp>
    </p:spTree>
    <p:extLst>
      <p:ext uri="{BB962C8B-B14F-4D97-AF65-F5344CB8AC3E}">
        <p14:creationId xmlns:p14="http://schemas.microsoft.com/office/powerpoint/2010/main" val="318649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13</a:t>
            </a:fld>
            <a:endParaRPr lang="en-US"/>
          </a:p>
        </p:txBody>
      </p:sp>
    </p:spTree>
    <p:extLst>
      <p:ext uri="{BB962C8B-B14F-4D97-AF65-F5344CB8AC3E}">
        <p14:creationId xmlns:p14="http://schemas.microsoft.com/office/powerpoint/2010/main" val="10208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17</a:t>
            </a:fld>
            <a:endParaRPr lang="en-US"/>
          </a:p>
        </p:txBody>
      </p:sp>
    </p:spTree>
    <p:extLst>
      <p:ext uri="{BB962C8B-B14F-4D97-AF65-F5344CB8AC3E}">
        <p14:creationId xmlns:p14="http://schemas.microsoft.com/office/powerpoint/2010/main" val="1077301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18</a:t>
            </a:fld>
            <a:endParaRPr lang="en-US"/>
          </a:p>
        </p:txBody>
      </p:sp>
    </p:spTree>
    <p:extLst>
      <p:ext uri="{BB962C8B-B14F-4D97-AF65-F5344CB8AC3E}">
        <p14:creationId xmlns:p14="http://schemas.microsoft.com/office/powerpoint/2010/main" val="2253938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19</a:t>
            </a:fld>
            <a:endParaRPr lang="en-US"/>
          </a:p>
        </p:txBody>
      </p:sp>
    </p:spTree>
    <p:extLst>
      <p:ext uri="{BB962C8B-B14F-4D97-AF65-F5344CB8AC3E}">
        <p14:creationId xmlns:p14="http://schemas.microsoft.com/office/powerpoint/2010/main" val="18062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8A557C4A-531F-4F14-8CF0-E5E9BED07E3D}" type="slidenum">
              <a:rPr lang="en-US" smtClean="0"/>
              <a:t>20</a:t>
            </a:fld>
            <a:endParaRPr lang="en-US"/>
          </a:p>
        </p:txBody>
      </p:sp>
    </p:spTree>
    <p:extLst>
      <p:ext uri="{BB962C8B-B14F-4D97-AF65-F5344CB8AC3E}">
        <p14:creationId xmlns:p14="http://schemas.microsoft.com/office/powerpoint/2010/main" val="1636826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8A557C4A-531F-4F14-8CF0-E5E9BED07E3D}" type="slidenum">
              <a:rPr lang="en-US" smtClean="0"/>
              <a:t>21</a:t>
            </a:fld>
            <a:endParaRPr lang="en-US"/>
          </a:p>
        </p:txBody>
      </p:sp>
    </p:spTree>
    <p:extLst>
      <p:ext uri="{BB962C8B-B14F-4D97-AF65-F5344CB8AC3E}">
        <p14:creationId xmlns:p14="http://schemas.microsoft.com/office/powerpoint/2010/main" val="137606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22</a:t>
            </a:fld>
            <a:endParaRPr lang="en-US"/>
          </a:p>
        </p:txBody>
      </p:sp>
    </p:spTree>
    <p:extLst>
      <p:ext uri="{BB962C8B-B14F-4D97-AF65-F5344CB8AC3E}">
        <p14:creationId xmlns:p14="http://schemas.microsoft.com/office/powerpoint/2010/main" val="36034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23</a:t>
            </a:fld>
            <a:endParaRPr lang="en-US"/>
          </a:p>
        </p:txBody>
      </p:sp>
    </p:spTree>
    <p:extLst>
      <p:ext uri="{BB962C8B-B14F-4D97-AF65-F5344CB8AC3E}">
        <p14:creationId xmlns:p14="http://schemas.microsoft.com/office/powerpoint/2010/main" val="1032380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24</a:t>
            </a:fld>
            <a:endParaRPr lang="en-US"/>
          </a:p>
        </p:txBody>
      </p:sp>
    </p:spTree>
    <p:extLst>
      <p:ext uri="{BB962C8B-B14F-4D97-AF65-F5344CB8AC3E}">
        <p14:creationId xmlns:p14="http://schemas.microsoft.com/office/powerpoint/2010/main" val="42313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4A58238-035D-4AC1-8955-52FD6A49A859}" type="slidenum">
              <a:rPr lang="en-US" smtClean="0"/>
              <a:pPr/>
              <a:t>3</a:t>
            </a:fld>
            <a:endParaRPr lang="en-US"/>
          </a:p>
        </p:txBody>
      </p:sp>
    </p:spTree>
    <p:extLst>
      <p:ext uri="{BB962C8B-B14F-4D97-AF65-F5344CB8AC3E}">
        <p14:creationId xmlns:p14="http://schemas.microsoft.com/office/powerpoint/2010/main" val="413560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25</a:t>
            </a:fld>
            <a:endParaRPr lang="en-US"/>
          </a:p>
        </p:txBody>
      </p:sp>
    </p:spTree>
    <p:extLst>
      <p:ext uri="{BB962C8B-B14F-4D97-AF65-F5344CB8AC3E}">
        <p14:creationId xmlns:p14="http://schemas.microsoft.com/office/powerpoint/2010/main" val="1553505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26</a:t>
            </a:fld>
            <a:endParaRPr lang="en-US"/>
          </a:p>
        </p:txBody>
      </p:sp>
    </p:spTree>
    <p:extLst>
      <p:ext uri="{BB962C8B-B14F-4D97-AF65-F5344CB8AC3E}">
        <p14:creationId xmlns:p14="http://schemas.microsoft.com/office/powerpoint/2010/main" val="936878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27</a:t>
            </a:fld>
            <a:endParaRPr lang="en-US"/>
          </a:p>
        </p:txBody>
      </p:sp>
    </p:spTree>
    <p:extLst>
      <p:ext uri="{BB962C8B-B14F-4D97-AF65-F5344CB8AC3E}">
        <p14:creationId xmlns:p14="http://schemas.microsoft.com/office/powerpoint/2010/main" val="423130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A557C4A-531F-4F14-8CF0-E5E9BED07E3D}" type="slidenum">
              <a:rPr lang="en-US" smtClean="0"/>
              <a:t>28</a:t>
            </a:fld>
            <a:endParaRPr lang="en-US"/>
          </a:p>
        </p:txBody>
      </p:sp>
    </p:spTree>
    <p:extLst>
      <p:ext uri="{BB962C8B-B14F-4D97-AF65-F5344CB8AC3E}">
        <p14:creationId xmlns:p14="http://schemas.microsoft.com/office/powerpoint/2010/main" val="1553505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29</a:t>
            </a:fld>
            <a:endParaRPr lang="en-US"/>
          </a:p>
        </p:txBody>
      </p:sp>
    </p:spTree>
    <p:extLst>
      <p:ext uri="{BB962C8B-B14F-4D97-AF65-F5344CB8AC3E}">
        <p14:creationId xmlns:p14="http://schemas.microsoft.com/office/powerpoint/2010/main" val="4244133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31</a:t>
            </a:fld>
            <a:endParaRPr lang="en-US"/>
          </a:p>
        </p:txBody>
      </p:sp>
    </p:spTree>
    <p:extLst>
      <p:ext uri="{BB962C8B-B14F-4D97-AF65-F5344CB8AC3E}">
        <p14:creationId xmlns:p14="http://schemas.microsoft.com/office/powerpoint/2010/main" val="1757516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33</a:t>
            </a:fld>
            <a:endParaRPr lang="en-US"/>
          </a:p>
        </p:txBody>
      </p:sp>
    </p:spTree>
    <p:extLst>
      <p:ext uri="{BB962C8B-B14F-4D97-AF65-F5344CB8AC3E}">
        <p14:creationId xmlns:p14="http://schemas.microsoft.com/office/powerpoint/2010/main" val="1667768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35</a:t>
            </a:fld>
            <a:endParaRPr lang="en-US"/>
          </a:p>
        </p:txBody>
      </p:sp>
    </p:spTree>
    <p:extLst>
      <p:ext uri="{BB962C8B-B14F-4D97-AF65-F5344CB8AC3E}">
        <p14:creationId xmlns:p14="http://schemas.microsoft.com/office/powerpoint/2010/main" val="1973536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38</a:t>
            </a:fld>
            <a:endParaRPr lang="en-US"/>
          </a:p>
        </p:txBody>
      </p:sp>
    </p:spTree>
    <p:extLst>
      <p:ext uri="{BB962C8B-B14F-4D97-AF65-F5344CB8AC3E}">
        <p14:creationId xmlns:p14="http://schemas.microsoft.com/office/powerpoint/2010/main" val="2103540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40</a:t>
            </a:fld>
            <a:endParaRPr lang="en-US"/>
          </a:p>
        </p:txBody>
      </p:sp>
    </p:spTree>
    <p:extLst>
      <p:ext uri="{BB962C8B-B14F-4D97-AF65-F5344CB8AC3E}">
        <p14:creationId xmlns:p14="http://schemas.microsoft.com/office/powerpoint/2010/main" val="212194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5</a:t>
            </a:fld>
            <a:endParaRPr lang="en-US"/>
          </a:p>
        </p:txBody>
      </p:sp>
    </p:spTree>
    <p:extLst>
      <p:ext uri="{BB962C8B-B14F-4D97-AF65-F5344CB8AC3E}">
        <p14:creationId xmlns:p14="http://schemas.microsoft.com/office/powerpoint/2010/main" val="15660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43</a:t>
            </a:fld>
            <a:endParaRPr lang="en-US"/>
          </a:p>
        </p:txBody>
      </p:sp>
    </p:spTree>
    <p:extLst>
      <p:ext uri="{BB962C8B-B14F-4D97-AF65-F5344CB8AC3E}">
        <p14:creationId xmlns:p14="http://schemas.microsoft.com/office/powerpoint/2010/main" val="3186497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6</a:t>
            </a:fld>
            <a:endParaRPr lang="en-US"/>
          </a:p>
        </p:txBody>
      </p:sp>
    </p:spTree>
    <p:extLst>
      <p:ext uri="{BB962C8B-B14F-4D97-AF65-F5344CB8AC3E}">
        <p14:creationId xmlns:p14="http://schemas.microsoft.com/office/powerpoint/2010/main" val="714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7</a:t>
            </a:fld>
            <a:endParaRPr lang="en-US"/>
          </a:p>
        </p:txBody>
      </p:sp>
    </p:spTree>
    <p:extLst>
      <p:ext uri="{BB962C8B-B14F-4D97-AF65-F5344CB8AC3E}">
        <p14:creationId xmlns:p14="http://schemas.microsoft.com/office/powerpoint/2010/main" val="65853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8</a:t>
            </a:fld>
            <a:endParaRPr lang="en-US"/>
          </a:p>
        </p:txBody>
      </p:sp>
    </p:spTree>
    <p:extLst>
      <p:ext uri="{BB962C8B-B14F-4D97-AF65-F5344CB8AC3E}">
        <p14:creationId xmlns:p14="http://schemas.microsoft.com/office/powerpoint/2010/main" val="372325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9</a:t>
            </a:fld>
            <a:endParaRPr lang="en-US"/>
          </a:p>
        </p:txBody>
      </p:sp>
    </p:spTree>
    <p:extLst>
      <p:ext uri="{BB962C8B-B14F-4D97-AF65-F5344CB8AC3E}">
        <p14:creationId xmlns:p14="http://schemas.microsoft.com/office/powerpoint/2010/main" val="302395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10</a:t>
            </a:fld>
            <a:endParaRPr lang="en-US"/>
          </a:p>
        </p:txBody>
      </p:sp>
    </p:spTree>
    <p:extLst>
      <p:ext uri="{BB962C8B-B14F-4D97-AF65-F5344CB8AC3E}">
        <p14:creationId xmlns:p14="http://schemas.microsoft.com/office/powerpoint/2010/main" val="2836646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57C4A-531F-4F14-8CF0-E5E9BED07E3D}" type="slidenum">
              <a:rPr lang="en-US" smtClean="0"/>
              <a:t>11</a:t>
            </a:fld>
            <a:endParaRPr lang="en-US"/>
          </a:p>
        </p:txBody>
      </p:sp>
    </p:spTree>
    <p:extLst>
      <p:ext uri="{BB962C8B-B14F-4D97-AF65-F5344CB8AC3E}">
        <p14:creationId xmlns:p14="http://schemas.microsoft.com/office/powerpoint/2010/main" val="28032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50244D-651A-49C8-8F12-D58731EE3CA2}" type="datetime1">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75299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952757-7CDE-45A8-A06D-9A7DF4878E9A}" type="datetime1">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221528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FDE4BE-833F-4E7C-8F7E-ECDD3DC14584}" type="datetime1">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417805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AB150F-6E67-48E6-98A8-5DD78CAC7531}" type="datetime1">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67486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54DF57-5CA7-47E1-A52F-205E49E1ADE3}" type="datetime1">
              <a:rPr lang="en-US" smtClean="0"/>
              <a:t>4/30/24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36073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6FC166-86AD-442C-87E7-5BB50A44B563}" type="datetime1">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282321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FEA3E4-C4F7-4B0D-85E2-94BB01E3DE9F}" type="datetime1">
              <a:rPr lang="en-US" smtClean="0"/>
              <a:t>4/30/24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4170898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83AB94-F49F-43EE-947D-E04618A24926}" type="datetime1">
              <a:rPr lang="en-US" smtClean="0"/>
              <a:t>4/30/24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990786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6F07-E1DA-4CBB-998E-0860D35421E3}" type="datetime1">
              <a:rPr lang="en-US" smtClean="0"/>
              <a:t>4/30/24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425102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1B5664-BCB8-4170-B2F7-D2546F7A2910}" type="datetime1">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67789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514A60-695C-43AA-9E30-2092C6A4CD10}" type="datetime1">
              <a:rPr lang="en-US" smtClean="0"/>
              <a:t>4/30/24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57A4C7-8489-44FC-86E2-6D191A70AE12}" type="slidenum">
              <a:rPr lang="en-US" smtClean="0"/>
              <a:t>‹#›</a:t>
            </a:fld>
            <a:endParaRPr lang="en-US"/>
          </a:p>
        </p:txBody>
      </p:sp>
    </p:spTree>
    <p:extLst>
      <p:ext uri="{BB962C8B-B14F-4D97-AF65-F5344CB8AC3E}">
        <p14:creationId xmlns:p14="http://schemas.microsoft.com/office/powerpoint/2010/main" val="136244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F4FB6-7A89-49E5-9711-C8E8B2C1FD8A}" type="datetime1">
              <a:rPr lang="en-US" smtClean="0"/>
              <a:t>4/30/24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7A4C7-8489-44FC-86E2-6D191A70AE12}" type="slidenum">
              <a:rPr lang="en-US" smtClean="0"/>
              <a:t>‹#›</a:t>
            </a:fld>
            <a:endParaRPr lang="en-US"/>
          </a:p>
        </p:txBody>
      </p:sp>
    </p:spTree>
    <p:extLst>
      <p:ext uri="{BB962C8B-B14F-4D97-AF65-F5344CB8AC3E}">
        <p14:creationId xmlns:p14="http://schemas.microsoft.com/office/powerpoint/2010/main" val="3024428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gif"/></Relationships>
</file>

<file path=ppt/slides/_rels/slide4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6;p4">
            <a:extLst>
              <a:ext uri="{FF2B5EF4-FFF2-40B4-BE49-F238E27FC236}">
                <a16:creationId xmlns:a16="http://schemas.microsoft.com/office/drawing/2014/main" id="{FE7142FD-C6E5-41BA-8CE1-1FC7D32D65D8}"/>
              </a:ext>
            </a:extLst>
          </p:cNvPr>
          <p:cNvSpPr txBox="1">
            <a:spLocks noGrp="1"/>
          </p:cNvSpPr>
          <p:nvPr>
            <p:ph type="ctrTitle"/>
          </p:nvPr>
        </p:nvSpPr>
        <p:spPr>
          <a:xfrm>
            <a:off x="152482" y="2150313"/>
            <a:ext cx="8707771" cy="1416976"/>
          </a:xfrm>
          <a:prstGeom prst="rect">
            <a:avLst/>
          </a:prstGeom>
        </p:spPr>
        <p:txBody>
          <a:bodyPr spcFirstLastPara="1" wrap="square" lIns="91425" tIns="91425" rIns="91425" bIns="91425" anchor="t" anchorCtr="0">
            <a:noAutofit/>
          </a:bodyPr>
          <a:lstStyle/>
          <a:p>
            <a:pPr>
              <a:spcAft>
                <a:spcPts val="1200"/>
              </a:spcAft>
            </a:pPr>
            <a:r>
              <a:rPr lang="en-US" sz="3400" b="1" dirty="0">
                <a:latin typeface="+mn-lt"/>
                <a:ea typeface="Helvetica Neue"/>
                <a:cs typeface="Helvetica Neue"/>
                <a:sym typeface="Helvetica Neue"/>
              </a:rPr>
              <a:t>AP Macro Lecture Guide: </a:t>
            </a:r>
            <a:br>
              <a:rPr lang="en-US" sz="3400" b="1" dirty="0">
                <a:latin typeface="+mn-lt"/>
                <a:ea typeface="Helvetica Neue"/>
                <a:cs typeface="Helvetica Neue"/>
                <a:sym typeface="Helvetica Neue"/>
              </a:rPr>
            </a:br>
            <a:r>
              <a:rPr lang="en-US" sz="2800" b="1" dirty="0">
                <a:latin typeface="+mn-lt"/>
                <a:ea typeface="Helvetica Neue"/>
                <a:cs typeface="Helvetica Neue"/>
                <a:sym typeface="Helvetica Neue"/>
              </a:rPr>
              <a:t>How the Federal Reserve Implements Monetary Policy</a:t>
            </a: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br>
              <a:rPr lang="en-US" sz="3400" b="1" dirty="0">
                <a:latin typeface="+mn-lt"/>
                <a:ea typeface="Helvetica Neue"/>
                <a:cs typeface="Helvetica Neue"/>
                <a:sym typeface="Helvetica Neue"/>
              </a:rPr>
            </a:br>
            <a:r>
              <a:rPr lang="en-US" sz="2400" dirty="0">
                <a:latin typeface="+mn-lt"/>
              </a:rPr>
              <a:t>How does a central bank conduct monetary policy </a:t>
            </a:r>
            <a:br>
              <a:rPr lang="en-US" sz="2400" dirty="0">
                <a:latin typeface="+mn-lt"/>
              </a:rPr>
            </a:br>
            <a:r>
              <a:rPr lang="en-US" sz="2400" dirty="0">
                <a:latin typeface="+mn-lt"/>
              </a:rPr>
              <a:t>to achieve price stability and full employment?</a:t>
            </a:r>
            <a:br>
              <a:rPr lang="en-US" sz="2400" dirty="0">
                <a:latin typeface="+mn-lt"/>
              </a:rPr>
            </a:br>
            <a:endParaRPr sz="2400" b="1" dirty="0">
              <a:latin typeface="+mn-lt"/>
              <a:ea typeface="Helvetica Neue"/>
              <a:cs typeface="Helvetica Neue"/>
              <a:sym typeface="Helvetica Neue"/>
            </a:endParaRPr>
          </a:p>
        </p:txBody>
      </p:sp>
      <p:sp>
        <p:nvSpPr>
          <p:cNvPr id="2" name="Slide Number Placeholder 1"/>
          <p:cNvSpPr>
            <a:spLocks noGrp="1"/>
          </p:cNvSpPr>
          <p:nvPr>
            <p:ph type="sldNum" sz="quarter" idx="12"/>
          </p:nvPr>
        </p:nvSpPr>
        <p:spPr/>
        <p:txBody>
          <a:bodyPr/>
          <a:lstStyle/>
          <a:p>
            <a:fld id="{6457A4C7-8489-44FC-86E2-6D191A70AE12}" type="slidenum">
              <a:rPr lang="en-US" smtClean="0"/>
              <a:t>1</a:t>
            </a:fld>
            <a:endParaRPr lang="en-US"/>
          </a:p>
        </p:txBody>
      </p:sp>
      <p:pic>
        <p:nvPicPr>
          <p:cNvPr id="8" name="Picture 6" descr="2nd_page_header.BMP">
            <a:extLst>
              <a:ext uri="{FF2B5EF4-FFF2-40B4-BE49-F238E27FC236}">
                <a16:creationId xmlns:a16="http://schemas.microsoft.com/office/drawing/2014/main" id="{6EAE012A-82AE-4C75-996B-6A1053DC0B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BD76C99-853F-46B5-AB63-853C12AC2D7B}"/>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2733597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57A4C7-8489-44FC-86E2-6D191A70AE12}" type="slidenum">
              <a:rPr lang="en-US" smtClean="0"/>
              <a:t>10</a:t>
            </a:fld>
            <a:endParaRPr lang="en-US"/>
          </a:p>
        </p:txBody>
      </p:sp>
      <p:sp>
        <p:nvSpPr>
          <p:cNvPr id="8" name="TextBox 7">
            <a:extLst>
              <a:ext uri="{FF2B5EF4-FFF2-40B4-BE49-F238E27FC236}">
                <a16:creationId xmlns:a16="http://schemas.microsoft.com/office/drawing/2014/main" id="{2587EAC5-E7BF-44FD-9CD3-30DE61D1CB13}"/>
              </a:ext>
            </a:extLst>
          </p:cNvPr>
          <p:cNvSpPr txBox="1"/>
          <p:nvPr/>
        </p:nvSpPr>
        <p:spPr>
          <a:xfrm>
            <a:off x="557200" y="858334"/>
            <a:ext cx="8265111" cy="461665"/>
          </a:xfrm>
          <a:prstGeom prst="rect">
            <a:avLst/>
          </a:prstGeom>
          <a:noFill/>
        </p:spPr>
        <p:txBody>
          <a:bodyPr wrap="square" rtlCol="0">
            <a:spAutoFit/>
          </a:bodyPr>
          <a:lstStyle/>
          <a:p>
            <a:pPr algn="ctr"/>
            <a:r>
              <a:rPr lang="en-US" sz="2400" b="1" dirty="0"/>
              <a:t>The FFR Is In the FOMC’s Target Range</a:t>
            </a:r>
            <a:endParaRPr lang="en-US" dirty="0"/>
          </a:p>
        </p:txBody>
      </p:sp>
      <p:pic>
        <p:nvPicPr>
          <p:cNvPr id="9" name="Picture 6" descr="2nd_page_header.BMP">
            <a:extLst>
              <a:ext uri="{FF2B5EF4-FFF2-40B4-BE49-F238E27FC236}">
                <a16:creationId xmlns:a16="http://schemas.microsoft.com/office/drawing/2014/main" id="{DA4880D6-8541-4F3B-84D8-8021A63F8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3522631-8661-4BD6-A120-42B4270F1BDA}"/>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TextBox 2">
            <a:extLst>
              <a:ext uri="{FF2B5EF4-FFF2-40B4-BE49-F238E27FC236}">
                <a16:creationId xmlns:a16="http://schemas.microsoft.com/office/drawing/2014/main" id="{6FC67D7E-374A-4C4A-9934-4073441137D4}"/>
              </a:ext>
            </a:extLst>
          </p:cNvPr>
          <p:cNvSpPr txBox="1"/>
          <p:nvPr/>
        </p:nvSpPr>
        <p:spPr>
          <a:xfrm>
            <a:off x="345233" y="5614945"/>
            <a:ext cx="8477078" cy="769441"/>
          </a:xfrm>
          <a:prstGeom prst="rect">
            <a:avLst/>
          </a:prstGeom>
          <a:noFill/>
        </p:spPr>
        <p:txBody>
          <a:bodyPr wrap="square" rtlCol="0">
            <a:spAutoFit/>
          </a:bodyPr>
          <a:lstStyle/>
          <a:p>
            <a:pPr algn="ctr"/>
            <a:r>
              <a:rPr lang="en-US" sz="2200" b="1" dirty="0"/>
              <a:t>The Fed uses its monetary policy implementation tools to ensure </a:t>
            </a:r>
            <a:br>
              <a:rPr lang="en-US" sz="2200" b="1" dirty="0"/>
            </a:br>
            <a:r>
              <a:rPr lang="en-US" sz="2200" b="1" dirty="0"/>
              <a:t>that the federal funds rate stays within the target range.</a:t>
            </a:r>
          </a:p>
        </p:txBody>
      </p:sp>
      <p:pic>
        <p:nvPicPr>
          <p:cNvPr id="6" name="Picture 5">
            <a:extLst>
              <a:ext uri="{FF2B5EF4-FFF2-40B4-BE49-F238E27FC236}">
                <a16:creationId xmlns:a16="http://schemas.microsoft.com/office/drawing/2014/main" id="{E030B97E-B088-4C99-79F7-569C4A669E27}"/>
              </a:ext>
            </a:extLst>
          </p:cNvPr>
          <p:cNvPicPr>
            <a:picLocks noChangeAspect="1"/>
          </p:cNvPicPr>
          <p:nvPr/>
        </p:nvPicPr>
        <p:blipFill>
          <a:blip r:embed="rId4"/>
          <a:stretch>
            <a:fillRect/>
          </a:stretch>
        </p:blipFill>
        <p:spPr>
          <a:xfrm>
            <a:off x="0" y="1838116"/>
            <a:ext cx="9144000" cy="3181768"/>
          </a:xfrm>
          <a:prstGeom prst="rect">
            <a:avLst/>
          </a:prstGeom>
        </p:spPr>
      </p:pic>
    </p:spTree>
    <p:extLst>
      <p:ext uri="{BB962C8B-B14F-4D97-AF65-F5344CB8AC3E}">
        <p14:creationId xmlns:p14="http://schemas.microsoft.com/office/powerpoint/2010/main" val="3988476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842481" y="875057"/>
            <a:ext cx="7672869" cy="4351338"/>
          </a:xfrm>
        </p:spPr>
        <p:txBody>
          <a:bodyPr>
            <a:normAutofit/>
          </a:bodyPr>
          <a:lstStyle/>
          <a:p>
            <a:pPr marL="0" indent="0">
              <a:buNone/>
            </a:pPr>
            <a:r>
              <a:rPr lang="en-US" sz="2200" b="1" dirty="0"/>
              <a:t>Question:</a:t>
            </a:r>
            <a:r>
              <a:rPr lang="en-US" sz="2200" dirty="0"/>
              <a:t> How does the Fed ensure its target range for the federal funds rate transmits to market interest rates?</a:t>
            </a:r>
          </a:p>
          <a:p>
            <a:pPr marL="0" indent="0">
              <a:buNone/>
            </a:pPr>
            <a:endParaRPr lang="en-US" sz="2200" dirty="0"/>
          </a:p>
          <a:p>
            <a:pPr marL="0" indent="0">
              <a:buNone/>
            </a:pPr>
            <a:r>
              <a:rPr lang="en-US" sz="2200" b="1" dirty="0"/>
              <a:t>Answer:</a:t>
            </a:r>
            <a:r>
              <a:rPr lang="en-US" sz="2200" dirty="0"/>
              <a:t> The Fed implements the FOMC’s policy decisions using its </a:t>
            </a:r>
            <a:r>
              <a:rPr lang="en-US" sz="2200" b="1" dirty="0"/>
              <a:t>administered interest rates</a:t>
            </a:r>
            <a:r>
              <a:rPr lang="en-US" sz="2200" dirty="0"/>
              <a:t>.</a:t>
            </a:r>
          </a:p>
        </p:txBody>
      </p:sp>
      <p:sp>
        <p:nvSpPr>
          <p:cNvPr id="6" name="TextBox 5">
            <a:extLst>
              <a:ext uri="{FF2B5EF4-FFF2-40B4-BE49-F238E27FC236}">
                <a16:creationId xmlns:a16="http://schemas.microsoft.com/office/drawing/2014/main" id="{1E078D77-6ABE-4614-A3B2-7E42438C50C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3" name="Picture 2">
            <a:extLst>
              <a:ext uri="{FF2B5EF4-FFF2-40B4-BE49-F238E27FC236}">
                <a16:creationId xmlns:a16="http://schemas.microsoft.com/office/drawing/2014/main" id="{08B17761-E990-A86A-D908-C9871810AF6F}"/>
              </a:ext>
            </a:extLst>
          </p:cNvPr>
          <p:cNvPicPr>
            <a:picLocks noChangeAspect="1"/>
          </p:cNvPicPr>
          <p:nvPr/>
        </p:nvPicPr>
        <p:blipFill>
          <a:blip r:embed="rId4"/>
          <a:stretch>
            <a:fillRect/>
          </a:stretch>
        </p:blipFill>
        <p:spPr>
          <a:xfrm>
            <a:off x="112381" y="4032485"/>
            <a:ext cx="8919237" cy="2185742"/>
          </a:xfrm>
          <a:prstGeom prst="rect">
            <a:avLst/>
          </a:prstGeom>
        </p:spPr>
      </p:pic>
      <p:sp>
        <p:nvSpPr>
          <p:cNvPr id="28" name="Rectangle 27">
            <a:extLst>
              <a:ext uri="{FF2B5EF4-FFF2-40B4-BE49-F238E27FC236}">
                <a16:creationId xmlns:a16="http://schemas.microsoft.com/office/drawing/2014/main" id="{F9725C9E-37B0-B49C-BECF-D9D9ADD9D8EC}"/>
              </a:ext>
            </a:extLst>
          </p:cNvPr>
          <p:cNvSpPr/>
          <p:nvPr/>
        </p:nvSpPr>
        <p:spPr>
          <a:xfrm>
            <a:off x="1688124" y="3899618"/>
            <a:ext cx="1828800" cy="265355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96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807244" y="647907"/>
            <a:ext cx="7886700" cy="1325563"/>
          </a:xfrm>
        </p:spPr>
        <p:txBody>
          <a:bodyPr/>
          <a:lstStyle/>
          <a:p>
            <a:pPr algn="ctr"/>
            <a:r>
              <a:rPr lang="en-US" sz="3200" b="1" dirty="0">
                <a:latin typeface="+mn-lt"/>
              </a:rPr>
              <a:t>The Fed’s Toolbox</a:t>
            </a:r>
            <a:br>
              <a:rPr lang="en-US" b="1" dirty="0"/>
            </a:br>
            <a:endParaRPr lang="en-US" dirty="0"/>
          </a:p>
        </p:txBody>
      </p:sp>
      <p:sp>
        <p:nvSpPr>
          <p:cNvPr id="15" name="Content Placeholder 14"/>
          <p:cNvSpPr>
            <a:spLocks noGrp="1"/>
          </p:cNvSpPr>
          <p:nvPr>
            <p:ph sz="half" idx="1"/>
          </p:nvPr>
        </p:nvSpPr>
        <p:spPr>
          <a:xfrm>
            <a:off x="189034" y="1825625"/>
            <a:ext cx="3886200" cy="4351338"/>
          </a:xfrm>
        </p:spPr>
        <p:txBody>
          <a:bodyPr>
            <a:normAutofit/>
          </a:bodyPr>
          <a:lstStyle/>
          <a:p>
            <a:pPr marL="0" indent="0" algn="ctr">
              <a:buNone/>
            </a:pPr>
            <a:r>
              <a:rPr lang="en-US" sz="2200" b="1" u="sng" dirty="0"/>
              <a:t>Policy Implementation Tools</a:t>
            </a:r>
          </a:p>
          <a:p>
            <a:pPr marL="0" indent="0">
              <a:buNone/>
            </a:pPr>
            <a:r>
              <a:rPr lang="en-US" sz="2200" dirty="0"/>
              <a:t>		</a:t>
            </a:r>
          </a:p>
          <a:p>
            <a:pPr marL="342900" indent="-342900">
              <a:buAutoNum type="arabicPeriod"/>
            </a:pPr>
            <a:r>
              <a:rPr lang="en-US" sz="2200" b="1" dirty="0">
                <a:solidFill>
                  <a:srgbClr val="00B050"/>
                </a:solidFill>
              </a:rPr>
              <a:t>Interest on reserve balances</a:t>
            </a:r>
          </a:p>
          <a:p>
            <a:pPr marL="342900" indent="-342900">
              <a:buAutoNum type="arabicPeriod"/>
            </a:pPr>
            <a:r>
              <a:rPr lang="en-US" sz="2200" b="1" dirty="0">
                <a:solidFill>
                  <a:srgbClr val="00B050"/>
                </a:solidFill>
              </a:rPr>
              <a:t>Discount window</a:t>
            </a:r>
          </a:p>
          <a:p>
            <a:pPr marL="342900" indent="-342900">
              <a:buFontTx/>
              <a:buAutoNum type="arabicPeriod"/>
            </a:pPr>
            <a:r>
              <a:rPr lang="en-US" sz="2200" b="1" dirty="0">
                <a:solidFill>
                  <a:srgbClr val="0070C0"/>
                </a:solidFill>
              </a:rPr>
              <a:t>Open market operations</a:t>
            </a:r>
          </a:p>
          <a:p>
            <a:endParaRPr lang="en-US" dirty="0"/>
          </a:p>
        </p:txBody>
      </p:sp>
      <p:sp>
        <p:nvSpPr>
          <p:cNvPr id="16" name="Content Placeholder 15"/>
          <p:cNvSpPr>
            <a:spLocks noGrp="1"/>
          </p:cNvSpPr>
          <p:nvPr>
            <p:ph sz="half" idx="2"/>
          </p:nvPr>
        </p:nvSpPr>
        <p:spPr>
          <a:xfrm>
            <a:off x="4290256" y="1825625"/>
            <a:ext cx="4739444" cy="4351338"/>
          </a:xfrm>
        </p:spPr>
        <p:txBody>
          <a:bodyPr>
            <a:normAutofit/>
          </a:bodyPr>
          <a:lstStyle/>
          <a:p>
            <a:pPr marL="0" indent="0" algn="ctr">
              <a:buNone/>
            </a:pPr>
            <a:r>
              <a:rPr lang="en-US" sz="2200" b="1" u="sng" dirty="0"/>
              <a:t>Administered Rates</a:t>
            </a:r>
          </a:p>
          <a:p>
            <a:pPr marL="0" indent="0">
              <a:buNone/>
            </a:pPr>
            <a:endParaRPr lang="en-US" sz="2000" dirty="0"/>
          </a:p>
          <a:p>
            <a:pPr marL="514350" indent="-514350">
              <a:buAutoNum type="arabicPeriod"/>
            </a:pPr>
            <a:r>
              <a:rPr lang="en-US" sz="2200" b="1" dirty="0">
                <a:solidFill>
                  <a:srgbClr val="00B050"/>
                </a:solidFill>
              </a:rPr>
              <a:t>Interest on reserve balances rate</a:t>
            </a:r>
          </a:p>
          <a:p>
            <a:pPr marL="514350" indent="-514350">
              <a:buAutoNum type="arabicPeriod"/>
            </a:pPr>
            <a:r>
              <a:rPr lang="en-US" sz="2200" b="1" dirty="0">
                <a:solidFill>
                  <a:srgbClr val="00B050"/>
                </a:solidFill>
              </a:rPr>
              <a:t>Discount rate</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E5C7522-287B-4D60-9F78-9E83D75D8204}"/>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3954874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8FBC5-672E-4EEF-A063-57AA83AEFF6D}"/>
              </a:ext>
            </a:extLst>
          </p:cNvPr>
          <p:cNvSpPr txBox="1"/>
          <p:nvPr/>
        </p:nvSpPr>
        <p:spPr>
          <a:xfrm>
            <a:off x="439444" y="1118894"/>
            <a:ext cx="8265111" cy="461665"/>
          </a:xfrm>
          <a:prstGeom prst="rect">
            <a:avLst/>
          </a:prstGeom>
          <a:noFill/>
        </p:spPr>
        <p:txBody>
          <a:bodyPr wrap="square" rtlCol="0">
            <a:spAutoFit/>
          </a:bodyPr>
          <a:lstStyle/>
          <a:p>
            <a:pPr algn="ctr"/>
            <a:r>
              <a:rPr lang="en-US" sz="2400" b="1" dirty="0"/>
              <a:t>Monetary Policy with Ample Reserves</a:t>
            </a:r>
            <a:endParaRPr lang="en-US" sz="2400" dirty="0"/>
          </a:p>
        </p:txBody>
      </p:sp>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13</a:t>
            </a:fld>
            <a:endParaRPr lang="en-US"/>
          </a:p>
        </p:txBody>
      </p:sp>
      <p:sp>
        <p:nvSpPr>
          <p:cNvPr id="14" name="TextBox 13">
            <a:extLst>
              <a:ext uri="{FF2B5EF4-FFF2-40B4-BE49-F238E27FC236}">
                <a16:creationId xmlns:a16="http://schemas.microsoft.com/office/drawing/2014/main" id="{A05ADB9E-3496-4749-A5FA-98AFE2AC6049}"/>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7" name="TextBox 6">
            <a:extLst>
              <a:ext uri="{FF2B5EF4-FFF2-40B4-BE49-F238E27FC236}">
                <a16:creationId xmlns:a16="http://schemas.microsoft.com/office/drawing/2014/main" id="{6A61B433-1AC3-CF5E-E642-D360C213EF1E}"/>
              </a:ext>
            </a:extLst>
          </p:cNvPr>
          <p:cNvSpPr txBox="1"/>
          <p:nvPr/>
        </p:nvSpPr>
        <p:spPr>
          <a:xfrm>
            <a:off x="457199" y="5600700"/>
            <a:ext cx="8387863" cy="1015663"/>
          </a:xfrm>
          <a:prstGeom prst="rect">
            <a:avLst/>
          </a:prstGeom>
          <a:noFill/>
        </p:spPr>
        <p:txBody>
          <a:bodyPr wrap="square" rtlCol="0">
            <a:spAutoFit/>
          </a:bodyPr>
          <a:lstStyle/>
          <a:p>
            <a:pPr algn="ctr"/>
            <a:r>
              <a:rPr lang="en-US" sz="2000" dirty="0"/>
              <a:t>“Ample reserves” means the supply curve intersects the demand curve where small changes in the supply of reserves will not affect the policy rate; </a:t>
            </a:r>
            <a:br>
              <a:rPr lang="en-US" sz="2000" dirty="0"/>
            </a:br>
            <a:r>
              <a:rPr lang="en-US" sz="2000" dirty="0"/>
              <a:t>this occurs on the flat part of the demand curve.</a:t>
            </a:r>
          </a:p>
        </p:txBody>
      </p:sp>
      <p:pic>
        <p:nvPicPr>
          <p:cNvPr id="9" name="Picture 8">
            <a:extLst>
              <a:ext uri="{FF2B5EF4-FFF2-40B4-BE49-F238E27FC236}">
                <a16:creationId xmlns:a16="http://schemas.microsoft.com/office/drawing/2014/main" id="{5ACF1EBA-7C66-F008-4623-F45CE19302EE}"/>
              </a:ext>
            </a:extLst>
          </p:cNvPr>
          <p:cNvPicPr>
            <a:picLocks noChangeAspect="1"/>
          </p:cNvPicPr>
          <p:nvPr/>
        </p:nvPicPr>
        <p:blipFill>
          <a:blip r:embed="rId4"/>
          <a:stretch>
            <a:fillRect/>
          </a:stretch>
        </p:blipFill>
        <p:spPr>
          <a:xfrm>
            <a:off x="2027533" y="1940023"/>
            <a:ext cx="5091010" cy="3557016"/>
          </a:xfrm>
          <a:prstGeom prst="rect">
            <a:avLst/>
          </a:prstGeom>
        </p:spPr>
      </p:pic>
    </p:spTree>
    <p:extLst>
      <p:ext uri="{BB962C8B-B14F-4D97-AF65-F5344CB8AC3E}">
        <p14:creationId xmlns:p14="http://schemas.microsoft.com/office/powerpoint/2010/main" val="50401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24BE40-8183-4065-CDD0-19A7A675A352}"/>
              </a:ext>
            </a:extLst>
          </p:cNvPr>
          <p:cNvPicPr>
            <a:picLocks noChangeAspect="1"/>
          </p:cNvPicPr>
          <p:nvPr/>
        </p:nvPicPr>
        <p:blipFill>
          <a:blip r:embed="rId2"/>
          <a:stretch>
            <a:fillRect/>
          </a:stretch>
        </p:blipFill>
        <p:spPr>
          <a:xfrm>
            <a:off x="4055068" y="2472489"/>
            <a:ext cx="5088932" cy="3555564"/>
          </a:xfrm>
          <a:prstGeom prst="rect">
            <a:avLst/>
          </a:prstGeom>
        </p:spPr>
      </p:pic>
      <p:sp>
        <p:nvSpPr>
          <p:cNvPr id="6" name="TextBox 5">
            <a:extLst>
              <a:ext uri="{FF2B5EF4-FFF2-40B4-BE49-F238E27FC236}">
                <a16:creationId xmlns:a16="http://schemas.microsoft.com/office/drawing/2014/main" id="{30DC77C5-F234-F5EE-CF41-83F30C6995AA}"/>
              </a:ext>
            </a:extLst>
          </p:cNvPr>
          <p:cNvSpPr txBox="1"/>
          <p:nvPr/>
        </p:nvSpPr>
        <p:spPr>
          <a:xfrm>
            <a:off x="258951" y="2867736"/>
            <a:ext cx="3443417" cy="1938992"/>
          </a:xfrm>
          <a:prstGeom prst="rect">
            <a:avLst/>
          </a:prstGeom>
          <a:noFill/>
        </p:spPr>
        <p:txBody>
          <a:bodyPr wrap="square" rtlCol="0">
            <a:spAutoFit/>
          </a:bodyPr>
          <a:lstStyle/>
          <a:p>
            <a:r>
              <a:rPr lang="en-US" sz="2000" b="1" dirty="0"/>
              <a:t>Policy rate: </a:t>
            </a:r>
            <a:r>
              <a:rPr lang="en-US" sz="2000" dirty="0"/>
              <a:t>The interest rate that a central bank sets a target for; it is used to communicate its monetary policy stance (or position). </a:t>
            </a:r>
          </a:p>
          <a:p>
            <a:endParaRPr lang="en-US" sz="2000" dirty="0"/>
          </a:p>
        </p:txBody>
      </p:sp>
      <p:sp>
        <p:nvSpPr>
          <p:cNvPr id="11" name="TextBox 10">
            <a:extLst>
              <a:ext uri="{FF2B5EF4-FFF2-40B4-BE49-F238E27FC236}">
                <a16:creationId xmlns:a16="http://schemas.microsoft.com/office/drawing/2014/main" id="{28C9DD95-2D1E-DE5D-3722-BA621D0DE28C}"/>
              </a:ext>
            </a:extLst>
          </p:cNvPr>
          <p:cNvSpPr txBox="1"/>
          <p:nvPr/>
        </p:nvSpPr>
        <p:spPr>
          <a:xfrm>
            <a:off x="2917657" y="829947"/>
            <a:ext cx="2774157" cy="584775"/>
          </a:xfrm>
          <a:prstGeom prst="rect">
            <a:avLst/>
          </a:prstGeom>
          <a:noFill/>
        </p:spPr>
        <p:txBody>
          <a:bodyPr wrap="none" rtlCol="0">
            <a:spAutoFit/>
          </a:bodyPr>
          <a:lstStyle/>
          <a:p>
            <a:r>
              <a:rPr lang="en-US" sz="3200" b="1" dirty="0"/>
              <a:t>The Policy Rate</a:t>
            </a:r>
          </a:p>
        </p:txBody>
      </p:sp>
      <p:pic>
        <p:nvPicPr>
          <p:cNvPr id="12" name="Picture 11" descr="2nd_page_header.BMP">
            <a:extLst>
              <a:ext uri="{FF2B5EF4-FFF2-40B4-BE49-F238E27FC236}">
                <a16:creationId xmlns:a16="http://schemas.microsoft.com/office/drawing/2014/main" id="{B0CC0781-A359-EE6F-922F-58B1EAF5EC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DDF8E651-783B-ED8B-4D01-0609A6B93E94}"/>
              </a:ext>
            </a:extLst>
          </p:cNvPr>
          <p:cNvSpPr/>
          <p:nvPr/>
        </p:nvSpPr>
        <p:spPr>
          <a:xfrm>
            <a:off x="7033846" y="4930346"/>
            <a:ext cx="200834" cy="167054"/>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AD6F33F0-F6D9-1A51-3F4E-B4341F6BC8E6}"/>
              </a:ext>
            </a:extLst>
          </p:cNvPr>
          <p:cNvCxnSpPr>
            <a:cxnSpLocks/>
          </p:cNvCxnSpPr>
          <p:nvPr/>
        </p:nvCxnSpPr>
        <p:spPr>
          <a:xfrm flipV="1">
            <a:off x="5266592" y="5187462"/>
            <a:ext cx="1661746" cy="9626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47FC99-DFA6-56EA-ACCA-C5276E698E34}"/>
              </a:ext>
            </a:extLst>
          </p:cNvPr>
          <p:cNvSpPr txBox="1"/>
          <p:nvPr/>
        </p:nvSpPr>
        <p:spPr>
          <a:xfrm>
            <a:off x="205589" y="6150087"/>
            <a:ext cx="5748946" cy="400110"/>
          </a:xfrm>
          <a:prstGeom prst="rect">
            <a:avLst/>
          </a:prstGeom>
          <a:noFill/>
        </p:spPr>
        <p:txBody>
          <a:bodyPr wrap="none" rtlCol="0">
            <a:spAutoFit/>
          </a:bodyPr>
          <a:lstStyle/>
          <a:p>
            <a:r>
              <a:rPr lang="en-US" sz="2000" b="1" dirty="0"/>
              <a:t>The policy rate is determined by supply and demand</a:t>
            </a:r>
          </a:p>
        </p:txBody>
      </p:sp>
      <p:cxnSp>
        <p:nvCxnSpPr>
          <p:cNvPr id="14" name="Straight Arrow Connector 13">
            <a:extLst>
              <a:ext uri="{FF2B5EF4-FFF2-40B4-BE49-F238E27FC236}">
                <a16:creationId xmlns:a16="http://schemas.microsoft.com/office/drawing/2014/main" id="{2836D889-CC9C-925C-8132-B3AC545A7630}"/>
              </a:ext>
            </a:extLst>
          </p:cNvPr>
          <p:cNvCxnSpPr>
            <a:cxnSpLocks/>
          </p:cNvCxnSpPr>
          <p:nvPr/>
        </p:nvCxnSpPr>
        <p:spPr>
          <a:xfrm flipH="1">
            <a:off x="4980732" y="4976567"/>
            <a:ext cx="1947606" cy="71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713010D-A7EB-A9AA-0989-EE233F832A98}"/>
              </a:ext>
            </a:extLst>
          </p:cNvPr>
          <p:cNvSpPr/>
          <p:nvPr/>
        </p:nvSpPr>
        <p:spPr>
          <a:xfrm>
            <a:off x="4077729" y="4555524"/>
            <a:ext cx="741405" cy="74964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960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EF65B18-5084-52F8-88BB-FC5F352E68CD}"/>
              </a:ext>
            </a:extLst>
          </p:cNvPr>
          <p:cNvPicPr>
            <a:picLocks noChangeAspect="1"/>
          </p:cNvPicPr>
          <p:nvPr/>
        </p:nvPicPr>
        <p:blipFill>
          <a:blip r:embed="rId2"/>
          <a:stretch>
            <a:fillRect/>
          </a:stretch>
        </p:blipFill>
        <p:spPr>
          <a:xfrm>
            <a:off x="1762009" y="2879620"/>
            <a:ext cx="4827374" cy="3372817"/>
          </a:xfrm>
          <a:prstGeom prst="rect">
            <a:avLst/>
          </a:prstGeom>
        </p:spPr>
      </p:pic>
      <p:cxnSp>
        <p:nvCxnSpPr>
          <p:cNvPr id="25" name="Straight Arrow Connector 24">
            <a:extLst>
              <a:ext uri="{FF2B5EF4-FFF2-40B4-BE49-F238E27FC236}">
                <a16:creationId xmlns:a16="http://schemas.microsoft.com/office/drawing/2014/main" id="{24B466C5-C134-CC79-D807-1D18A5A65F71}"/>
              </a:ext>
            </a:extLst>
          </p:cNvPr>
          <p:cNvCxnSpPr>
            <a:cxnSpLocks/>
          </p:cNvCxnSpPr>
          <p:nvPr/>
        </p:nvCxnSpPr>
        <p:spPr>
          <a:xfrm flipH="1">
            <a:off x="4954091" y="2955051"/>
            <a:ext cx="955589" cy="12356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8BDEE6E-E119-8A14-6904-577EE3DEED80}"/>
              </a:ext>
            </a:extLst>
          </p:cNvPr>
          <p:cNvSpPr txBox="1"/>
          <p:nvPr/>
        </p:nvSpPr>
        <p:spPr>
          <a:xfrm>
            <a:off x="5939926" y="2525871"/>
            <a:ext cx="3095790" cy="2308324"/>
          </a:xfrm>
          <a:prstGeom prst="rect">
            <a:avLst/>
          </a:prstGeom>
          <a:noFill/>
        </p:spPr>
        <p:txBody>
          <a:bodyPr wrap="square" rtlCol="0">
            <a:spAutoFit/>
          </a:bodyPr>
          <a:lstStyle/>
          <a:p>
            <a:r>
              <a:rPr lang="en-US" dirty="0">
                <a:solidFill>
                  <a:srgbClr val="C00000"/>
                </a:solidFill>
              </a:rPr>
              <a:t>Supply curve in the ample reserves (horizontal) part of the demand curve</a:t>
            </a:r>
          </a:p>
          <a:p>
            <a:endParaRPr lang="en-US" dirty="0">
              <a:solidFill>
                <a:srgbClr val="C00000"/>
              </a:solidFill>
            </a:endParaRPr>
          </a:p>
          <a:p>
            <a:r>
              <a:rPr lang="en-US" dirty="0">
                <a:solidFill>
                  <a:srgbClr val="C00000"/>
                </a:solidFill>
              </a:rPr>
              <a:t> The supply curve is vertical because the central bank ultimately determines the supply reserves.</a:t>
            </a:r>
          </a:p>
        </p:txBody>
      </p:sp>
      <p:pic>
        <p:nvPicPr>
          <p:cNvPr id="28" name="Picture 27" descr="2nd_page_header.BMP">
            <a:extLst>
              <a:ext uri="{FF2B5EF4-FFF2-40B4-BE49-F238E27FC236}">
                <a16:creationId xmlns:a16="http://schemas.microsoft.com/office/drawing/2014/main" id="{CC69341C-D62A-596E-7CCA-25B95426ED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BAF21F6-A26E-8EDA-CF99-10E693914D04}"/>
              </a:ext>
            </a:extLst>
          </p:cNvPr>
          <p:cNvSpPr txBox="1"/>
          <p:nvPr/>
        </p:nvSpPr>
        <p:spPr>
          <a:xfrm>
            <a:off x="3060304" y="840128"/>
            <a:ext cx="2766911" cy="523220"/>
          </a:xfrm>
          <a:prstGeom prst="rect">
            <a:avLst/>
          </a:prstGeom>
          <a:noFill/>
        </p:spPr>
        <p:txBody>
          <a:bodyPr wrap="none" rtlCol="0">
            <a:spAutoFit/>
          </a:bodyPr>
          <a:lstStyle/>
          <a:p>
            <a:r>
              <a:rPr lang="en-US" sz="2800" b="1" dirty="0"/>
              <a:t>The Supply Curve</a:t>
            </a:r>
          </a:p>
        </p:txBody>
      </p:sp>
    </p:spTree>
    <p:extLst>
      <p:ext uri="{BB962C8B-B14F-4D97-AF65-F5344CB8AC3E}">
        <p14:creationId xmlns:p14="http://schemas.microsoft.com/office/powerpoint/2010/main" val="423512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07A31-797E-E8CB-7A6C-5A8062F72059}"/>
              </a:ext>
            </a:extLst>
          </p:cNvPr>
          <p:cNvPicPr>
            <a:picLocks noChangeAspect="1"/>
          </p:cNvPicPr>
          <p:nvPr/>
        </p:nvPicPr>
        <p:blipFill>
          <a:blip r:embed="rId2"/>
          <a:stretch>
            <a:fillRect/>
          </a:stretch>
        </p:blipFill>
        <p:spPr>
          <a:xfrm>
            <a:off x="4055068" y="2472489"/>
            <a:ext cx="5088932" cy="3555564"/>
          </a:xfrm>
          <a:prstGeom prst="rect">
            <a:avLst/>
          </a:prstGeom>
        </p:spPr>
      </p:pic>
      <p:sp>
        <p:nvSpPr>
          <p:cNvPr id="6" name="TextBox 5">
            <a:extLst>
              <a:ext uri="{FF2B5EF4-FFF2-40B4-BE49-F238E27FC236}">
                <a16:creationId xmlns:a16="http://schemas.microsoft.com/office/drawing/2014/main" id="{30DC77C5-F234-F5EE-CF41-83F30C6995AA}"/>
              </a:ext>
            </a:extLst>
          </p:cNvPr>
          <p:cNvSpPr txBox="1"/>
          <p:nvPr/>
        </p:nvSpPr>
        <p:spPr>
          <a:xfrm>
            <a:off x="478034" y="3429000"/>
            <a:ext cx="3753498" cy="2554545"/>
          </a:xfrm>
          <a:prstGeom prst="rect">
            <a:avLst/>
          </a:prstGeom>
          <a:noFill/>
        </p:spPr>
        <p:txBody>
          <a:bodyPr wrap="square" rtlCol="0">
            <a:spAutoFit/>
          </a:bodyPr>
          <a:lstStyle/>
          <a:p>
            <a:r>
              <a:rPr lang="en-US" sz="2000" b="1" dirty="0"/>
              <a:t>Downward sloping demand curve</a:t>
            </a:r>
          </a:p>
          <a:p>
            <a:endParaRPr lang="en-US" sz="2000" b="1" dirty="0"/>
          </a:p>
          <a:p>
            <a:r>
              <a:rPr lang="en-US" sz="2000" dirty="0"/>
              <a:t>The demand curve slopes down because as the cost of borrowing decreases, banks are willing to borrow more funds to increase their holdings of reserves.</a:t>
            </a:r>
          </a:p>
          <a:p>
            <a:endParaRPr lang="en-US" sz="2000" dirty="0"/>
          </a:p>
        </p:txBody>
      </p:sp>
      <p:pic>
        <p:nvPicPr>
          <p:cNvPr id="5" name="Picture 4" descr="2nd_page_header.BMP">
            <a:extLst>
              <a:ext uri="{FF2B5EF4-FFF2-40B4-BE49-F238E27FC236}">
                <a16:creationId xmlns:a16="http://schemas.microsoft.com/office/drawing/2014/main" id="{BE570106-85BE-DEDA-2867-5D4E783556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97B6CF30-53D2-3F75-B97A-3C3C3F299B9A}"/>
              </a:ext>
            </a:extLst>
          </p:cNvPr>
          <p:cNvCxnSpPr/>
          <p:nvPr/>
        </p:nvCxnSpPr>
        <p:spPr>
          <a:xfrm>
            <a:off x="5600700" y="3736732"/>
            <a:ext cx="589084" cy="118696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A0EFADE-759D-05C5-8E45-70A1646A3B00}"/>
              </a:ext>
            </a:extLst>
          </p:cNvPr>
          <p:cNvSpPr txBox="1"/>
          <p:nvPr/>
        </p:nvSpPr>
        <p:spPr>
          <a:xfrm>
            <a:off x="3060304" y="840128"/>
            <a:ext cx="3023392" cy="523220"/>
          </a:xfrm>
          <a:prstGeom prst="rect">
            <a:avLst/>
          </a:prstGeom>
          <a:noFill/>
        </p:spPr>
        <p:txBody>
          <a:bodyPr wrap="none" rtlCol="0">
            <a:spAutoFit/>
          </a:bodyPr>
          <a:lstStyle/>
          <a:p>
            <a:r>
              <a:rPr lang="en-US" sz="2800" b="1" dirty="0"/>
              <a:t>The Demand Curve</a:t>
            </a:r>
          </a:p>
        </p:txBody>
      </p:sp>
    </p:spTree>
    <p:extLst>
      <p:ext uri="{BB962C8B-B14F-4D97-AF65-F5344CB8AC3E}">
        <p14:creationId xmlns:p14="http://schemas.microsoft.com/office/powerpoint/2010/main" val="43130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8FBC5-672E-4EEF-A063-57AA83AEFF6D}"/>
              </a:ext>
            </a:extLst>
          </p:cNvPr>
          <p:cNvSpPr txBox="1"/>
          <p:nvPr/>
        </p:nvSpPr>
        <p:spPr>
          <a:xfrm>
            <a:off x="439444" y="669811"/>
            <a:ext cx="8265111" cy="2462213"/>
          </a:xfrm>
          <a:prstGeom prst="rect">
            <a:avLst/>
          </a:prstGeom>
          <a:noFill/>
        </p:spPr>
        <p:txBody>
          <a:bodyPr wrap="square" rtlCol="0">
            <a:spAutoFit/>
          </a:bodyPr>
          <a:lstStyle/>
          <a:p>
            <a:r>
              <a:rPr lang="en-US" sz="2200" b="1" dirty="0"/>
              <a:t>Tool #1: Interest on reserves is the primary tool.</a:t>
            </a:r>
          </a:p>
          <a:p>
            <a:endParaRPr lang="en-US" sz="2200" dirty="0"/>
          </a:p>
          <a:p>
            <a:r>
              <a:rPr lang="en-US" sz="2200" dirty="0"/>
              <a:t>The interest on reserves rate is the interest rate that banks earn from the central bank on the funds they deposit in their reserve accounts.</a:t>
            </a:r>
          </a:p>
          <a:p>
            <a:endParaRPr lang="en-US" sz="2200" dirty="0"/>
          </a:p>
          <a:p>
            <a:r>
              <a:rPr lang="en-US" sz="2200" dirty="0"/>
              <a:t>The interest on reserves rate steers the policy rate into the central bank’s target range.</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7" name="Picture 6" descr="2nd_page_header.BMP">
            <a:extLst>
              <a:ext uri="{FF2B5EF4-FFF2-40B4-BE49-F238E27FC236}">
                <a16:creationId xmlns:a16="http://schemas.microsoft.com/office/drawing/2014/main" id="{E3A1A099-AA64-4333-8958-DE5543D2A3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9512782-2A65-18F5-934A-82934F3D57EC}"/>
              </a:ext>
            </a:extLst>
          </p:cNvPr>
          <p:cNvPicPr>
            <a:picLocks noChangeAspect="1"/>
          </p:cNvPicPr>
          <p:nvPr/>
        </p:nvPicPr>
        <p:blipFill>
          <a:blip r:embed="rId4"/>
          <a:stretch>
            <a:fillRect/>
          </a:stretch>
        </p:blipFill>
        <p:spPr>
          <a:xfrm>
            <a:off x="4737241" y="3705696"/>
            <a:ext cx="4055066" cy="2833217"/>
          </a:xfrm>
          <a:prstGeom prst="rect">
            <a:avLst/>
          </a:prstGeom>
        </p:spPr>
      </p:pic>
      <p:sp>
        <p:nvSpPr>
          <p:cNvPr id="5" name="TextBox 4">
            <a:extLst>
              <a:ext uri="{FF2B5EF4-FFF2-40B4-BE49-F238E27FC236}">
                <a16:creationId xmlns:a16="http://schemas.microsoft.com/office/drawing/2014/main" id="{F9941694-5466-F8F6-AA8E-0B84C7A9EC9F}"/>
              </a:ext>
            </a:extLst>
          </p:cNvPr>
          <p:cNvSpPr txBox="1"/>
          <p:nvPr/>
        </p:nvSpPr>
        <p:spPr>
          <a:xfrm>
            <a:off x="145634" y="3969438"/>
            <a:ext cx="4381498" cy="1938992"/>
          </a:xfrm>
          <a:prstGeom prst="rect">
            <a:avLst/>
          </a:prstGeom>
          <a:noFill/>
        </p:spPr>
        <p:txBody>
          <a:bodyPr wrap="square" rtlCol="0">
            <a:spAutoFit/>
          </a:bodyPr>
          <a:lstStyle/>
          <a:p>
            <a:r>
              <a:rPr lang="en-US" sz="2000" b="1" dirty="0"/>
              <a:t>Administered Rate #1</a:t>
            </a:r>
          </a:p>
          <a:p>
            <a:r>
              <a:rPr lang="en-US" sz="2000" b="1" dirty="0"/>
              <a:t>Interest on Reserves </a:t>
            </a:r>
            <a:r>
              <a:rPr lang="en-US" sz="2000" dirty="0"/>
              <a:t>(indicated by the dotted line), serves as the “lower bound” (or floor) of the demand curve.</a:t>
            </a:r>
          </a:p>
          <a:p>
            <a:endParaRPr lang="en-US" sz="2000" dirty="0"/>
          </a:p>
          <a:p>
            <a:endParaRPr lang="en-US" sz="2000" dirty="0"/>
          </a:p>
        </p:txBody>
      </p:sp>
      <p:cxnSp>
        <p:nvCxnSpPr>
          <p:cNvPr id="6" name="Straight Arrow Connector 5">
            <a:extLst>
              <a:ext uri="{FF2B5EF4-FFF2-40B4-BE49-F238E27FC236}">
                <a16:creationId xmlns:a16="http://schemas.microsoft.com/office/drawing/2014/main" id="{2B4E01D5-92E8-7C00-18B9-F4C7943DDA1F}"/>
              </a:ext>
            </a:extLst>
          </p:cNvPr>
          <p:cNvCxnSpPr>
            <a:cxnSpLocks/>
          </p:cNvCxnSpPr>
          <p:nvPr/>
        </p:nvCxnSpPr>
        <p:spPr>
          <a:xfrm>
            <a:off x="4317023" y="5029199"/>
            <a:ext cx="1388268" cy="56879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50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BA438D-28EE-4AC0-A561-D5375AC80F10}"/>
              </a:ext>
            </a:extLst>
          </p:cNvPr>
          <p:cNvSpPr txBox="1"/>
          <p:nvPr/>
        </p:nvSpPr>
        <p:spPr>
          <a:xfrm>
            <a:off x="507692" y="937205"/>
            <a:ext cx="8007658" cy="2123658"/>
          </a:xfrm>
          <a:prstGeom prst="rect">
            <a:avLst/>
          </a:prstGeom>
          <a:noFill/>
        </p:spPr>
        <p:txBody>
          <a:bodyPr wrap="square" rtlCol="0">
            <a:spAutoFit/>
          </a:bodyPr>
          <a:lstStyle/>
          <a:p>
            <a:r>
              <a:rPr lang="en-US" sz="2200" b="1" dirty="0"/>
              <a:t>Interest on reserves relies on two concepts.</a:t>
            </a:r>
          </a:p>
          <a:p>
            <a:endParaRPr lang="en-US" sz="2200" dirty="0"/>
          </a:p>
          <a:p>
            <a:r>
              <a:rPr lang="en-US" sz="2200" b="1" dirty="0">
                <a:solidFill>
                  <a:srgbClr val="C00000"/>
                </a:solidFill>
              </a:rPr>
              <a:t>1. Reservation rate</a:t>
            </a:r>
          </a:p>
          <a:p>
            <a:endParaRPr lang="en-US" sz="2200" dirty="0"/>
          </a:p>
          <a:p>
            <a:r>
              <a:rPr lang="en-US" sz="2200" dirty="0"/>
              <a:t>Reservation rate: The lowest rate that banks are likely willing to accept for lending out their funds.</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5" name="Picture 6" descr="2nd_page_header.BMP">
            <a:extLst>
              <a:ext uri="{FF2B5EF4-FFF2-40B4-BE49-F238E27FC236}">
                <a16:creationId xmlns:a16="http://schemas.microsoft.com/office/drawing/2014/main" id="{043F6F4C-8D44-4FB8-968A-FA3ED11206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06A6ABD-32A7-7B88-0504-CED7AE74717B}"/>
              </a:ext>
            </a:extLst>
          </p:cNvPr>
          <p:cNvPicPr>
            <a:picLocks noChangeAspect="1"/>
          </p:cNvPicPr>
          <p:nvPr/>
        </p:nvPicPr>
        <p:blipFill>
          <a:blip r:embed="rId4"/>
          <a:stretch>
            <a:fillRect/>
          </a:stretch>
        </p:blipFill>
        <p:spPr>
          <a:xfrm>
            <a:off x="457199" y="3464668"/>
            <a:ext cx="8439150" cy="2990850"/>
          </a:xfrm>
          <a:prstGeom prst="rect">
            <a:avLst/>
          </a:prstGeom>
        </p:spPr>
      </p:pic>
    </p:spTree>
    <p:extLst>
      <p:ext uri="{BB962C8B-B14F-4D97-AF65-F5344CB8AC3E}">
        <p14:creationId xmlns:p14="http://schemas.microsoft.com/office/powerpoint/2010/main" val="1064150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pic>
        <p:nvPicPr>
          <p:cNvPr id="5" name="Picture 6" descr="2nd_page_header.BMP">
            <a:extLst>
              <a:ext uri="{FF2B5EF4-FFF2-40B4-BE49-F238E27FC236}">
                <a16:creationId xmlns:a16="http://schemas.microsoft.com/office/drawing/2014/main" id="{043F6F4C-8D44-4FB8-968A-FA3ED11206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60769C44-C0F4-4382-B22D-8BD8DFA970EC}"/>
              </a:ext>
            </a:extLst>
          </p:cNvPr>
          <p:cNvSpPr txBox="1"/>
          <p:nvPr/>
        </p:nvSpPr>
        <p:spPr>
          <a:xfrm>
            <a:off x="3930043" y="1900708"/>
            <a:ext cx="5055814" cy="3908762"/>
          </a:xfrm>
          <a:prstGeom prst="rect">
            <a:avLst/>
          </a:prstGeom>
          <a:noFill/>
        </p:spPr>
        <p:txBody>
          <a:bodyPr wrap="square" rtlCol="0">
            <a:spAutoFit/>
          </a:bodyPr>
          <a:lstStyle/>
          <a:p>
            <a:pPr marL="342900" indent="-342900">
              <a:buAutoNum type="arabicPeriod"/>
            </a:pPr>
            <a:r>
              <a:rPr lang="en-US" sz="2400" dirty="0"/>
              <a:t>Deposit excess funds at their central bank and earn the interest on reserves rate.</a:t>
            </a:r>
          </a:p>
          <a:p>
            <a:pPr marL="342900" indent="-342900">
              <a:buAutoNum type="arabicPeriod"/>
            </a:pPr>
            <a:endParaRPr lang="en-US" sz="2800" dirty="0"/>
          </a:p>
          <a:p>
            <a:pPr marL="342900" indent="-342900">
              <a:buAutoNum type="arabicPeriod"/>
            </a:pPr>
            <a:r>
              <a:rPr lang="en-US" sz="2400" dirty="0"/>
              <a:t>Lend the excess funds out in the reserves market and earn the policy rate. </a:t>
            </a:r>
          </a:p>
          <a:p>
            <a:pPr marL="342900" indent="-342900">
              <a:buAutoNum type="arabicPeriod"/>
            </a:pPr>
            <a:endParaRPr lang="en-US" sz="2800" dirty="0"/>
          </a:p>
          <a:p>
            <a:pPr marL="342900" indent="-342900">
              <a:buAutoNum type="arabicPeriod"/>
            </a:pPr>
            <a:r>
              <a:rPr lang="en-US" sz="2400" dirty="0"/>
              <a:t>Invest the funds in Treasury bills and earn the given Treasury bill rate.</a:t>
            </a:r>
          </a:p>
        </p:txBody>
      </p:sp>
      <p:sp>
        <p:nvSpPr>
          <p:cNvPr id="9" name="TextBox 8">
            <a:extLst>
              <a:ext uri="{FF2B5EF4-FFF2-40B4-BE49-F238E27FC236}">
                <a16:creationId xmlns:a16="http://schemas.microsoft.com/office/drawing/2014/main" id="{2E1143DE-E31B-49C3-AD97-6FFD8D0CD9F1}"/>
              </a:ext>
            </a:extLst>
          </p:cNvPr>
          <p:cNvSpPr txBox="1"/>
          <p:nvPr/>
        </p:nvSpPr>
        <p:spPr>
          <a:xfrm>
            <a:off x="283779" y="735724"/>
            <a:ext cx="8481849" cy="1107996"/>
          </a:xfrm>
          <a:prstGeom prst="rect">
            <a:avLst/>
          </a:prstGeom>
          <a:noFill/>
        </p:spPr>
        <p:txBody>
          <a:bodyPr wrap="square" rtlCol="0">
            <a:spAutoFit/>
          </a:bodyPr>
          <a:lstStyle/>
          <a:p>
            <a:pPr algn="ctr"/>
            <a:r>
              <a:rPr lang="en-US" sz="2400" b="1" dirty="0"/>
              <a:t>Banks seek to earn a return on their money, </a:t>
            </a:r>
            <a:br>
              <a:rPr lang="en-US" sz="2400" b="1" dirty="0"/>
            </a:br>
            <a:r>
              <a:rPr lang="en-US" sz="2400" b="1" dirty="0"/>
              <a:t>and they have several options. </a:t>
            </a:r>
          </a:p>
          <a:p>
            <a:endParaRPr lang="en-US" dirty="0"/>
          </a:p>
        </p:txBody>
      </p:sp>
      <p:pic>
        <p:nvPicPr>
          <p:cNvPr id="2" name="Picture 1">
            <a:extLst>
              <a:ext uri="{FF2B5EF4-FFF2-40B4-BE49-F238E27FC236}">
                <a16:creationId xmlns:a16="http://schemas.microsoft.com/office/drawing/2014/main" id="{C66A474C-EF4D-4170-9632-1AA8198A38CD}"/>
              </a:ext>
            </a:extLst>
          </p:cNvPr>
          <p:cNvPicPr>
            <a:picLocks noChangeAspect="1"/>
          </p:cNvPicPr>
          <p:nvPr/>
        </p:nvPicPr>
        <p:blipFill>
          <a:blip r:embed="rId4"/>
          <a:stretch>
            <a:fillRect/>
          </a:stretch>
        </p:blipFill>
        <p:spPr>
          <a:xfrm>
            <a:off x="283779" y="1843721"/>
            <a:ext cx="3552112" cy="4773896"/>
          </a:xfrm>
          <a:prstGeom prst="rect">
            <a:avLst/>
          </a:prstGeom>
        </p:spPr>
      </p:pic>
    </p:spTree>
    <p:extLst>
      <p:ext uri="{BB962C8B-B14F-4D97-AF65-F5344CB8AC3E}">
        <p14:creationId xmlns:p14="http://schemas.microsoft.com/office/powerpoint/2010/main" val="202515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842802"/>
            <a:ext cx="8305800" cy="4493538"/>
          </a:xfrm>
          <a:prstGeom prst="rect">
            <a:avLst/>
          </a:prstGeom>
          <a:noFill/>
        </p:spPr>
        <p:txBody>
          <a:bodyPr wrap="square" rtlCol="0">
            <a:spAutoFit/>
          </a:bodyPr>
          <a:lstStyle/>
          <a:p>
            <a:r>
              <a:rPr lang="en-US" sz="2200" b="1" dirty="0"/>
              <a:t>Dual mandate </a:t>
            </a:r>
            <a:r>
              <a:rPr lang="en-US" sz="2200" dirty="0"/>
              <a:t>–</a:t>
            </a:r>
            <a:r>
              <a:rPr lang="en-US" sz="2200" b="1" dirty="0"/>
              <a:t> </a:t>
            </a:r>
            <a:r>
              <a:rPr lang="en-US" sz="2200" dirty="0"/>
              <a:t>The Federal Reserve’s responsibility to use monetary policy to promote maximum employment and price stability.</a:t>
            </a:r>
          </a:p>
          <a:p>
            <a:endParaRPr lang="en-US" sz="2200" dirty="0"/>
          </a:p>
          <a:p>
            <a:pPr marL="342900" lvl="0" indent="-342900">
              <a:buFont typeface="Arial" pitchFamily="34" charset="0"/>
              <a:buChar char="•"/>
            </a:pPr>
            <a:r>
              <a:rPr lang="en-US" sz="2200" b="1" dirty="0"/>
              <a:t>Maximum employment</a:t>
            </a:r>
            <a:r>
              <a:rPr lang="en-US" sz="2200" dirty="0"/>
              <a:t> – The highest level of employment that an economy can sustain while maintaining low and stable inflation. </a:t>
            </a:r>
            <a:br>
              <a:rPr lang="en-US" sz="2200" dirty="0"/>
            </a:br>
            <a:r>
              <a:rPr lang="en-US" sz="2200" dirty="0"/>
              <a:t>The Fed’s policy decision is informed by its assessments of the shortfalls of employment from its maximum level.</a:t>
            </a:r>
          </a:p>
          <a:p>
            <a:pPr marL="342900" lvl="0" indent="-342900">
              <a:buFont typeface="Arial" pitchFamily="34" charset="0"/>
              <a:buChar char="•"/>
            </a:pPr>
            <a:endParaRPr lang="en-US" sz="2200" dirty="0"/>
          </a:p>
          <a:p>
            <a:pPr marL="342900" indent="-342900">
              <a:buFont typeface="Arial" pitchFamily="34" charset="0"/>
              <a:buChar char="•"/>
            </a:pPr>
            <a:r>
              <a:rPr lang="en-US" sz="2200" b="1" dirty="0"/>
              <a:t>Price stability</a:t>
            </a:r>
            <a:r>
              <a:rPr lang="en-US" sz="2200" dirty="0"/>
              <a:t> – A low and stable rate of inflation maintained over an extended period of time. The Fed seeks to achieve an inflation rate that averages 2 percent over time.</a:t>
            </a:r>
          </a:p>
          <a:p>
            <a:pPr marL="342900" lvl="0" indent="-342900">
              <a:buFont typeface="Arial" pitchFamily="34" charset="0"/>
              <a:buChar char="•"/>
            </a:pPr>
            <a:endParaRPr lang="en-US" sz="2200" dirty="0"/>
          </a:p>
          <a:p>
            <a:endParaRPr lang="en-US" sz="2200" dirty="0"/>
          </a:p>
        </p:txBody>
      </p:sp>
      <p:pic>
        <p:nvPicPr>
          <p:cNvPr id="4" name="Picture 3" descr="2nd_page_header.BMP"/>
          <p:cNvPicPr>
            <a:picLocks noChangeAspect="1"/>
          </p:cNvPicPr>
          <p:nvPr/>
        </p:nvPicPr>
        <p:blipFill>
          <a:blip r:embed="rId2" cstate="print"/>
          <a:stretch>
            <a:fillRect/>
          </a:stretch>
        </p:blipFill>
        <p:spPr>
          <a:xfrm>
            <a:off x="0" y="0"/>
            <a:ext cx="9144000" cy="533400"/>
          </a:xfrm>
          <a:prstGeom prst="rect">
            <a:avLst/>
          </a:prstGeom>
        </p:spPr>
      </p:pic>
      <p:sp>
        <p:nvSpPr>
          <p:cNvPr id="5" name="TextBox 4"/>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Slide Number Placeholder 2"/>
          <p:cNvSpPr>
            <a:spLocks noGrp="1"/>
          </p:cNvSpPr>
          <p:nvPr>
            <p:ph type="sldNum" sz="quarter" idx="12"/>
          </p:nvPr>
        </p:nvSpPr>
        <p:spPr/>
        <p:txBody>
          <a:bodyPr/>
          <a:lstStyle/>
          <a:p>
            <a:fld id="{6457A4C7-8489-44FC-86E2-6D191A70AE12}" type="slidenum">
              <a:rPr lang="en-US" smtClean="0"/>
              <a:t>2</a:t>
            </a:fld>
            <a:endParaRPr lang="en-US"/>
          </a:p>
        </p:txBody>
      </p:sp>
    </p:spTree>
    <p:extLst>
      <p:ext uri="{BB962C8B-B14F-4D97-AF65-F5344CB8AC3E}">
        <p14:creationId xmlns:p14="http://schemas.microsoft.com/office/powerpoint/2010/main" val="3530969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2nd_page_header.BMP">
            <a:extLst>
              <a:ext uri="{FF2B5EF4-FFF2-40B4-BE49-F238E27FC236}">
                <a16:creationId xmlns:a16="http://schemas.microsoft.com/office/drawing/2014/main" id="{068F5AB0-88DE-4021-85B8-13D28E1AE3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B48F784-7BE3-4882-8005-48F4F0D3B3A0}"/>
              </a:ext>
            </a:extLst>
          </p:cNvPr>
          <p:cNvPicPr>
            <a:picLocks noChangeAspect="1"/>
          </p:cNvPicPr>
          <p:nvPr/>
        </p:nvPicPr>
        <p:blipFill>
          <a:blip r:embed="rId4"/>
          <a:stretch>
            <a:fillRect/>
          </a:stretch>
        </p:blipFill>
        <p:spPr>
          <a:xfrm>
            <a:off x="0" y="3092824"/>
            <a:ext cx="9144000" cy="3765176"/>
          </a:xfrm>
          <a:prstGeom prst="rect">
            <a:avLst/>
          </a:prstGeom>
        </p:spPr>
      </p:pic>
      <p:sp>
        <p:nvSpPr>
          <p:cNvPr id="17" name="TextBox 16">
            <a:extLst>
              <a:ext uri="{FF2B5EF4-FFF2-40B4-BE49-F238E27FC236}">
                <a16:creationId xmlns:a16="http://schemas.microsoft.com/office/drawing/2014/main" id="{7793645A-969A-4C34-9B13-6115D1CAA42E}"/>
              </a:ext>
            </a:extLst>
          </p:cNvPr>
          <p:cNvSpPr txBox="1"/>
          <p:nvPr/>
        </p:nvSpPr>
        <p:spPr>
          <a:xfrm>
            <a:off x="220716" y="638503"/>
            <a:ext cx="8794531" cy="1384995"/>
          </a:xfrm>
          <a:prstGeom prst="rect">
            <a:avLst/>
          </a:prstGeom>
          <a:noFill/>
        </p:spPr>
        <p:txBody>
          <a:bodyPr wrap="square" rtlCol="0">
            <a:spAutoFit/>
          </a:bodyPr>
          <a:lstStyle/>
          <a:p>
            <a:pPr algn="ctr"/>
            <a:r>
              <a:rPr lang="en-US" sz="2400" b="1" dirty="0"/>
              <a:t>What would a bank do with excess funds if the central bank’s interest on reserves rate is higher than market rates?</a:t>
            </a:r>
            <a:endParaRPr lang="en-US" sz="2400" dirty="0"/>
          </a:p>
          <a:p>
            <a:pPr algn="ctr"/>
            <a:endParaRPr lang="en-US" sz="1200" dirty="0"/>
          </a:p>
          <a:p>
            <a:pPr algn="ctr"/>
            <a:r>
              <a:rPr lang="en-US" sz="2400" dirty="0"/>
              <a:t>IOR is a risk-free investment option that is always available to banks.</a:t>
            </a:r>
          </a:p>
        </p:txBody>
      </p:sp>
    </p:spTree>
    <p:extLst>
      <p:ext uri="{BB962C8B-B14F-4D97-AF65-F5344CB8AC3E}">
        <p14:creationId xmlns:p14="http://schemas.microsoft.com/office/powerpoint/2010/main" val="2301884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569AFE-6594-4853-B709-30046FC800C7}"/>
              </a:ext>
            </a:extLst>
          </p:cNvPr>
          <p:cNvPicPr>
            <a:picLocks noChangeAspect="1"/>
          </p:cNvPicPr>
          <p:nvPr/>
        </p:nvPicPr>
        <p:blipFill>
          <a:blip r:embed="rId3"/>
          <a:stretch>
            <a:fillRect/>
          </a:stretch>
        </p:blipFill>
        <p:spPr>
          <a:xfrm>
            <a:off x="0" y="2023498"/>
            <a:ext cx="9144000" cy="4701215"/>
          </a:xfrm>
          <a:prstGeom prst="rect">
            <a:avLst/>
          </a:prstGeom>
        </p:spPr>
      </p:pic>
      <p:sp>
        <p:nvSpPr>
          <p:cNvPr id="2" name="Slide Number Placeholder 1">
            <a:extLst>
              <a:ext uri="{FF2B5EF4-FFF2-40B4-BE49-F238E27FC236}">
                <a16:creationId xmlns:a16="http://schemas.microsoft.com/office/drawing/2014/main" id="{EF5FBE30-191C-487C-A11A-C4ED1E581BB9}"/>
              </a:ext>
            </a:extLst>
          </p:cNvPr>
          <p:cNvSpPr>
            <a:spLocks noGrp="1"/>
          </p:cNvSpPr>
          <p:nvPr>
            <p:ph type="sldNum" sz="quarter" idx="12"/>
          </p:nvPr>
        </p:nvSpPr>
        <p:spPr/>
        <p:txBody>
          <a:bodyPr/>
          <a:lstStyle/>
          <a:p>
            <a:fld id="{6457A4C7-8489-44FC-86E2-6D191A70AE12}" type="slidenum">
              <a:rPr lang="en-US" smtClean="0"/>
              <a:t>21</a:t>
            </a:fld>
            <a:endParaRPr lang="en-US"/>
          </a:p>
        </p:txBody>
      </p:sp>
      <p:pic>
        <p:nvPicPr>
          <p:cNvPr id="8" name="Picture 6" descr="2nd_page_header.BMP">
            <a:extLst>
              <a:ext uri="{FF2B5EF4-FFF2-40B4-BE49-F238E27FC236}">
                <a16:creationId xmlns:a16="http://schemas.microsoft.com/office/drawing/2014/main" id="{068F5AB0-88DE-4021-85B8-13D28E1AE3A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7FE8681-EDAA-4876-2AB7-01FC49AB7B76}"/>
              </a:ext>
            </a:extLst>
          </p:cNvPr>
          <p:cNvSpPr txBox="1"/>
          <p:nvPr/>
        </p:nvSpPr>
        <p:spPr>
          <a:xfrm>
            <a:off x="220716" y="638503"/>
            <a:ext cx="8794531" cy="1384995"/>
          </a:xfrm>
          <a:prstGeom prst="rect">
            <a:avLst/>
          </a:prstGeom>
          <a:noFill/>
        </p:spPr>
        <p:txBody>
          <a:bodyPr wrap="square" rtlCol="0">
            <a:spAutoFit/>
          </a:bodyPr>
          <a:lstStyle/>
          <a:p>
            <a:pPr algn="ctr"/>
            <a:r>
              <a:rPr lang="en-US" sz="2400" b="1" dirty="0"/>
              <a:t>What would a bank do with excess funds if the central bank’s interest on reserves rate is higher than market rates?</a:t>
            </a:r>
            <a:endParaRPr lang="en-US" sz="2400" dirty="0"/>
          </a:p>
          <a:p>
            <a:pPr algn="ctr"/>
            <a:endParaRPr lang="en-US" sz="1200" dirty="0"/>
          </a:p>
          <a:p>
            <a:pPr algn="ctr"/>
            <a:r>
              <a:rPr lang="en-US" sz="2400" dirty="0"/>
              <a:t>IOR is a risk-free investment option that is always available to banks.</a:t>
            </a:r>
          </a:p>
        </p:txBody>
      </p:sp>
    </p:spTree>
    <p:extLst>
      <p:ext uri="{BB962C8B-B14F-4D97-AF65-F5344CB8AC3E}">
        <p14:creationId xmlns:p14="http://schemas.microsoft.com/office/powerpoint/2010/main" val="309582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BA438D-28EE-4AC0-A561-D5375AC80F10}"/>
              </a:ext>
            </a:extLst>
          </p:cNvPr>
          <p:cNvSpPr txBox="1"/>
          <p:nvPr/>
        </p:nvSpPr>
        <p:spPr>
          <a:xfrm>
            <a:off x="507692" y="937205"/>
            <a:ext cx="8007658" cy="2123658"/>
          </a:xfrm>
          <a:prstGeom prst="rect">
            <a:avLst/>
          </a:prstGeom>
          <a:noFill/>
        </p:spPr>
        <p:txBody>
          <a:bodyPr wrap="square" rtlCol="0">
            <a:spAutoFit/>
          </a:bodyPr>
          <a:lstStyle/>
          <a:p>
            <a:r>
              <a:rPr lang="en-US" sz="2200" b="1" dirty="0"/>
              <a:t>Interest on reserves relies on two concepts.</a:t>
            </a:r>
          </a:p>
          <a:p>
            <a:endParaRPr lang="en-US" sz="2200" dirty="0"/>
          </a:p>
          <a:p>
            <a:r>
              <a:rPr lang="en-US" sz="2200" b="1" dirty="0">
                <a:solidFill>
                  <a:srgbClr val="C00000"/>
                </a:solidFill>
              </a:rPr>
              <a:t>2. Arbitrage</a:t>
            </a:r>
          </a:p>
          <a:p>
            <a:endParaRPr lang="en-US" sz="2200" dirty="0"/>
          </a:p>
          <a:p>
            <a:r>
              <a:rPr lang="en-US" sz="2200" dirty="0"/>
              <a:t>Arbitrage: The simultaneous purchase and sale of funds (or goods) in order to profit from a difference in price.</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5" name="Picture 6" descr="2nd_page_header.BMP">
            <a:extLst>
              <a:ext uri="{FF2B5EF4-FFF2-40B4-BE49-F238E27FC236}">
                <a16:creationId xmlns:a16="http://schemas.microsoft.com/office/drawing/2014/main" id="{043F6F4C-8D44-4FB8-968A-FA3ED11206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0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1" name="Straight Connector 20">
            <a:extLst>
              <a:ext uri="{FF2B5EF4-FFF2-40B4-BE49-F238E27FC236}">
                <a16:creationId xmlns:a16="http://schemas.microsoft.com/office/drawing/2014/main" id="{3F33E3EE-10B5-4906-865A-E3A7DD5E6AA2}"/>
              </a:ext>
            </a:extLst>
          </p:cNvPr>
          <p:cNvCxnSpPr/>
          <p:nvPr/>
        </p:nvCxnSpPr>
        <p:spPr>
          <a:xfrm>
            <a:off x="1252142" y="435696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252FA5-DD4D-4470-A7F4-D619D52CBBB2}"/>
              </a:ext>
            </a:extLst>
          </p:cNvPr>
          <p:cNvSpPr txBox="1"/>
          <p:nvPr/>
        </p:nvSpPr>
        <p:spPr>
          <a:xfrm>
            <a:off x="2934492" y="4156912"/>
            <a:ext cx="1558635" cy="400110"/>
          </a:xfrm>
          <a:prstGeom prst="rect">
            <a:avLst/>
          </a:prstGeom>
          <a:noFill/>
        </p:spPr>
        <p:txBody>
          <a:bodyPr wrap="square" rtlCol="0">
            <a:spAutoFit/>
          </a:bodyPr>
          <a:lstStyle/>
          <a:p>
            <a:r>
              <a:rPr lang="en-US" sz="2000" dirty="0"/>
              <a:t>Reserves</a:t>
            </a:r>
          </a:p>
        </p:txBody>
      </p:sp>
      <p:sp>
        <p:nvSpPr>
          <p:cNvPr id="28" name="TextBox 27">
            <a:extLst>
              <a:ext uri="{FF2B5EF4-FFF2-40B4-BE49-F238E27FC236}">
                <a16:creationId xmlns:a16="http://schemas.microsoft.com/office/drawing/2014/main" id="{461F5674-B2CF-4D35-95CD-5EFDAD6BFFEC}"/>
              </a:ext>
            </a:extLst>
          </p:cNvPr>
          <p:cNvSpPr txBox="1"/>
          <p:nvPr/>
        </p:nvSpPr>
        <p:spPr>
          <a:xfrm>
            <a:off x="350933" y="4139257"/>
            <a:ext cx="806631" cy="400110"/>
          </a:xfrm>
          <a:prstGeom prst="rect">
            <a:avLst/>
          </a:prstGeom>
          <a:noFill/>
        </p:spPr>
        <p:txBody>
          <a:bodyPr wrap="none" rtlCol="0">
            <a:spAutoFit/>
          </a:bodyPr>
          <a:lstStyle/>
          <a:p>
            <a:r>
              <a:rPr lang="en-US" sz="2000" dirty="0"/>
              <a:t>  2.0%</a:t>
            </a:r>
          </a:p>
        </p:txBody>
      </p:sp>
      <p:sp>
        <p:nvSpPr>
          <p:cNvPr id="14" name="TextBox 13">
            <a:extLst>
              <a:ext uri="{FF2B5EF4-FFF2-40B4-BE49-F238E27FC236}">
                <a16:creationId xmlns:a16="http://schemas.microsoft.com/office/drawing/2014/main" id="{5AAA8C3F-1D95-43C0-A6EB-F31A4A321FE0}"/>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central bank pays </a:t>
            </a:r>
            <a:br>
              <a:rPr lang="en-US" sz="2200" dirty="0"/>
            </a:br>
            <a:r>
              <a:rPr lang="en-US" sz="2200" dirty="0"/>
              <a:t>interest on reserves (IOR)</a:t>
            </a:r>
          </a:p>
        </p:txBody>
      </p:sp>
      <p:sp>
        <p:nvSpPr>
          <p:cNvPr id="15" name="Rectangle 14">
            <a:extLst>
              <a:ext uri="{FF2B5EF4-FFF2-40B4-BE49-F238E27FC236}">
                <a16:creationId xmlns:a16="http://schemas.microsoft.com/office/drawing/2014/main" id="{6A92D088-CFC9-48E2-B979-8CB411977865}"/>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4EB8269B-E9A2-4F1B-AEE6-29EE890C30F2}"/>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sp>
        <p:nvSpPr>
          <p:cNvPr id="2" name="Slide Number Placeholder 1"/>
          <p:cNvSpPr>
            <a:spLocks noGrp="1"/>
          </p:cNvSpPr>
          <p:nvPr>
            <p:ph type="sldNum" sz="quarter" idx="12"/>
          </p:nvPr>
        </p:nvSpPr>
        <p:spPr/>
        <p:txBody>
          <a:bodyPr/>
          <a:lstStyle/>
          <a:p>
            <a:fld id="{6457A4C7-8489-44FC-86E2-6D191A70AE12}" type="slidenum">
              <a:rPr lang="en-US" smtClean="0"/>
              <a:t>23</a:t>
            </a:fld>
            <a:endParaRPr lang="en-US"/>
          </a:p>
        </p:txBody>
      </p:sp>
      <p:pic>
        <p:nvPicPr>
          <p:cNvPr id="3" name="Picture 2">
            <a:extLst>
              <a:ext uri="{FF2B5EF4-FFF2-40B4-BE49-F238E27FC236}">
                <a16:creationId xmlns:a16="http://schemas.microsoft.com/office/drawing/2014/main" id="{E6D80F54-0EB4-4120-B621-BD1C323D6DEB}"/>
              </a:ext>
            </a:extLst>
          </p:cNvPr>
          <p:cNvPicPr>
            <a:picLocks noChangeAspect="1"/>
          </p:cNvPicPr>
          <p:nvPr/>
        </p:nvPicPr>
        <p:blipFill>
          <a:blip r:embed="rId3"/>
          <a:stretch>
            <a:fillRect/>
          </a:stretch>
        </p:blipFill>
        <p:spPr>
          <a:xfrm>
            <a:off x="5458171" y="280238"/>
            <a:ext cx="2793356" cy="1678946"/>
          </a:xfrm>
          <a:prstGeom prst="rect">
            <a:avLst/>
          </a:prstGeom>
        </p:spPr>
      </p:pic>
      <p:sp>
        <p:nvSpPr>
          <p:cNvPr id="17" name="TextBox 16">
            <a:extLst>
              <a:ext uri="{FF2B5EF4-FFF2-40B4-BE49-F238E27FC236}">
                <a16:creationId xmlns:a16="http://schemas.microsoft.com/office/drawing/2014/main" id="{6B2966B8-696A-4433-B0EC-90C68F1AE8CA}"/>
              </a:ext>
            </a:extLst>
          </p:cNvPr>
          <p:cNvSpPr txBox="1"/>
          <p:nvPr/>
        </p:nvSpPr>
        <p:spPr>
          <a:xfrm>
            <a:off x="460048" y="2041576"/>
            <a:ext cx="3848888" cy="430887"/>
          </a:xfrm>
          <a:prstGeom prst="rect">
            <a:avLst/>
          </a:prstGeom>
          <a:noFill/>
        </p:spPr>
        <p:txBody>
          <a:bodyPr wrap="square" rtlCol="0">
            <a:spAutoFit/>
          </a:bodyPr>
          <a:lstStyle/>
          <a:p>
            <a:pPr algn="ctr"/>
            <a:r>
              <a:rPr lang="en-US" sz="2200" dirty="0"/>
              <a:t>Market for bank reserves</a:t>
            </a:r>
          </a:p>
        </p:txBody>
      </p:sp>
      <p:pic>
        <p:nvPicPr>
          <p:cNvPr id="5" name="Picture 4">
            <a:extLst>
              <a:ext uri="{FF2B5EF4-FFF2-40B4-BE49-F238E27FC236}">
                <a16:creationId xmlns:a16="http://schemas.microsoft.com/office/drawing/2014/main" id="{FDCF3119-E276-1601-498D-1901C168ED5A}"/>
              </a:ext>
            </a:extLst>
          </p:cNvPr>
          <p:cNvPicPr>
            <a:picLocks noChangeAspect="1"/>
          </p:cNvPicPr>
          <p:nvPr/>
        </p:nvPicPr>
        <p:blipFill>
          <a:blip r:embed="rId4"/>
          <a:stretch>
            <a:fillRect/>
          </a:stretch>
        </p:blipFill>
        <p:spPr>
          <a:xfrm>
            <a:off x="1074342" y="321285"/>
            <a:ext cx="2702134" cy="158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2379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1" name="Straight Connector 20">
            <a:extLst>
              <a:ext uri="{FF2B5EF4-FFF2-40B4-BE49-F238E27FC236}">
                <a16:creationId xmlns:a16="http://schemas.microsoft.com/office/drawing/2014/main" id="{3F33E3EE-10B5-4906-865A-E3A7DD5E6AA2}"/>
              </a:ext>
            </a:extLst>
          </p:cNvPr>
          <p:cNvCxnSpPr/>
          <p:nvPr/>
        </p:nvCxnSpPr>
        <p:spPr>
          <a:xfrm>
            <a:off x="1252142" y="435696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252FA5-DD4D-4470-A7F4-D619D52CBBB2}"/>
              </a:ext>
            </a:extLst>
          </p:cNvPr>
          <p:cNvSpPr txBox="1"/>
          <p:nvPr/>
        </p:nvSpPr>
        <p:spPr>
          <a:xfrm>
            <a:off x="2934492" y="4156912"/>
            <a:ext cx="1558635" cy="400110"/>
          </a:xfrm>
          <a:prstGeom prst="rect">
            <a:avLst/>
          </a:prstGeom>
          <a:noFill/>
        </p:spPr>
        <p:txBody>
          <a:bodyPr wrap="square" rtlCol="0">
            <a:spAutoFit/>
          </a:bodyPr>
          <a:lstStyle/>
          <a:p>
            <a:r>
              <a:rPr lang="en-US" sz="2000" dirty="0"/>
              <a:t>Reserves</a:t>
            </a:r>
          </a:p>
        </p:txBody>
      </p:sp>
      <p:sp>
        <p:nvSpPr>
          <p:cNvPr id="28" name="TextBox 27">
            <a:extLst>
              <a:ext uri="{FF2B5EF4-FFF2-40B4-BE49-F238E27FC236}">
                <a16:creationId xmlns:a16="http://schemas.microsoft.com/office/drawing/2014/main" id="{461F5674-B2CF-4D35-95CD-5EFDAD6BFFEC}"/>
              </a:ext>
            </a:extLst>
          </p:cNvPr>
          <p:cNvSpPr txBox="1"/>
          <p:nvPr/>
        </p:nvSpPr>
        <p:spPr>
          <a:xfrm>
            <a:off x="350933" y="4139257"/>
            <a:ext cx="806631" cy="400110"/>
          </a:xfrm>
          <a:prstGeom prst="rect">
            <a:avLst/>
          </a:prstGeom>
          <a:noFill/>
        </p:spPr>
        <p:txBody>
          <a:bodyPr wrap="none" rtlCol="0">
            <a:spAutoFit/>
          </a:bodyPr>
          <a:lstStyle/>
          <a:p>
            <a:r>
              <a:rPr lang="en-US" sz="2000" dirty="0"/>
              <a:t>  2.0%</a:t>
            </a:r>
          </a:p>
        </p:txBody>
      </p:sp>
      <p:sp>
        <p:nvSpPr>
          <p:cNvPr id="14" name="Right Arrow 14">
            <a:extLst>
              <a:ext uri="{FF2B5EF4-FFF2-40B4-BE49-F238E27FC236}">
                <a16:creationId xmlns:a16="http://schemas.microsoft.com/office/drawing/2014/main" id="{31ED38B9-7CB3-49A6-80AE-FA9D8F973287}"/>
              </a:ext>
            </a:extLst>
          </p:cNvPr>
          <p:cNvSpPr/>
          <p:nvPr/>
        </p:nvSpPr>
        <p:spPr>
          <a:xfrm rot="2849898">
            <a:off x="2740917" y="4796279"/>
            <a:ext cx="750712"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8297A856-7F0D-40E7-B6AF-667EC9B4943C}"/>
              </a:ext>
            </a:extLst>
          </p:cNvPr>
          <p:cNvSpPr txBox="1"/>
          <p:nvPr/>
        </p:nvSpPr>
        <p:spPr>
          <a:xfrm>
            <a:off x="1979401" y="5477389"/>
            <a:ext cx="1558636" cy="707886"/>
          </a:xfrm>
          <a:prstGeom prst="rect">
            <a:avLst/>
          </a:prstGeom>
          <a:noFill/>
        </p:spPr>
        <p:txBody>
          <a:bodyPr wrap="square" rtlCol="0">
            <a:spAutoFit/>
          </a:bodyPr>
          <a:lstStyle/>
          <a:p>
            <a:pPr algn="ctr"/>
            <a:r>
              <a:rPr lang="en-US" sz="2000" dirty="0"/>
              <a:t>Borrow at 2.0%</a:t>
            </a:r>
          </a:p>
        </p:txBody>
      </p:sp>
      <p:sp>
        <p:nvSpPr>
          <p:cNvPr id="16" name="Right Arrow 15">
            <a:extLst>
              <a:ext uri="{FF2B5EF4-FFF2-40B4-BE49-F238E27FC236}">
                <a16:creationId xmlns:a16="http://schemas.microsoft.com/office/drawing/2014/main" id="{FFD407AF-B95D-40E0-B63B-73979C787FEC}"/>
              </a:ext>
            </a:extLst>
          </p:cNvPr>
          <p:cNvSpPr/>
          <p:nvPr/>
        </p:nvSpPr>
        <p:spPr>
          <a:xfrm rot="19026607">
            <a:off x="5427597" y="4656936"/>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06D8195E-C4E7-4FB7-9B90-BC111881E651}"/>
              </a:ext>
            </a:extLst>
          </p:cNvPr>
          <p:cNvSpPr txBox="1"/>
          <p:nvPr/>
        </p:nvSpPr>
        <p:spPr>
          <a:xfrm>
            <a:off x="5539220" y="5477389"/>
            <a:ext cx="1487019" cy="707886"/>
          </a:xfrm>
          <a:prstGeom prst="rect">
            <a:avLst/>
          </a:prstGeom>
          <a:noFill/>
        </p:spPr>
        <p:txBody>
          <a:bodyPr wrap="square" rtlCol="0">
            <a:spAutoFit/>
          </a:bodyPr>
          <a:lstStyle/>
          <a:p>
            <a:pPr algn="ctr"/>
            <a:r>
              <a:rPr lang="en-US" sz="2000" dirty="0"/>
              <a:t>Deposit at 2.5%</a:t>
            </a:r>
          </a:p>
        </p:txBody>
      </p:sp>
      <p:sp>
        <p:nvSpPr>
          <p:cNvPr id="20" name="TextBox 19">
            <a:extLst>
              <a:ext uri="{FF2B5EF4-FFF2-40B4-BE49-F238E27FC236}">
                <a16:creationId xmlns:a16="http://schemas.microsoft.com/office/drawing/2014/main" id="{A66B66E1-FE1A-4AAD-A4B8-8307832E4D14}"/>
              </a:ext>
            </a:extLst>
          </p:cNvPr>
          <p:cNvSpPr txBox="1"/>
          <p:nvPr/>
        </p:nvSpPr>
        <p:spPr>
          <a:xfrm>
            <a:off x="3241788" y="6412820"/>
            <a:ext cx="2431473" cy="369332"/>
          </a:xfrm>
          <a:prstGeom prst="rect">
            <a:avLst/>
          </a:prstGeom>
          <a:noFill/>
        </p:spPr>
        <p:txBody>
          <a:bodyPr wrap="square" rtlCol="0">
            <a:spAutoFit/>
          </a:bodyPr>
          <a:lstStyle/>
          <a:p>
            <a:pPr algn="ctr"/>
            <a:r>
              <a:rPr lang="en-US" b="1" dirty="0"/>
              <a:t>Profit = 50 basis points</a:t>
            </a:r>
          </a:p>
        </p:txBody>
      </p:sp>
      <p:sp>
        <p:nvSpPr>
          <p:cNvPr id="32" name="Rectangle 31">
            <a:extLst>
              <a:ext uri="{FF2B5EF4-FFF2-40B4-BE49-F238E27FC236}">
                <a16:creationId xmlns:a16="http://schemas.microsoft.com/office/drawing/2014/main" id="{5B9A0DCB-CDC2-4099-8AD8-1443BA8D1EAA}"/>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7B3F7916-848D-4D01-B5E2-1B5584831EF9}"/>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sp>
        <p:nvSpPr>
          <p:cNvPr id="3" name="Slide Number Placeholder 2"/>
          <p:cNvSpPr>
            <a:spLocks noGrp="1"/>
          </p:cNvSpPr>
          <p:nvPr>
            <p:ph type="sldNum" sz="quarter" idx="12"/>
          </p:nvPr>
        </p:nvSpPr>
        <p:spPr/>
        <p:txBody>
          <a:bodyPr/>
          <a:lstStyle/>
          <a:p>
            <a:fld id="{6457A4C7-8489-44FC-86E2-6D191A70AE12}" type="slidenum">
              <a:rPr lang="en-US" smtClean="0"/>
              <a:t>24</a:t>
            </a:fld>
            <a:endParaRPr lang="en-US"/>
          </a:p>
        </p:txBody>
      </p:sp>
      <p:pic>
        <p:nvPicPr>
          <p:cNvPr id="31" name="Picture 30">
            <a:extLst>
              <a:ext uri="{FF2B5EF4-FFF2-40B4-BE49-F238E27FC236}">
                <a16:creationId xmlns:a16="http://schemas.microsoft.com/office/drawing/2014/main" id="{170DC4E8-BF5D-4BFB-972F-6251485FE05D}"/>
              </a:ext>
            </a:extLst>
          </p:cNvPr>
          <p:cNvPicPr>
            <a:picLocks noChangeAspect="1"/>
          </p:cNvPicPr>
          <p:nvPr/>
        </p:nvPicPr>
        <p:blipFill>
          <a:blip r:embed="rId3"/>
          <a:stretch>
            <a:fillRect/>
          </a:stretch>
        </p:blipFill>
        <p:spPr>
          <a:xfrm>
            <a:off x="5458171" y="280238"/>
            <a:ext cx="2793356" cy="1678946"/>
          </a:xfrm>
          <a:prstGeom prst="rect">
            <a:avLst/>
          </a:prstGeom>
        </p:spPr>
      </p:pic>
      <p:sp>
        <p:nvSpPr>
          <p:cNvPr id="2" name="TextBox 1">
            <a:extLst>
              <a:ext uri="{FF2B5EF4-FFF2-40B4-BE49-F238E27FC236}">
                <a16:creationId xmlns:a16="http://schemas.microsoft.com/office/drawing/2014/main" id="{6A0CB379-BB9F-E100-C6EE-949164D3AB3B}"/>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central bank pays </a:t>
            </a:r>
            <a:br>
              <a:rPr lang="en-US" sz="2200" dirty="0"/>
            </a:br>
            <a:r>
              <a:rPr lang="en-US" sz="2200" dirty="0"/>
              <a:t>interest on reserves (IOR)</a:t>
            </a:r>
          </a:p>
        </p:txBody>
      </p:sp>
      <p:sp>
        <p:nvSpPr>
          <p:cNvPr id="4" name="TextBox 3">
            <a:extLst>
              <a:ext uri="{FF2B5EF4-FFF2-40B4-BE49-F238E27FC236}">
                <a16:creationId xmlns:a16="http://schemas.microsoft.com/office/drawing/2014/main" id="{D107013E-ECEE-A3A2-5886-36DC6AB237EF}"/>
              </a:ext>
            </a:extLst>
          </p:cNvPr>
          <p:cNvSpPr txBox="1"/>
          <p:nvPr/>
        </p:nvSpPr>
        <p:spPr>
          <a:xfrm>
            <a:off x="460048" y="2041576"/>
            <a:ext cx="3848888" cy="430887"/>
          </a:xfrm>
          <a:prstGeom prst="rect">
            <a:avLst/>
          </a:prstGeom>
          <a:noFill/>
        </p:spPr>
        <p:txBody>
          <a:bodyPr wrap="square" rtlCol="0">
            <a:spAutoFit/>
          </a:bodyPr>
          <a:lstStyle/>
          <a:p>
            <a:pPr algn="ctr"/>
            <a:r>
              <a:rPr lang="en-US" sz="2200" dirty="0"/>
              <a:t>Market for bank reserves</a:t>
            </a:r>
          </a:p>
        </p:txBody>
      </p:sp>
      <p:pic>
        <p:nvPicPr>
          <p:cNvPr id="5" name="Picture 4">
            <a:extLst>
              <a:ext uri="{FF2B5EF4-FFF2-40B4-BE49-F238E27FC236}">
                <a16:creationId xmlns:a16="http://schemas.microsoft.com/office/drawing/2014/main" id="{918A4839-6CCC-D788-CC57-CC2F672D7FFA}"/>
              </a:ext>
            </a:extLst>
          </p:cNvPr>
          <p:cNvPicPr>
            <a:picLocks noChangeAspect="1"/>
          </p:cNvPicPr>
          <p:nvPr/>
        </p:nvPicPr>
        <p:blipFill>
          <a:blip r:embed="rId4"/>
          <a:stretch>
            <a:fillRect/>
          </a:stretch>
        </p:blipFill>
        <p:spPr>
          <a:xfrm>
            <a:off x="1074342" y="321285"/>
            <a:ext cx="2702134" cy="158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149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1" name="Straight Connector 20">
            <a:extLst>
              <a:ext uri="{FF2B5EF4-FFF2-40B4-BE49-F238E27FC236}">
                <a16:creationId xmlns:a16="http://schemas.microsoft.com/office/drawing/2014/main" id="{3F33E3EE-10B5-4906-865A-E3A7DD5E6AA2}"/>
              </a:ext>
            </a:extLst>
          </p:cNvPr>
          <p:cNvCxnSpPr/>
          <p:nvPr/>
        </p:nvCxnSpPr>
        <p:spPr>
          <a:xfrm>
            <a:off x="1252142" y="435696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C252FA5-DD4D-4470-A7F4-D619D52CBBB2}"/>
              </a:ext>
            </a:extLst>
          </p:cNvPr>
          <p:cNvSpPr txBox="1"/>
          <p:nvPr/>
        </p:nvSpPr>
        <p:spPr>
          <a:xfrm>
            <a:off x="2934492" y="4156912"/>
            <a:ext cx="1558635" cy="400110"/>
          </a:xfrm>
          <a:prstGeom prst="rect">
            <a:avLst/>
          </a:prstGeom>
          <a:noFill/>
        </p:spPr>
        <p:txBody>
          <a:bodyPr wrap="square" rtlCol="0">
            <a:spAutoFit/>
          </a:bodyPr>
          <a:lstStyle/>
          <a:p>
            <a:r>
              <a:rPr lang="en-US" sz="2000" dirty="0"/>
              <a:t>Reserves</a:t>
            </a:r>
          </a:p>
        </p:txBody>
      </p:sp>
      <p:sp>
        <p:nvSpPr>
          <p:cNvPr id="28" name="TextBox 27">
            <a:extLst>
              <a:ext uri="{FF2B5EF4-FFF2-40B4-BE49-F238E27FC236}">
                <a16:creationId xmlns:a16="http://schemas.microsoft.com/office/drawing/2014/main" id="{461F5674-B2CF-4D35-95CD-5EFDAD6BFFEC}"/>
              </a:ext>
            </a:extLst>
          </p:cNvPr>
          <p:cNvSpPr txBox="1"/>
          <p:nvPr/>
        </p:nvSpPr>
        <p:spPr>
          <a:xfrm>
            <a:off x="350933" y="4139257"/>
            <a:ext cx="806631" cy="400110"/>
          </a:xfrm>
          <a:prstGeom prst="rect">
            <a:avLst/>
          </a:prstGeom>
          <a:noFill/>
        </p:spPr>
        <p:txBody>
          <a:bodyPr wrap="none" rtlCol="0">
            <a:spAutoFit/>
          </a:bodyPr>
          <a:lstStyle/>
          <a:p>
            <a:r>
              <a:rPr lang="en-US" sz="2000" dirty="0"/>
              <a:t>  2.0%</a:t>
            </a:r>
          </a:p>
        </p:txBody>
      </p:sp>
      <p:sp>
        <p:nvSpPr>
          <p:cNvPr id="15" name="TextBox 14">
            <a:extLst>
              <a:ext uri="{FF2B5EF4-FFF2-40B4-BE49-F238E27FC236}">
                <a16:creationId xmlns:a16="http://schemas.microsoft.com/office/drawing/2014/main" id="{8297A856-7F0D-40E7-B6AF-667EC9B4943C}"/>
              </a:ext>
            </a:extLst>
          </p:cNvPr>
          <p:cNvSpPr txBox="1"/>
          <p:nvPr/>
        </p:nvSpPr>
        <p:spPr>
          <a:xfrm>
            <a:off x="1979401" y="5477389"/>
            <a:ext cx="1558636" cy="707886"/>
          </a:xfrm>
          <a:prstGeom prst="rect">
            <a:avLst/>
          </a:prstGeom>
          <a:noFill/>
        </p:spPr>
        <p:txBody>
          <a:bodyPr wrap="square" rtlCol="0">
            <a:spAutoFit/>
          </a:bodyPr>
          <a:lstStyle/>
          <a:p>
            <a:pPr algn="ctr"/>
            <a:r>
              <a:rPr lang="en-US" sz="2000" dirty="0"/>
              <a:t>Borrow at 2.0%</a:t>
            </a:r>
          </a:p>
        </p:txBody>
      </p:sp>
      <p:sp>
        <p:nvSpPr>
          <p:cNvPr id="16" name="Right Arrow 15">
            <a:extLst>
              <a:ext uri="{FF2B5EF4-FFF2-40B4-BE49-F238E27FC236}">
                <a16:creationId xmlns:a16="http://schemas.microsoft.com/office/drawing/2014/main" id="{FFD407AF-B95D-40E0-B63B-73979C787FEC}"/>
              </a:ext>
            </a:extLst>
          </p:cNvPr>
          <p:cNvSpPr/>
          <p:nvPr/>
        </p:nvSpPr>
        <p:spPr>
          <a:xfrm rot="19026607">
            <a:off x="5427597" y="4656936"/>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06D8195E-C4E7-4FB7-9B90-BC111881E651}"/>
              </a:ext>
            </a:extLst>
          </p:cNvPr>
          <p:cNvSpPr txBox="1"/>
          <p:nvPr/>
        </p:nvSpPr>
        <p:spPr>
          <a:xfrm>
            <a:off x="5539220" y="5477389"/>
            <a:ext cx="1487019" cy="707886"/>
          </a:xfrm>
          <a:prstGeom prst="rect">
            <a:avLst/>
          </a:prstGeom>
          <a:noFill/>
        </p:spPr>
        <p:txBody>
          <a:bodyPr wrap="square" rtlCol="0">
            <a:spAutoFit/>
          </a:bodyPr>
          <a:lstStyle/>
          <a:p>
            <a:pPr algn="ctr"/>
            <a:r>
              <a:rPr lang="en-US" sz="2000" dirty="0"/>
              <a:t>Deposit at 2.5%</a:t>
            </a:r>
          </a:p>
        </p:txBody>
      </p:sp>
      <p:cxnSp>
        <p:nvCxnSpPr>
          <p:cNvPr id="29" name="Straight Connector 28">
            <a:extLst>
              <a:ext uri="{FF2B5EF4-FFF2-40B4-BE49-F238E27FC236}">
                <a16:creationId xmlns:a16="http://schemas.microsoft.com/office/drawing/2014/main" id="{A7AF3204-5418-49DC-B290-6551FE9D1534}"/>
              </a:ext>
            </a:extLst>
          </p:cNvPr>
          <p:cNvCxnSpPr/>
          <p:nvPr/>
        </p:nvCxnSpPr>
        <p:spPr>
          <a:xfrm>
            <a:off x="1192262" y="3644817"/>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3404B83-3C53-44AC-ABD2-C2EA8770ADFF}"/>
              </a:ext>
            </a:extLst>
          </p:cNvPr>
          <p:cNvSpPr txBox="1"/>
          <p:nvPr/>
        </p:nvSpPr>
        <p:spPr>
          <a:xfrm>
            <a:off x="2874612" y="3444762"/>
            <a:ext cx="1558635" cy="400110"/>
          </a:xfrm>
          <a:prstGeom prst="rect">
            <a:avLst/>
          </a:prstGeom>
          <a:noFill/>
        </p:spPr>
        <p:txBody>
          <a:bodyPr wrap="square" rtlCol="0">
            <a:spAutoFit/>
          </a:bodyPr>
          <a:lstStyle/>
          <a:p>
            <a:r>
              <a:rPr lang="en-US" sz="2000" dirty="0"/>
              <a:t>Reserves</a:t>
            </a:r>
          </a:p>
        </p:txBody>
      </p:sp>
      <p:sp>
        <p:nvSpPr>
          <p:cNvPr id="32" name="TextBox 31">
            <a:extLst>
              <a:ext uri="{FF2B5EF4-FFF2-40B4-BE49-F238E27FC236}">
                <a16:creationId xmlns:a16="http://schemas.microsoft.com/office/drawing/2014/main" id="{46DAD54D-D579-4BE0-9252-01B4D61C6423}"/>
              </a:ext>
            </a:extLst>
          </p:cNvPr>
          <p:cNvSpPr txBox="1"/>
          <p:nvPr/>
        </p:nvSpPr>
        <p:spPr>
          <a:xfrm>
            <a:off x="291053" y="3427107"/>
            <a:ext cx="691215" cy="400110"/>
          </a:xfrm>
          <a:prstGeom prst="rect">
            <a:avLst/>
          </a:prstGeom>
          <a:noFill/>
        </p:spPr>
        <p:txBody>
          <a:bodyPr wrap="none" rtlCol="0">
            <a:spAutoFit/>
          </a:bodyPr>
          <a:lstStyle/>
          <a:p>
            <a:r>
              <a:rPr lang="en-US" sz="2000" dirty="0"/>
              <a:t>2.5%</a:t>
            </a:r>
          </a:p>
        </p:txBody>
      </p:sp>
      <p:cxnSp>
        <p:nvCxnSpPr>
          <p:cNvPr id="33" name="Straight Arrow Connector 32">
            <a:extLst>
              <a:ext uri="{FF2B5EF4-FFF2-40B4-BE49-F238E27FC236}">
                <a16:creationId xmlns:a16="http://schemas.microsoft.com/office/drawing/2014/main" id="{6BD17316-6297-43E2-8917-58A1B17FBC66}"/>
              </a:ext>
            </a:extLst>
          </p:cNvPr>
          <p:cNvCxnSpPr>
            <a:cxnSpLocks/>
          </p:cNvCxnSpPr>
          <p:nvPr/>
        </p:nvCxnSpPr>
        <p:spPr>
          <a:xfrm flipV="1">
            <a:off x="1985684" y="3750955"/>
            <a:ext cx="0" cy="42351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CA1E10-DBB2-4742-BE1F-43361BBCC040}"/>
              </a:ext>
            </a:extLst>
          </p:cNvPr>
          <p:cNvSpPr txBox="1"/>
          <p:nvPr/>
        </p:nvSpPr>
        <p:spPr>
          <a:xfrm>
            <a:off x="2152809" y="3731134"/>
            <a:ext cx="5223641" cy="584775"/>
          </a:xfrm>
          <a:prstGeom prst="rect">
            <a:avLst/>
          </a:prstGeom>
          <a:noFill/>
        </p:spPr>
        <p:txBody>
          <a:bodyPr wrap="square" rtlCol="0">
            <a:spAutoFit/>
          </a:bodyPr>
          <a:lstStyle/>
          <a:p>
            <a:r>
              <a:rPr lang="en-US" sz="1600" b="1" dirty="0"/>
              <a:t>Increase in demand for borrowing </a:t>
            </a:r>
          </a:p>
          <a:p>
            <a:r>
              <a:rPr lang="en-US" sz="1600" b="1" dirty="0"/>
              <a:t>reserves in the reserves market</a:t>
            </a:r>
          </a:p>
        </p:txBody>
      </p:sp>
      <p:sp>
        <p:nvSpPr>
          <p:cNvPr id="35" name="TextBox 34">
            <a:extLst>
              <a:ext uri="{FF2B5EF4-FFF2-40B4-BE49-F238E27FC236}">
                <a16:creationId xmlns:a16="http://schemas.microsoft.com/office/drawing/2014/main" id="{8B9B04BE-10B3-4AAC-8A2B-BEC4F498972B}"/>
              </a:ext>
            </a:extLst>
          </p:cNvPr>
          <p:cNvSpPr txBox="1"/>
          <p:nvPr/>
        </p:nvSpPr>
        <p:spPr>
          <a:xfrm>
            <a:off x="0" y="6173269"/>
            <a:ext cx="9144000" cy="646331"/>
          </a:xfrm>
          <a:prstGeom prst="rect">
            <a:avLst/>
          </a:prstGeom>
          <a:noFill/>
        </p:spPr>
        <p:txBody>
          <a:bodyPr wrap="square" rtlCol="0">
            <a:spAutoFit/>
          </a:bodyPr>
          <a:lstStyle/>
          <a:p>
            <a:pPr algn="ctr"/>
            <a:r>
              <a:rPr lang="en-US" b="1" dirty="0"/>
              <a:t>Other banks also see the opportunity to earn profits by borrowing in the reserves market, which drives up the cost of borrowing in the reserves market, and profits go to zero.</a:t>
            </a:r>
          </a:p>
        </p:txBody>
      </p:sp>
      <p:sp>
        <p:nvSpPr>
          <p:cNvPr id="2" name="Slide Number Placeholder 1"/>
          <p:cNvSpPr>
            <a:spLocks noGrp="1"/>
          </p:cNvSpPr>
          <p:nvPr>
            <p:ph type="sldNum" sz="quarter" idx="12"/>
          </p:nvPr>
        </p:nvSpPr>
        <p:spPr/>
        <p:txBody>
          <a:bodyPr/>
          <a:lstStyle/>
          <a:p>
            <a:fld id="{6457A4C7-8489-44FC-86E2-6D191A70AE12}" type="slidenum">
              <a:rPr lang="en-US" smtClean="0"/>
              <a:t>25</a:t>
            </a:fld>
            <a:endParaRPr lang="en-US" dirty="0"/>
          </a:p>
        </p:txBody>
      </p:sp>
      <p:sp>
        <p:nvSpPr>
          <p:cNvPr id="37" name="Right Arrow 14">
            <a:extLst>
              <a:ext uri="{FF2B5EF4-FFF2-40B4-BE49-F238E27FC236}">
                <a16:creationId xmlns:a16="http://schemas.microsoft.com/office/drawing/2014/main" id="{3DF97966-A90F-4DF8-B101-74E09521750C}"/>
              </a:ext>
            </a:extLst>
          </p:cNvPr>
          <p:cNvSpPr/>
          <p:nvPr/>
        </p:nvSpPr>
        <p:spPr>
          <a:xfrm rot="2849898">
            <a:off x="2740917" y="4796279"/>
            <a:ext cx="750712"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8" name="Picture 37">
            <a:extLst>
              <a:ext uri="{FF2B5EF4-FFF2-40B4-BE49-F238E27FC236}">
                <a16:creationId xmlns:a16="http://schemas.microsoft.com/office/drawing/2014/main" id="{22DB25CB-32E1-4D6A-B900-043D3E1EF0A1}"/>
              </a:ext>
            </a:extLst>
          </p:cNvPr>
          <p:cNvPicPr>
            <a:picLocks noChangeAspect="1"/>
          </p:cNvPicPr>
          <p:nvPr/>
        </p:nvPicPr>
        <p:blipFill>
          <a:blip r:embed="rId3"/>
          <a:stretch>
            <a:fillRect/>
          </a:stretch>
        </p:blipFill>
        <p:spPr>
          <a:xfrm>
            <a:off x="5458171" y="280238"/>
            <a:ext cx="2793356" cy="1678946"/>
          </a:xfrm>
          <a:prstGeom prst="rect">
            <a:avLst/>
          </a:prstGeom>
        </p:spPr>
      </p:pic>
      <p:sp>
        <p:nvSpPr>
          <p:cNvPr id="3" name="TextBox 2">
            <a:extLst>
              <a:ext uri="{FF2B5EF4-FFF2-40B4-BE49-F238E27FC236}">
                <a16:creationId xmlns:a16="http://schemas.microsoft.com/office/drawing/2014/main" id="{52333E36-D264-BAA4-E325-06895B806C8C}"/>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central bank pays </a:t>
            </a:r>
            <a:br>
              <a:rPr lang="en-US" sz="2200" dirty="0"/>
            </a:br>
            <a:r>
              <a:rPr lang="en-US" sz="2200" dirty="0"/>
              <a:t>interest on reserves (IOR)</a:t>
            </a:r>
          </a:p>
        </p:txBody>
      </p:sp>
      <p:sp>
        <p:nvSpPr>
          <p:cNvPr id="4" name="TextBox 3">
            <a:extLst>
              <a:ext uri="{FF2B5EF4-FFF2-40B4-BE49-F238E27FC236}">
                <a16:creationId xmlns:a16="http://schemas.microsoft.com/office/drawing/2014/main" id="{5233F746-AEE3-1941-22D0-8C66811F7E86}"/>
              </a:ext>
            </a:extLst>
          </p:cNvPr>
          <p:cNvSpPr txBox="1"/>
          <p:nvPr/>
        </p:nvSpPr>
        <p:spPr>
          <a:xfrm>
            <a:off x="460048" y="2041576"/>
            <a:ext cx="3848888" cy="430887"/>
          </a:xfrm>
          <a:prstGeom prst="rect">
            <a:avLst/>
          </a:prstGeom>
          <a:noFill/>
        </p:spPr>
        <p:txBody>
          <a:bodyPr wrap="square" rtlCol="0">
            <a:spAutoFit/>
          </a:bodyPr>
          <a:lstStyle/>
          <a:p>
            <a:pPr algn="ctr"/>
            <a:r>
              <a:rPr lang="en-US" sz="2200" dirty="0"/>
              <a:t>Market for bank reserves</a:t>
            </a:r>
          </a:p>
        </p:txBody>
      </p:sp>
      <p:pic>
        <p:nvPicPr>
          <p:cNvPr id="5" name="Picture 4">
            <a:extLst>
              <a:ext uri="{FF2B5EF4-FFF2-40B4-BE49-F238E27FC236}">
                <a16:creationId xmlns:a16="http://schemas.microsoft.com/office/drawing/2014/main" id="{5A2B10B6-7326-F2DA-B1C3-40213A4442F3}"/>
              </a:ext>
            </a:extLst>
          </p:cNvPr>
          <p:cNvPicPr>
            <a:picLocks noChangeAspect="1"/>
          </p:cNvPicPr>
          <p:nvPr/>
        </p:nvPicPr>
        <p:blipFill>
          <a:blip r:embed="rId4"/>
          <a:stretch>
            <a:fillRect/>
          </a:stretch>
        </p:blipFill>
        <p:spPr>
          <a:xfrm>
            <a:off x="1074342" y="321285"/>
            <a:ext cx="2702134" cy="158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36606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sp>
        <p:nvSpPr>
          <p:cNvPr id="20" name="TextBox 19">
            <a:extLst>
              <a:ext uri="{FF2B5EF4-FFF2-40B4-BE49-F238E27FC236}">
                <a16:creationId xmlns:a16="http://schemas.microsoft.com/office/drawing/2014/main" id="{A66B66E1-FE1A-4AAD-A4B8-8307832E4D14}"/>
              </a:ext>
            </a:extLst>
          </p:cNvPr>
          <p:cNvSpPr txBox="1"/>
          <p:nvPr/>
        </p:nvSpPr>
        <p:spPr>
          <a:xfrm>
            <a:off x="723900" y="6399372"/>
            <a:ext cx="7696200" cy="369332"/>
          </a:xfrm>
          <a:prstGeom prst="rect">
            <a:avLst/>
          </a:prstGeom>
          <a:noFill/>
        </p:spPr>
        <p:txBody>
          <a:bodyPr wrap="square" rtlCol="0">
            <a:spAutoFit/>
          </a:bodyPr>
          <a:lstStyle/>
          <a:p>
            <a:pPr algn="ctr"/>
            <a:r>
              <a:rPr lang="en-US" b="1" dirty="0"/>
              <a:t>How will a bank invest its funds with these interest rates?</a:t>
            </a:r>
          </a:p>
        </p:txBody>
      </p:sp>
      <p:sp>
        <p:nvSpPr>
          <p:cNvPr id="32" name="Rectangle 31">
            <a:extLst>
              <a:ext uri="{FF2B5EF4-FFF2-40B4-BE49-F238E27FC236}">
                <a16:creationId xmlns:a16="http://schemas.microsoft.com/office/drawing/2014/main" id="{5B9A0DCB-CDC2-4099-8AD8-1443BA8D1EAA}"/>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7B3F7916-848D-4D01-B5E2-1B5584831EF9}"/>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cxnSp>
        <p:nvCxnSpPr>
          <p:cNvPr id="35" name="Straight Connector 34">
            <a:extLst>
              <a:ext uri="{FF2B5EF4-FFF2-40B4-BE49-F238E27FC236}">
                <a16:creationId xmlns:a16="http://schemas.microsoft.com/office/drawing/2014/main" id="{D21064CC-538F-4C5B-8DCB-63B8C113EAB9}"/>
              </a:ext>
            </a:extLst>
          </p:cNvPr>
          <p:cNvCxnSpPr/>
          <p:nvPr/>
        </p:nvCxnSpPr>
        <p:spPr>
          <a:xfrm>
            <a:off x="1361257" y="3034801"/>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D0642D2-B591-4F36-8003-F297CDFD0909}"/>
              </a:ext>
            </a:extLst>
          </p:cNvPr>
          <p:cNvSpPr txBox="1"/>
          <p:nvPr/>
        </p:nvSpPr>
        <p:spPr>
          <a:xfrm>
            <a:off x="3013365" y="2799949"/>
            <a:ext cx="1558635" cy="400110"/>
          </a:xfrm>
          <a:prstGeom prst="rect">
            <a:avLst/>
          </a:prstGeom>
          <a:noFill/>
        </p:spPr>
        <p:txBody>
          <a:bodyPr wrap="square" rtlCol="0">
            <a:spAutoFit/>
          </a:bodyPr>
          <a:lstStyle/>
          <a:p>
            <a:r>
              <a:rPr lang="en-US" sz="2000" dirty="0"/>
              <a:t>Reserves</a:t>
            </a:r>
          </a:p>
        </p:txBody>
      </p:sp>
      <p:sp>
        <p:nvSpPr>
          <p:cNvPr id="37" name="TextBox 36">
            <a:extLst>
              <a:ext uri="{FF2B5EF4-FFF2-40B4-BE49-F238E27FC236}">
                <a16:creationId xmlns:a16="http://schemas.microsoft.com/office/drawing/2014/main" id="{4B96A38A-1FED-46B3-9F69-87642DF7F99C}"/>
              </a:ext>
            </a:extLst>
          </p:cNvPr>
          <p:cNvSpPr txBox="1"/>
          <p:nvPr/>
        </p:nvSpPr>
        <p:spPr>
          <a:xfrm>
            <a:off x="496918" y="2806201"/>
            <a:ext cx="806631" cy="400110"/>
          </a:xfrm>
          <a:prstGeom prst="rect">
            <a:avLst/>
          </a:prstGeom>
          <a:noFill/>
        </p:spPr>
        <p:txBody>
          <a:bodyPr wrap="none" rtlCol="0">
            <a:spAutoFit/>
          </a:bodyPr>
          <a:lstStyle/>
          <a:p>
            <a:r>
              <a:rPr lang="en-US" sz="2000" dirty="0"/>
              <a:t>  3.0%</a:t>
            </a:r>
          </a:p>
        </p:txBody>
      </p:sp>
      <p:sp>
        <p:nvSpPr>
          <p:cNvPr id="3" name="Slide Number Placeholder 2"/>
          <p:cNvSpPr>
            <a:spLocks noGrp="1"/>
          </p:cNvSpPr>
          <p:nvPr>
            <p:ph type="sldNum" sz="quarter" idx="12"/>
          </p:nvPr>
        </p:nvSpPr>
        <p:spPr>
          <a:xfrm>
            <a:off x="7140566" y="6417027"/>
            <a:ext cx="2057400" cy="365125"/>
          </a:xfrm>
        </p:spPr>
        <p:txBody>
          <a:bodyPr/>
          <a:lstStyle/>
          <a:p>
            <a:pPr algn="ctr"/>
            <a:fld id="{6457A4C7-8489-44FC-86E2-6D191A70AE12}" type="slidenum">
              <a:rPr lang="en-US" smtClean="0"/>
              <a:pPr algn="ctr"/>
              <a:t>26</a:t>
            </a:fld>
            <a:endParaRPr lang="en-US" dirty="0"/>
          </a:p>
        </p:txBody>
      </p:sp>
      <p:pic>
        <p:nvPicPr>
          <p:cNvPr id="18" name="Picture 17">
            <a:extLst>
              <a:ext uri="{FF2B5EF4-FFF2-40B4-BE49-F238E27FC236}">
                <a16:creationId xmlns:a16="http://schemas.microsoft.com/office/drawing/2014/main" id="{6CDCE86F-1E3D-4986-B281-153BEE964684}"/>
              </a:ext>
            </a:extLst>
          </p:cNvPr>
          <p:cNvPicPr>
            <a:picLocks noChangeAspect="1"/>
          </p:cNvPicPr>
          <p:nvPr/>
        </p:nvPicPr>
        <p:blipFill>
          <a:blip r:embed="rId3"/>
          <a:stretch>
            <a:fillRect/>
          </a:stretch>
        </p:blipFill>
        <p:spPr>
          <a:xfrm>
            <a:off x="5458171" y="280238"/>
            <a:ext cx="2793356" cy="1678946"/>
          </a:xfrm>
          <a:prstGeom prst="rect">
            <a:avLst/>
          </a:prstGeom>
        </p:spPr>
      </p:pic>
      <p:sp>
        <p:nvSpPr>
          <p:cNvPr id="2" name="TextBox 1">
            <a:extLst>
              <a:ext uri="{FF2B5EF4-FFF2-40B4-BE49-F238E27FC236}">
                <a16:creationId xmlns:a16="http://schemas.microsoft.com/office/drawing/2014/main" id="{4EFEE3F7-E644-36DC-BD48-9E98291279F5}"/>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central bank pays </a:t>
            </a:r>
            <a:br>
              <a:rPr lang="en-US" sz="2200" dirty="0"/>
            </a:br>
            <a:r>
              <a:rPr lang="en-US" sz="2200" dirty="0"/>
              <a:t>interest on reserves (IOR)</a:t>
            </a:r>
          </a:p>
        </p:txBody>
      </p:sp>
      <p:sp>
        <p:nvSpPr>
          <p:cNvPr id="4" name="TextBox 3">
            <a:extLst>
              <a:ext uri="{FF2B5EF4-FFF2-40B4-BE49-F238E27FC236}">
                <a16:creationId xmlns:a16="http://schemas.microsoft.com/office/drawing/2014/main" id="{4B8E1680-89CE-E5D6-FC67-ED6D9E76DA49}"/>
              </a:ext>
            </a:extLst>
          </p:cNvPr>
          <p:cNvSpPr txBox="1"/>
          <p:nvPr/>
        </p:nvSpPr>
        <p:spPr>
          <a:xfrm>
            <a:off x="460048" y="2041576"/>
            <a:ext cx="3848888" cy="430887"/>
          </a:xfrm>
          <a:prstGeom prst="rect">
            <a:avLst/>
          </a:prstGeom>
          <a:noFill/>
        </p:spPr>
        <p:txBody>
          <a:bodyPr wrap="square" rtlCol="0">
            <a:spAutoFit/>
          </a:bodyPr>
          <a:lstStyle/>
          <a:p>
            <a:pPr algn="ctr"/>
            <a:r>
              <a:rPr lang="en-US" sz="2200" dirty="0"/>
              <a:t>Market for bank reserves</a:t>
            </a:r>
          </a:p>
        </p:txBody>
      </p:sp>
      <p:pic>
        <p:nvPicPr>
          <p:cNvPr id="5" name="Picture 4">
            <a:extLst>
              <a:ext uri="{FF2B5EF4-FFF2-40B4-BE49-F238E27FC236}">
                <a16:creationId xmlns:a16="http://schemas.microsoft.com/office/drawing/2014/main" id="{BDD80668-5C52-D6CF-38D5-A8DBC533F04C}"/>
              </a:ext>
            </a:extLst>
          </p:cNvPr>
          <p:cNvPicPr>
            <a:picLocks noChangeAspect="1"/>
          </p:cNvPicPr>
          <p:nvPr/>
        </p:nvPicPr>
        <p:blipFill>
          <a:blip r:embed="rId4"/>
          <a:stretch>
            <a:fillRect/>
          </a:stretch>
        </p:blipFill>
        <p:spPr>
          <a:xfrm>
            <a:off x="1074342" y="321285"/>
            <a:ext cx="2702134" cy="158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6295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sp>
        <p:nvSpPr>
          <p:cNvPr id="14" name="Right Arrow 14">
            <a:extLst>
              <a:ext uri="{FF2B5EF4-FFF2-40B4-BE49-F238E27FC236}">
                <a16:creationId xmlns:a16="http://schemas.microsoft.com/office/drawing/2014/main" id="{31ED38B9-7CB3-49A6-80AE-FA9D8F973287}"/>
              </a:ext>
            </a:extLst>
          </p:cNvPr>
          <p:cNvSpPr/>
          <p:nvPr/>
        </p:nvSpPr>
        <p:spPr>
          <a:xfrm rot="14138871">
            <a:off x="1808527" y="4190927"/>
            <a:ext cx="2054984"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ight Arrow 15">
            <a:extLst>
              <a:ext uri="{FF2B5EF4-FFF2-40B4-BE49-F238E27FC236}">
                <a16:creationId xmlns:a16="http://schemas.microsoft.com/office/drawing/2014/main" id="{FFD407AF-B95D-40E0-B63B-73979C787FEC}"/>
              </a:ext>
            </a:extLst>
          </p:cNvPr>
          <p:cNvSpPr/>
          <p:nvPr/>
        </p:nvSpPr>
        <p:spPr>
          <a:xfrm rot="7646164">
            <a:off x="5284170" y="4476221"/>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a:extLst>
              <a:ext uri="{FF2B5EF4-FFF2-40B4-BE49-F238E27FC236}">
                <a16:creationId xmlns:a16="http://schemas.microsoft.com/office/drawing/2014/main" id="{A66B66E1-FE1A-4AAD-A4B8-8307832E4D14}"/>
              </a:ext>
            </a:extLst>
          </p:cNvPr>
          <p:cNvSpPr txBox="1"/>
          <p:nvPr/>
        </p:nvSpPr>
        <p:spPr>
          <a:xfrm>
            <a:off x="3241788" y="6412820"/>
            <a:ext cx="2431473" cy="369332"/>
          </a:xfrm>
          <a:prstGeom prst="rect">
            <a:avLst/>
          </a:prstGeom>
          <a:noFill/>
        </p:spPr>
        <p:txBody>
          <a:bodyPr wrap="square" rtlCol="0">
            <a:spAutoFit/>
          </a:bodyPr>
          <a:lstStyle/>
          <a:p>
            <a:pPr algn="ctr"/>
            <a:r>
              <a:rPr lang="en-US" b="1" dirty="0"/>
              <a:t>Profit = 50 basis points</a:t>
            </a:r>
          </a:p>
        </p:txBody>
      </p:sp>
      <p:sp>
        <p:nvSpPr>
          <p:cNvPr id="32" name="Rectangle 31">
            <a:extLst>
              <a:ext uri="{FF2B5EF4-FFF2-40B4-BE49-F238E27FC236}">
                <a16:creationId xmlns:a16="http://schemas.microsoft.com/office/drawing/2014/main" id="{5B9A0DCB-CDC2-4099-8AD8-1443BA8D1EAA}"/>
              </a:ext>
            </a:extLst>
          </p:cNvPr>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7B3F7916-848D-4D01-B5E2-1B5584831EF9}"/>
              </a:ext>
            </a:extLst>
          </p:cNvPr>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cxnSp>
        <p:nvCxnSpPr>
          <p:cNvPr id="35" name="Straight Connector 34">
            <a:extLst>
              <a:ext uri="{FF2B5EF4-FFF2-40B4-BE49-F238E27FC236}">
                <a16:creationId xmlns:a16="http://schemas.microsoft.com/office/drawing/2014/main" id="{D21064CC-538F-4C5B-8DCB-63B8C113EAB9}"/>
              </a:ext>
            </a:extLst>
          </p:cNvPr>
          <p:cNvCxnSpPr/>
          <p:nvPr/>
        </p:nvCxnSpPr>
        <p:spPr>
          <a:xfrm>
            <a:off x="1361257" y="3034801"/>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D0642D2-B591-4F36-8003-F297CDFD0909}"/>
              </a:ext>
            </a:extLst>
          </p:cNvPr>
          <p:cNvSpPr txBox="1"/>
          <p:nvPr/>
        </p:nvSpPr>
        <p:spPr>
          <a:xfrm>
            <a:off x="3013365" y="2799949"/>
            <a:ext cx="1558635" cy="400110"/>
          </a:xfrm>
          <a:prstGeom prst="rect">
            <a:avLst/>
          </a:prstGeom>
          <a:noFill/>
        </p:spPr>
        <p:txBody>
          <a:bodyPr wrap="square" rtlCol="0">
            <a:spAutoFit/>
          </a:bodyPr>
          <a:lstStyle/>
          <a:p>
            <a:r>
              <a:rPr lang="en-US" sz="2000" dirty="0"/>
              <a:t>Reserves</a:t>
            </a:r>
          </a:p>
        </p:txBody>
      </p:sp>
      <p:sp>
        <p:nvSpPr>
          <p:cNvPr id="37" name="TextBox 36">
            <a:extLst>
              <a:ext uri="{FF2B5EF4-FFF2-40B4-BE49-F238E27FC236}">
                <a16:creationId xmlns:a16="http://schemas.microsoft.com/office/drawing/2014/main" id="{4B96A38A-1FED-46B3-9F69-87642DF7F99C}"/>
              </a:ext>
            </a:extLst>
          </p:cNvPr>
          <p:cNvSpPr txBox="1"/>
          <p:nvPr/>
        </p:nvSpPr>
        <p:spPr>
          <a:xfrm>
            <a:off x="496918" y="2806201"/>
            <a:ext cx="806631" cy="400110"/>
          </a:xfrm>
          <a:prstGeom prst="rect">
            <a:avLst/>
          </a:prstGeom>
          <a:noFill/>
        </p:spPr>
        <p:txBody>
          <a:bodyPr wrap="none" rtlCol="0">
            <a:spAutoFit/>
          </a:bodyPr>
          <a:lstStyle/>
          <a:p>
            <a:r>
              <a:rPr lang="en-US" sz="2000" dirty="0"/>
              <a:t>  3.0%</a:t>
            </a:r>
          </a:p>
        </p:txBody>
      </p:sp>
      <p:sp>
        <p:nvSpPr>
          <p:cNvPr id="38" name="TextBox 37">
            <a:extLst>
              <a:ext uri="{FF2B5EF4-FFF2-40B4-BE49-F238E27FC236}">
                <a16:creationId xmlns:a16="http://schemas.microsoft.com/office/drawing/2014/main" id="{2FD77E67-1133-4C8D-86BC-FCE4CAFA16AB}"/>
              </a:ext>
            </a:extLst>
          </p:cNvPr>
          <p:cNvSpPr txBox="1"/>
          <p:nvPr/>
        </p:nvSpPr>
        <p:spPr>
          <a:xfrm>
            <a:off x="1527142" y="5495160"/>
            <a:ext cx="1742312" cy="400110"/>
          </a:xfrm>
          <a:prstGeom prst="rect">
            <a:avLst/>
          </a:prstGeom>
          <a:noFill/>
        </p:spPr>
        <p:txBody>
          <a:bodyPr wrap="square" rtlCol="0">
            <a:spAutoFit/>
          </a:bodyPr>
          <a:lstStyle/>
          <a:p>
            <a:pPr algn="ctr"/>
            <a:r>
              <a:rPr lang="en-US" sz="2000" dirty="0"/>
              <a:t>Lend at 3.0% </a:t>
            </a:r>
          </a:p>
        </p:txBody>
      </p:sp>
      <p:sp>
        <p:nvSpPr>
          <p:cNvPr id="39" name="TextBox 38">
            <a:extLst>
              <a:ext uri="{FF2B5EF4-FFF2-40B4-BE49-F238E27FC236}">
                <a16:creationId xmlns:a16="http://schemas.microsoft.com/office/drawing/2014/main" id="{C8439D2E-2502-4503-863A-8DA12575D59F}"/>
              </a:ext>
            </a:extLst>
          </p:cNvPr>
          <p:cNvSpPr txBox="1"/>
          <p:nvPr/>
        </p:nvSpPr>
        <p:spPr>
          <a:xfrm>
            <a:off x="5617674" y="5393548"/>
            <a:ext cx="2817129" cy="707886"/>
          </a:xfrm>
          <a:prstGeom prst="rect">
            <a:avLst/>
          </a:prstGeom>
          <a:noFill/>
        </p:spPr>
        <p:txBody>
          <a:bodyPr wrap="square" rtlCol="0">
            <a:spAutoFit/>
          </a:bodyPr>
          <a:lstStyle/>
          <a:p>
            <a:pPr algn="ctr"/>
            <a:r>
              <a:rPr lang="en-US" sz="2000" dirty="0"/>
              <a:t>Withdraw from </a:t>
            </a:r>
            <a:br>
              <a:rPr lang="en-US" sz="2000" dirty="0"/>
            </a:br>
            <a:r>
              <a:rPr lang="en-US" sz="2000" dirty="0"/>
              <a:t>reserve account</a:t>
            </a:r>
          </a:p>
        </p:txBody>
      </p:sp>
      <p:sp>
        <p:nvSpPr>
          <p:cNvPr id="3" name="Slide Number Placeholder 2"/>
          <p:cNvSpPr>
            <a:spLocks noGrp="1"/>
          </p:cNvSpPr>
          <p:nvPr>
            <p:ph type="sldNum" sz="quarter" idx="12"/>
          </p:nvPr>
        </p:nvSpPr>
        <p:spPr/>
        <p:txBody>
          <a:bodyPr/>
          <a:lstStyle/>
          <a:p>
            <a:fld id="{6457A4C7-8489-44FC-86E2-6D191A70AE12}" type="slidenum">
              <a:rPr lang="en-US" smtClean="0"/>
              <a:t>27</a:t>
            </a:fld>
            <a:endParaRPr lang="en-US"/>
          </a:p>
        </p:txBody>
      </p:sp>
      <p:pic>
        <p:nvPicPr>
          <p:cNvPr id="27" name="Picture 26">
            <a:extLst>
              <a:ext uri="{FF2B5EF4-FFF2-40B4-BE49-F238E27FC236}">
                <a16:creationId xmlns:a16="http://schemas.microsoft.com/office/drawing/2014/main" id="{65750828-9A01-4FF9-AD69-4E2120689AD3}"/>
              </a:ext>
            </a:extLst>
          </p:cNvPr>
          <p:cNvPicPr>
            <a:picLocks noChangeAspect="1"/>
          </p:cNvPicPr>
          <p:nvPr/>
        </p:nvPicPr>
        <p:blipFill>
          <a:blip r:embed="rId3"/>
          <a:stretch>
            <a:fillRect/>
          </a:stretch>
        </p:blipFill>
        <p:spPr>
          <a:xfrm>
            <a:off x="5458171" y="280238"/>
            <a:ext cx="2793356" cy="1678946"/>
          </a:xfrm>
          <a:prstGeom prst="rect">
            <a:avLst/>
          </a:prstGeom>
        </p:spPr>
      </p:pic>
      <p:sp>
        <p:nvSpPr>
          <p:cNvPr id="2" name="TextBox 1">
            <a:extLst>
              <a:ext uri="{FF2B5EF4-FFF2-40B4-BE49-F238E27FC236}">
                <a16:creationId xmlns:a16="http://schemas.microsoft.com/office/drawing/2014/main" id="{4C2264AE-63F2-678F-B725-8F90E5B6E3E0}"/>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central bank pays </a:t>
            </a:r>
            <a:br>
              <a:rPr lang="en-US" sz="2200" dirty="0"/>
            </a:br>
            <a:r>
              <a:rPr lang="en-US" sz="2200" dirty="0"/>
              <a:t>interest on reserves (IOR)</a:t>
            </a:r>
          </a:p>
        </p:txBody>
      </p:sp>
      <p:sp>
        <p:nvSpPr>
          <p:cNvPr id="4" name="TextBox 3">
            <a:extLst>
              <a:ext uri="{FF2B5EF4-FFF2-40B4-BE49-F238E27FC236}">
                <a16:creationId xmlns:a16="http://schemas.microsoft.com/office/drawing/2014/main" id="{26711C8A-6C07-79A7-5DDB-717B9EFDB72F}"/>
              </a:ext>
            </a:extLst>
          </p:cNvPr>
          <p:cNvSpPr txBox="1"/>
          <p:nvPr/>
        </p:nvSpPr>
        <p:spPr>
          <a:xfrm>
            <a:off x="460048" y="2041576"/>
            <a:ext cx="3848888" cy="430887"/>
          </a:xfrm>
          <a:prstGeom prst="rect">
            <a:avLst/>
          </a:prstGeom>
          <a:noFill/>
        </p:spPr>
        <p:txBody>
          <a:bodyPr wrap="square" rtlCol="0">
            <a:spAutoFit/>
          </a:bodyPr>
          <a:lstStyle/>
          <a:p>
            <a:pPr algn="ctr"/>
            <a:r>
              <a:rPr lang="en-US" sz="2200" dirty="0"/>
              <a:t>Market for bank reserves</a:t>
            </a:r>
          </a:p>
        </p:txBody>
      </p:sp>
      <p:pic>
        <p:nvPicPr>
          <p:cNvPr id="5" name="Picture 4">
            <a:extLst>
              <a:ext uri="{FF2B5EF4-FFF2-40B4-BE49-F238E27FC236}">
                <a16:creationId xmlns:a16="http://schemas.microsoft.com/office/drawing/2014/main" id="{41AECFE0-2125-41FE-7A79-9F52106F5D5C}"/>
              </a:ext>
            </a:extLst>
          </p:cNvPr>
          <p:cNvPicPr>
            <a:picLocks noChangeAspect="1"/>
          </p:cNvPicPr>
          <p:nvPr/>
        </p:nvPicPr>
        <p:blipFill>
          <a:blip r:embed="rId4"/>
          <a:stretch>
            <a:fillRect/>
          </a:stretch>
        </p:blipFill>
        <p:spPr>
          <a:xfrm>
            <a:off x="1074342" y="321285"/>
            <a:ext cx="2702134" cy="158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129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56882" y="5366858"/>
            <a:ext cx="2001289" cy="6114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3774841" y="5402118"/>
            <a:ext cx="1365365" cy="523220"/>
          </a:xfrm>
          <a:prstGeom prst="rect">
            <a:avLst/>
          </a:prstGeom>
          <a:noFill/>
        </p:spPr>
        <p:txBody>
          <a:bodyPr wrap="square" rtlCol="0">
            <a:spAutoFit/>
          </a:bodyPr>
          <a:lstStyle/>
          <a:p>
            <a:pPr algn="ctr"/>
            <a:r>
              <a:rPr lang="en-US" sz="2800" b="1" dirty="0">
                <a:solidFill>
                  <a:schemeClr val="bg1"/>
                </a:solidFill>
              </a:rPr>
              <a:t>Bank</a:t>
            </a:r>
          </a:p>
        </p:txBody>
      </p:sp>
      <p:cxnSp>
        <p:nvCxnSpPr>
          <p:cNvPr id="22" name="Straight Connector 21">
            <a:extLst>
              <a:ext uri="{FF2B5EF4-FFF2-40B4-BE49-F238E27FC236}">
                <a16:creationId xmlns:a16="http://schemas.microsoft.com/office/drawing/2014/main" id="{518624EA-A47C-401D-9BF2-126C925EB95A}"/>
              </a:ext>
            </a:extLst>
          </p:cNvPr>
          <p:cNvCxnSpPr/>
          <p:nvPr/>
        </p:nvCxnSpPr>
        <p:spPr>
          <a:xfrm>
            <a:off x="5908775" y="3692855"/>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F30FDC7-8844-48CF-9DEA-466578969DB1}"/>
              </a:ext>
            </a:extLst>
          </p:cNvPr>
          <p:cNvSpPr txBox="1"/>
          <p:nvPr/>
        </p:nvSpPr>
        <p:spPr>
          <a:xfrm>
            <a:off x="7591125" y="3492800"/>
            <a:ext cx="1558635" cy="400110"/>
          </a:xfrm>
          <a:prstGeom prst="rect">
            <a:avLst/>
          </a:prstGeom>
          <a:noFill/>
        </p:spPr>
        <p:txBody>
          <a:bodyPr wrap="square" rtlCol="0">
            <a:spAutoFit/>
          </a:bodyPr>
          <a:lstStyle/>
          <a:p>
            <a:r>
              <a:rPr lang="en-US" sz="2000" dirty="0"/>
              <a:t>Reserves</a:t>
            </a:r>
          </a:p>
        </p:txBody>
      </p:sp>
      <p:sp>
        <p:nvSpPr>
          <p:cNvPr id="24" name="TextBox 23">
            <a:extLst>
              <a:ext uri="{FF2B5EF4-FFF2-40B4-BE49-F238E27FC236}">
                <a16:creationId xmlns:a16="http://schemas.microsoft.com/office/drawing/2014/main" id="{2A12D2C2-2075-4DA8-AB4E-80F413904CFB}"/>
              </a:ext>
            </a:extLst>
          </p:cNvPr>
          <p:cNvSpPr txBox="1"/>
          <p:nvPr/>
        </p:nvSpPr>
        <p:spPr>
          <a:xfrm>
            <a:off x="5007566" y="3475145"/>
            <a:ext cx="691215" cy="400110"/>
          </a:xfrm>
          <a:prstGeom prst="rect">
            <a:avLst/>
          </a:prstGeom>
          <a:noFill/>
        </p:spPr>
        <p:txBody>
          <a:bodyPr wrap="none" rtlCol="0">
            <a:spAutoFit/>
          </a:bodyPr>
          <a:lstStyle/>
          <a:p>
            <a:r>
              <a:rPr lang="en-US" sz="2000" dirty="0"/>
              <a:t>2.5%</a:t>
            </a:r>
          </a:p>
        </p:txBody>
      </p:sp>
      <p:cxnSp>
        <p:nvCxnSpPr>
          <p:cNvPr id="29" name="Straight Connector 28">
            <a:extLst>
              <a:ext uri="{FF2B5EF4-FFF2-40B4-BE49-F238E27FC236}">
                <a16:creationId xmlns:a16="http://schemas.microsoft.com/office/drawing/2014/main" id="{A7AF3204-5418-49DC-B290-6551FE9D1534}"/>
              </a:ext>
            </a:extLst>
          </p:cNvPr>
          <p:cNvCxnSpPr>
            <a:cxnSpLocks/>
          </p:cNvCxnSpPr>
          <p:nvPr/>
        </p:nvCxnSpPr>
        <p:spPr>
          <a:xfrm>
            <a:off x="1361257" y="3644817"/>
            <a:ext cx="157323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3404B83-3C53-44AC-ABD2-C2EA8770ADFF}"/>
              </a:ext>
            </a:extLst>
          </p:cNvPr>
          <p:cNvSpPr txBox="1"/>
          <p:nvPr/>
        </p:nvSpPr>
        <p:spPr>
          <a:xfrm>
            <a:off x="3115222" y="3444762"/>
            <a:ext cx="1558635" cy="400110"/>
          </a:xfrm>
          <a:prstGeom prst="rect">
            <a:avLst/>
          </a:prstGeom>
          <a:noFill/>
        </p:spPr>
        <p:txBody>
          <a:bodyPr wrap="square" rtlCol="0">
            <a:spAutoFit/>
          </a:bodyPr>
          <a:lstStyle/>
          <a:p>
            <a:r>
              <a:rPr lang="en-US" sz="2000" dirty="0"/>
              <a:t>Reserves</a:t>
            </a:r>
          </a:p>
        </p:txBody>
      </p:sp>
      <p:sp>
        <p:nvSpPr>
          <p:cNvPr id="32" name="TextBox 31">
            <a:extLst>
              <a:ext uri="{FF2B5EF4-FFF2-40B4-BE49-F238E27FC236}">
                <a16:creationId xmlns:a16="http://schemas.microsoft.com/office/drawing/2014/main" id="{46DAD54D-D579-4BE0-9252-01B4D61C6423}"/>
              </a:ext>
            </a:extLst>
          </p:cNvPr>
          <p:cNvSpPr txBox="1"/>
          <p:nvPr/>
        </p:nvSpPr>
        <p:spPr>
          <a:xfrm>
            <a:off x="562641" y="3407116"/>
            <a:ext cx="691215" cy="400110"/>
          </a:xfrm>
          <a:prstGeom prst="rect">
            <a:avLst/>
          </a:prstGeom>
          <a:noFill/>
        </p:spPr>
        <p:txBody>
          <a:bodyPr wrap="none" rtlCol="0">
            <a:spAutoFit/>
          </a:bodyPr>
          <a:lstStyle/>
          <a:p>
            <a:r>
              <a:rPr lang="en-US" sz="2000" dirty="0"/>
              <a:t>2.5%</a:t>
            </a:r>
          </a:p>
        </p:txBody>
      </p:sp>
      <p:cxnSp>
        <p:nvCxnSpPr>
          <p:cNvPr id="33" name="Straight Arrow Connector 32">
            <a:extLst>
              <a:ext uri="{FF2B5EF4-FFF2-40B4-BE49-F238E27FC236}">
                <a16:creationId xmlns:a16="http://schemas.microsoft.com/office/drawing/2014/main" id="{6BD17316-6297-43E2-8917-58A1B17FBC66}"/>
              </a:ext>
            </a:extLst>
          </p:cNvPr>
          <p:cNvCxnSpPr>
            <a:cxnSpLocks/>
          </p:cNvCxnSpPr>
          <p:nvPr/>
        </p:nvCxnSpPr>
        <p:spPr>
          <a:xfrm>
            <a:off x="2098111" y="3114392"/>
            <a:ext cx="0" cy="47315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9B04BE-10B3-4AAC-8A2B-BEC4F498972B}"/>
              </a:ext>
            </a:extLst>
          </p:cNvPr>
          <p:cNvSpPr txBox="1"/>
          <p:nvPr/>
        </p:nvSpPr>
        <p:spPr>
          <a:xfrm>
            <a:off x="121522" y="6173269"/>
            <a:ext cx="8731689" cy="646331"/>
          </a:xfrm>
          <a:prstGeom prst="rect">
            <a:avLst/>
          </a:prstGeom>
          <a:noFill/>
        </p:spPr>
        <p:txBody>
          <a:bodyPr wrap="square" rtlCol="0">
            <a:spAutoFit/>
          </a:bodyPr>
          <a:lstStyle/>
          <a:p>
            <a:pPr algn="ctr"/>
            <a:r>
              <a:rPr lang="en-US" b="1" dirty="0"/>
              <a:t>Other banks also see the opportunity to lend in the reserves market, which reduces the cost of borrowing in the reserves market, and profits from arbitrage go to zero.</a:t>
            </a:r>
          </a:p>
        </p:txBody>
      </p:sp>
      <p:cxnSp>
        <p:nvCxnSpPr>
          <p:cNvPr id="36" name="Straight Connector 35">
            <a:extLst>
              <a:ext uri="{FF2B5EF4-FFF2-40B4-BE49-F238E27FC236}">
                <a16:creationId xmlns:a16="http://schemas.microsoft.com/office/drawing/2014/main" id="{E6C30B02-89C8-4EA8-9132-2A6005B40121}"/>
              </a:ext>
            </a:extLst>
          </p:cNvPr>
          <p:cNvCxnSpPr/>
          <p:nvPr/>
        </p:nvCxnSpPr>
        <p:spPr>
          <a:xfrm>
            <a:off x="1361257" y="3034801"/>
            <a:ext cx="1558636"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20F43FD-13B5-4347-8119-76F34FC1AA4C}"/>
              </a:ext>
            </a:extLst>
          </p:cNvPr>
          <p:cNvSpPr txBox="1"/>
          <p:nvPr/>
        </p:nvSpPr>
        <p:spPr>
          <a:xfrm>
            <a:off x="3013365" y="2799949"/>
            <a:ext cx="1558635" cy="400110"/>
          </a:xfrm>
          <a:prstGeom prst="rect">
            <a:avLst/>
          </a:prstGeom>
          <a:noFill/>
        </p:spPr>
        <p:txBody>
          <a:bodyPr wrap="square" rtlCol="0">
            <a:spAutoFit/>
          </a:bodyPr>
          <a:lstStyle/>
          <a:p>
            <a:r>
              <a:rPr lang="en-US" sz="2000" dirty="0"/>
              <a:t>Reserves</a:t>
            </a:r>
          </a:p>
        </p:txBody>
      </p:sp>
      <p:sp>
        <p:nvSpPr>
          <p:cNvPr id="38" name="TextBox 37">
            <a:extLst>
              <a:ext uri="{FF2B5EF4-FFF2-40B4-BE49-F238E27FC236}">
                <a16:creationId xmlns:a16="http://schemas.microsoft.com/office/drawing/2014/main" id="{45598E75-D5C5-4C6B-A6D9-130739BD0737}"/>
              </a:ext>
            </a:extLst>
          </p:cNvPr>
          <p:cNvSpPr txBox="1"/>
          <p:nvPr/>
        </p:nvSpPr>
        <p:spPr>
          <a:xfrm>
            <a:off x="496918" y="2806201"/>
            <a:ext cx="806631" cy="400110"/>
          </a:xfrm>
          <a:prstGeom prst="rect">
            <a:avLst/>
          </a:prstGeom>
          <a:noFill/>
        </p:spPr>
        <p:txBody>
          <a:bodyPr wrap="none" rtlCol="0">
            <a:spAutoFit/>
          </a:bodyPr>
          <a:lstStyle/>
          <a:p>
            <a:r>
              <a:rPr lang="en-US" sz="2000" dirty="0"/>
              <a:t>  3.0%</a:t>
            </a:r>
          </a:p>
        </p:txBody>
      </p:sp>
      <p:sp>
        <p:nvSpPr>
          <p:cNvPr id="42" name="TextBox 41">
            <a:extLst>
              <a:ext uri="{FF2B5EF4-FFF2-40B4-BE49-F238E27FC236}">
                <a16:creationId xmlns:a16="http://schemas.microsoft.com/office/drawing/2014/main" id="{B76AB5AB-A28E-4F39-B184-1C722B299055}"/>
              </a:ext>
            </a:extLst>
          </p:cNvPr>
          <p:cNvSpPr txBox="1"/>
          <p:nvPr/>
        </p:nvSpPr>
        <p:spPr>
          <a:xfrm>
            <a:off x="5617674" y="5393548"/>
            <a:ext cx="2817129" cy="707886"/>
          </a:xfrm>
          <a:prstGeom prst="rect">
            <a:avLst/>
          </a:prstGeom>
          <a:noFill/>
        </p:spPr>
        <p:txBody>
          <a:bodyPr wrap="square" rtlCol="0">
            <a:spAutoFit/>
          </a:bodyPr>
          <a:lstStyle/>
          <a:p>
            <a:pPr algn="ctr"/>
            <a:r>
              <a:rPr lang="en-US" sz="2000" dirty="0"/>
              <a:t>Withdraw from </a:t>
            </a:r>
            <a:br>
              <a:rPr lang="en-US" sz="2000" dirty="0"/>
            </a:br>
            <a:r>
              <a:rPr lang="en-US" sz="2000" dirty="0"/>
              <a:t>reserve account</a:t>
            </a:r>
          </a:p>
        </p:txBody>
      </p:sp>
      <p:sp>
        <p:nvSpPr>
          <p:cNvPr id="8" name="TextBox 7">
            <a:extLst>
              <a:ext uri="{FF2B5EF4-FFF2-40B4-BE49-F238E27FC236}">
                <a16:creationId xmlns:a16="http://schemas.microsoft.com/office/drawing/2014/main" id="{7C8FA8A5-BD68-4E39-AD9C-465B4431F439}"/>
              </a:ext>
            </a:extLst>
          </p:cNvPr>
          <p:cNvSpPr txBox="1"/>
          <p:nvPr/>
        </p:nvSpPr>
        <p:spPr>
          <a:xfrm>
            <a:off x="2473303" y="3124263"/>
            <a:ext cx="2994346" cy="369332"/>
          </a:xfrm>
          <a:prstGeom prst="rect">
            <a:avLst/>
          </a:prstGeom>
          <a:noFill/>
        </p:spPr>
        <p:txBody>
          <a:bodyPr wrap="none" rtlCol="0">
            <a:spAutoFit/>
          </a:bodyPr>
          <a:lstStyle/>
          <a:p>
            <a:r>
              <a:rPr lang="en-US" b="1" dirty="0"/>
              <a:t>Increase in supply of reserves</a:t>
            </a:r>
          </a:p>
        </p:txBody>
      </p:sp>
      <p:sp>
        <p:nvSpPr>
          <p:cNvPr id="27" name="Right Arrow 14">
            <a:extLst>
              <a:ext uri="{FF2B5EF4-FFF2-40B4-BE49-F238E27FC236}">
                <a16:creationId xmlns:a16="http://schemas.microsoft.com/office/drawing/2014/main" id="{3F346DD2-C77B-46A3-9AEB-4EAF5A5F985E}"/>
              </a:ext>
            </a:extLst>
          </p:cNvPr>
          <p:cNvSpPr/>
          <p:nvPr/>
        </p:nvSpPr>
        <p:spPr>
          <a:xfrm rot="14138871">
            <a:off x="2242400" y="4419914"/>
            <a:ext cx="1500257"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TextBox 27">
            <a:extLst>
              <a:ext uri="{FF2B5EF4-FFF2-40B4-BE49-F238E27FC236}">
                <a16:creationId xmlns:a16="http://schemas.microsoft.com/office/drawing/2014/main" id="{82D2CC6F-A954-414E-BAD0-4FC742118B0B}"/>
              </a:ext>
            </a:extLst>
          </p:cNvPr>
          <p:cNvSpPr txBox="1"/>
          <p:nvPr/>
        </p:nvSpPr>
        <p:spPr>
          <a:xfrm>
            <a:off x="1527142" y="5495160"/>
            <a:ext cx="1742312" cy="400110"/>
          </a:xfrm>
          <a:prstGeom prst="rect">
            <a:avLst/>
          </a:prstGeom>
          <a:noFill/>
        </p:spPr>
        <p:txBody>
          <a:bodyPr wrap="square" rtlCol="0">
            <a:spAutoFit/>
          </a:bodyPr>
          <a:lstStyle/>
          <a:p>
            <a:pPr algn="ctr"/>
            <a:r>
              <a:rPr lang="en-US" sz="2000" dirty="0"/>
              <a:t>Lend at 3.0% </a:t>
            </a:r>
          </a:p>
        </p:txBody>
      </p:sp>
      <p:sp>
        <p:nvSpPr>
          <p:cNvPr id="2" name="Slide Number Placeholder 1"/>
          <p:cNvSpPr>
            <a:spLocks noGrp="1"/>
          </p:cNvSpPr>
          <p:nvPr>
            <p:ph type="sldNum" sz="quarter" idx="12"/>
          </p:nvPr>
        </p:nvSpPr>
        <p:spPr/>
        <p:txBody>
          <a:bodyPr/>
          <a:lstStyle/>
          <a:p>
            <a:fld id="{6457A4C7-8489-44FC-86E2-6D191A70AE12}" type="slidenum">
              <a:rPr lang="en-US" smtClean="0"/>
              <a:t>28</a:t>
            </a:fld>
            <a:endParaRPr lang="en-US" dirty="0"/>
          </a:p>
        </p:txBody>
      </p:sp>
      <p:sp>
        <p:nvSpPr>
          <p:cNvPr id="39" name="Right Arrow 15">
            <a:extLst>
              <a:ext uri="{FF2B5EF4-FFF2-40B4-BE49-F238E27FC236}">
                <a16:creationId xmlns:a16="http://schemas.microsoft.com/office/drawing/2014/main" id="{B0F0F9AE-12E7-434D-BEF7-01EE64DA1F6F}"/>
              </a:ext>
            </a:extLst>
          </p:cNvPr>
          <p:cNvSpPr/>
          <p:nvPr/>
        </p:nvSpPr>
        <p:spPr>
          <a:xfrm rot="7646164">
            <a:off x="5284170" y="4476221"/>
            <a:ext cx="1361911" cy="498764"/>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39">
            <a:extLst>
              <a:ext uri="{FF2B5EF4-FFF2-40B4-BE49-F238E27FC236}">
                <a16:creationId xmlns:a16="http://schemas.microsoft.com/office/drawing/2014/main" id="{A008EEEF-BB09-4B25-A442-59F7E2936FE4}"/>
              </a:ext>
            </a:extLst>
          </p:cNvPr>
          <p:cNvPicPr>
            <a:picLocks noChangeAspect="1"/>
          </p:cNvPicPr>
          <p:nvPr/>
        </p:nvPicPr>
        <p:blipFill>
          <a:blip r:embed="rId3"/>
          <a:stretch>
            <a:fillRect/>
          </a:stretch>
        </p:blipFill>
        <p:spPr>
          <a:xfrm>
            <a:off x="5458171" y="280238"/>
            <a:ext cx="2793356" cy="1678946"/>
          </a:xfrm>
          <a:prstGeom prst="rect">
            <a:avLst/>
          </a:prstGeom>
        </p:spPr>
      </p:pic>
      <p:sp>
        <p:nvSpPr>
          <p:cNvPr id="3" name="TextBox 2">
            <a:extLst>
              <a:ext uri="{FF2B5EF4-FFF2-40B4-BE49-F238E27FC236}">
                <a16:creationId xmlns:a16="http://schemas.microsoft.com/office/drawing/2014/main" id="{7DE1B5DF-D13B-C598-9EDE-D43C22840C2A}"/>
              </a:ext>
            </a:extLst>
          </p:cNvPr>
          <p:cNvSpPr txBox="1"/>
          <p:nvPr/>
        </p:nvSpPr>
        <p:spPr>
          <a:xfrm>
            <a:off x="4821840" y="2058012"/>
            <a:ext cx="4067504" cy="769441"/>
          </a:xfrm>
          <a:prstGeom prst="rect">
            <a:avLst/>
          </a:prstGeom>
          <a:noFill/>
        </p:spPr>
        <p:txBody>
          <a:bodyPr wrap="square" rtlCol="0">
            <a:spAutoFit/>
          </a:bodyPr>
          <a:lstStyle/>
          <a:p>
            <a:pPr algn="ctr"/>
            <a:r>
              <a:rPr lang="en-US" sz="2200" dirty="0"/>
              <a:t>The central bank pays </a:t>
            </a:r>
            <a:br>
              <a:rPr lang="en-US" sz="2200" dirty="0"/>
            </a:br>
            <a:r>
              <a:rPr lang="en-US" sz="2200" dirty="0"/>
              <a:t>interest on reserves (IOR)</a:t>
            </a:r>
          </a:p>
        </p:txBody>
      </p:sp>
      <p:sp>
        <p:nvSpPr>
          <p:cNvPr id="4" name="TextBox 3">
            <a:extLst>
              <a:ext uri="{FF2B5EF4-FFF2-40B4-BE49-F238E27FC236}">
                <a16:creationId xmlns:a16="http://schemas.microsoft.com/office/drawing/2014/main" id="{32865E33-33EB-1590-71E5-8B1597C25AFA}"/>
              </a:ext>
            </a:extLst>
          </p:cNvPr>
          <p:cNvSpPr txBox="1"/>
          <p:nvPr/>
        </p:nvSpPr>
        <p:spPr>
          <a:xfrm>
            <a:off x="460048" y="2041576"/>
            <a:ext cx="3848888" cy="430887"/>
          </a:xfrm>
          <a:prstGeom prst="rect">
            <a:avLst/>
          </a:prstGeom>
          <a:noFill/>
        </p:spPr>
        <p:txBody>
          <a:bodyPr wrap="square" rtlCol="0">
            <a:spAutoFit/>
          </a:bodyPr>
          <a:lstStyle/>
          <a:p>
            <a:pPr algn="ctr"/>
            <a:r>
              <a:rPr lang="en-US" sz="2200" dirty="0"/>
              <a:t>Market for bank reserves</a:t>
            </a:r>
          </a:p>
        </p:txBody>
      </p:sp>
      <p:pic>
        <p:nvPicPr>
          <p:cNvPr id="5" name="Picture 4">
            <a:extLst>
              <a:ext uri="{FF2B5EF4-FFF2-40B4-BE49-F238E27FC236}">
                <a16:creationId xmlns:a16="http://schemas.microsoft.com/office/drawing/2014/main" id="{074826BA-A582-D477-7D21-DE6351B177D1}"/>
              </a:ext>
            </a:extLst>
          </p:cNvPr>
          <p:cNvPicPr>
            <a:picLocks noChangeAspect="1"/>
          </p:cNvPicPr>
          <p:nvPr/>
        </p:nvPicPr>
        <p:blipFill>
          <a:blip r:embed="rId4"/>
          <a:stretch>
            <a:fillRect/>
          </a:stretch>
        </p:blipFill>
        <p:spPr>
          <a:xfrm>
            <a:off x="1074342" y="321285"/>
            <a:ext cx="2702134" cy="1583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350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2nd_page_header.BMP">
            <a:extLst>
              <a:ext uri="{FF2B5EF4-FFF2-40B4-BE49-F238E27FC236}">
                <a16:creationId xmlns:a16="http://schemas.microsoft.com/office/drawing/2014/main" id="{9C481838-C42D-46F8-9612-F988460985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2D15455-95C0-4C24-8F70-7A3E8562027D}"/>
              </a:ext>
            </a:extLst>
          </p:cNvPr>
          <p:cNvSpPr txBox="1"/>
          <p:nvPr/>
        </p:nvSpPr>
        <p:spPr>
          <a:xfrm>
            <a:off x="435005" y="835560"/>
            <a:ext cx="8265111" cy="1785104"/>
          </a:xfrm>
          <a:prstGeom prst="rect">
            <a:avLst/>
          </a:prstGeom>
          <a:noFill/>
        </p:spPr>
        <p:txBody>
          <a:bodyPr wrap="square" rtlCol="0">
            <a:spAutoFit/>
          </a:bodyPr>
          <a:lstStyle/>
          <a:p>
            <a:r>
              <a:rPr lang="en-US" sz="2200" b="1" dirty="0"/>
              <a:t>Administered Rate #2: The Discount Rate</a:t>
            </a:r>
          </a:p>
          <a:p>
            <a:endParaRPr lang="en-US" sz="2200" b="1" dirty="0"/>
          </a:p>
          <a:p>
            <a:r>
              <a:rPr lang="en-US" sz="2200" dirty="0"/>
              <a:t>The discount rate is an administered rate that is set above the central bank’s target range, with the intention to serve as a ceiling for the PR (FFR). </a:t>
            </a:r>
            <a:endParaRPr lang="en-US" sz="2200" strike="sngStrike" dirty="0">
              <a:solidFill>
                <a:srgbClr val="FF0000"/>
              </a:solidFill>
            </a:endParaRPr>
          </a:p>
        </p:txBody>
      </p:sp>
      <p:sp>
        <p:nvSpPr>
          <p:cNvPr id="2" name="Slide Number Placeholder 1"/>
          <p:cNvSpPr>
            <a:spLocks noGrp="1"/>
          </p:cNvSpPr>
          <p:nvPr>
            <p:ph type="sldNum" sz="quarter" idx="12"/>
          </p:nvPr>
        </p:nvSpPr>
        <p:spPr/>
        <p:txBody>
          <a:bodyPr/>
          <a:lstStyle/>
          <a:p>
            <a:fld id="{6457A4C7-8489-44FC-86E2-6D191A70AE12}" type="slidenum">
              <a:rPr lang="en-US" smtClean="0"/>
              <a:t>29</a:t>
            </a:fld>
            <a:endParaRPr lang="en-US"/>
          </a:p>
        </p:txBody>
      </p:sp>
      <p:pic>
        <p:nvPicPr>
          <p:cNvPr id="4" name="Picture 3">
            <a:extLst>
              <a:ext uri="{FF2B5EF4-FFF2-40B4-BE49-F238E27FC236}">
                <a16:creationId xmlns:a16="http://schemas.microsoft.com/office/drawing/2014/main" id="{3E340324-2968-AA8E-8C12-99BAA66323AB}"/>
              </a:ext>
            </a:extLst>
          </p:cNvPr>
          <p:cNvPicPr>
            <a:picLocks noChangeAspect="1"/>
          </p:cNvPicPr>
          <p:nvPr/>
        </p:nvPicPr>
        <p:blipFill>
          <a:blip r:embed="rId4"/>
          <a:stretch>
            <a:fillRect/>
          </a:stretch>
        </p:blipFill>
        <p:spPr>
          <a:xfrm>
            <a:off x="3773715" y="2829859"/>
            <a:ext cx="5088932" cy="3555564"/>
          </a:xfrm>
          <a:prstGeom prst="rect">
            <a:avLst/>
          </a:prstGeom>
        </p:spPr>
      </p:pic>
      <p:sp>
        <p:nvSpPr>
          <p:cNvPr id="5" name="TextBox 4">
            <a:extLst>
              <a:ext uri="{FF2B5EF4-FFF2-40B4-BE49-F238E27FC236}">
                <a16:creationId xmlns:a16="http://schemas.microsoft.com/office/drawing/2014/main" id="{FF23302F-1E6E-0BCF-AAC3-7EDF0BCC723F}"/>
              </a:ext>
            </a:extLst>
          </p:cNvPr>
          <p:cNvSpPr txBox="1"/>
          <p:nvPr/>
        </p:nvSpPr>
        <p:spPr>
          <a:xfrm>
            <a:off x="196681" y="3786370"/>
            <a:ext cx="3753498" cy="1938992"/>
          </a:xfrm>
          <a:prstGeom prst="rect">
            <a:avLst/>
          </a:prstGeom>
          <a:noFill/>
        </p:spPr>
        <p:txBody>
          <a:bodyPr wrap="square" rtlCol="0">
            <a:spAutoFit/>
          </a:bodyPr>
          <a:lstStyle/>
          <a:p>
            <a:r>
              <a:rPr lang="en-US" sz="2000" b="1" dirty="0"/>
              <a:t>Administered Rate #2</a:t>
            </a:r>
          </a:p>
          <a:p>
            <a:r>
              <a:rPr lang="en-US" sz="2000" b="1" dirty="0"/>
              <a:t>Discount rate</a:t>
            </a:r>
          </a:p>
          <a:p>
            <a:pPr marL="342900" indent="-342900">
              <a:buFont typeface="Arial" panose="020B0604020202020204" pitchFamily="34" charset="0"/>
              <a:buChar char="•"/>
            </a:pPr>
            <a:r>
              <a:rPr lang="en-US" sz="2000" dirty="0"/>
              <a:t>Serves as the “upper bound” (or ceiling) of the demand curve.</a:t>
            </a:r>
          </a:p>
          <a:p>
            <a:endParaRPr lang="en-US" sz="2000" dirty="0"/>
          </a:p>
        </p:txBody>
      </p:sp>
      <p:cxnSp>
        <p:nvCxnSpPr>
          <p:cNvPr id="8" name="Straight Arrow Connector 7">
            <a:extLst>
              <a:ext uri="{FF2B5EF4-FFF2-40B4-BE49-F238E27FC236}">
                <a16:creationId xmlns:a16="http://schemas.microsoft.com/office/drawing/2014/main" id="{D7E88BD1-9B5C-EA62-B59B-0DCCB697D905}"/>
              </a:ext>
            </a:extLst>
          </p:cNvPr>
          <p:cNvCxnSpPr/>
          <p:nvPr/>
        </p:nvCxnSpPr>
        <p:spPr>
          <a:xfrm>
            <a:off x="3506481" y="4090141"/>
            <a:ext cx="848497"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878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533400"/>
            <a:ext cx="8229600" cy="1143000"/>
          </a:xfrm>
        </p:spPr>
        <p:txBody>
          <a:bodyPr>
            <a:normAutofit/>
          </a:bodyPr>
          <a:lstStyle/>
          <a:p>
            <a:pPr algn="ctr"/>
            <a:r>
              <a:rPr lang="en-US" sz="3200" b="1" dirty="0">
                <a:latin typeface="Calibri" pitchFamily="53" charset="0"/>
                <a:ea typeface="ＭＳ Ｐゴシック" pitchFamily="-108" charset="-128"/>
              </a:rPr>
              <a:t>Federal Open Market Committee (FOMC)</a:t>
            </a:r>
            <a:endParaRPr lang="en-US" sz="3200" dirty="0">
              <a:latin typeface="Calibri" pitchFamily="53" charset="0"/>
              <a:ea typeface="ＭＳ Ｐゴシック" pitchFamily="-108" charset="-128"/>
            </a:endParaRPr>
          </a:p>
        </p:txBody>
      </p:sp>
      <p:pic>
        <p:nvPicPr>
          <p:cNvPr id="21507" name="Picture 3" descr="map of fr.gif"/>
          <p:cNvPicPr>
            <a:picLocks noChangeAspect="1"/>
          </p:cNvPicPr>
          <p:nvPr/>
        </p:nvPicPr>
        <p:blipFill>
          <a:blip r:embed="rId3" cstate="print"/>
          <a:srcRect/>
          <a:stretch>
            <a:fillRect/>
          </a:stretch>
        </p:blipFill>
        <p:spPr bwMode="auto">
          <a:xfrm>
            <a:off x="278064" y="1600201"/>
            <a:ext cx="4894435" cy="2822330"/>
          </a:xfrm>
          <a:prstGeom prst="rect">
            <a:avLst/>
          </a:prstGeom>
          <a:noFill/>
          <a:ln w="9525">
            <a:noFill/>
            <a:miter lim="800000"/>
            <a:headEnd/>
            <a:tailEnd/>
          </a:ln>
        </p:spPr>
      </p:pic>
      <p:pic>
        <p:nvPicPr>
          <p:cNvPr id="5" name="Picture 4" descr="2nd_page_header.BMP"/>
          <p:cNvPicPr>
            <a:picLocks noChangeAspect="1"/>
          </p:cNvPicPr>
          <p:nvPr/>
        </p:nvPicPr>
        <p:blipFill>
          <a:blip r:embed="rId4" cstate="print"/>
          <a:stretch>
            <a:fillRect/>
          </a:stretch>
        </p:blipFill>
        <p:spPr>
          <a:xfrm>
            <a:off x="0" y="0"/>
            <a:ext cx="9144000" cy="533400"/>
          </a:xfrm>
          <a:prstGeom prst="rect">
            <a:avLst/>
          </a:prstGeom>
        </p:spPr>
      </p:pic>
      <p:pic>
        <p:nvPicPr>
          <p:cNvPr id="6" name="Picture 3" descr="bog4.JPG"/>
          <p:cNvPicPr>
            <a:picLocks noChangeAspect="1"/>
          </p:cNvPicPr>
          <p:nvPr/>
        </p:nvPicPr>
        <p:blipFill>
          <a:blip r:embed="rId5" cstate="print"/>
          <a:srcRect/>
          <a:stretch>
            <a:fillRect/>
          </a:stretch>
        </p:blipFill>
        <p:spPr bwMode="auto">
          <a:xfrm>
            <a:off x="5351635" y="1600200"/>
            <a:ext cx="3478039" cy="2693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278065" y="5046785"/>
            <a:ext cx="8587870" cy="2123658"/>
          </a:xfrm>
          <a:prstGeom prst="rect">
            <a:avLst/>
          </a:prstGeom>
          <a:noFill/>
        </p:spPr>
        <p:txBody>
          <a:bodyPr wrap="square" rtlCol="0">
            <a:spAutoFit/>
          </a:bodyPr>
          <a:lstStyle/>
          <a:p>
            <a:r>
              <a:rPr lang="en-US" sz="2400" b="1" dirty="0"/>
              <a:t>Committee =</a:t>
            </a:r>
            <a:r>
              <a:rPr lang="en-US" sz="3200" b="1" dirty="0"/>
              <a:t> 12 </a:t>
            </a:r>
            <a:r>
              <a:rPr lang="en-US" sz="2400" b="1" dirty="0"/>
              <a:t>Reserve Bank Presidents</a:t>
            </a:r>
            <a:r>
              <a:rPr lang="en-US" sz="3200" b="1" dirty="0"/>
              <a:t>	+  7 </a:t>
            </a:r>
            <a:r>
              <a:rPr lang="en-US" sz="2400" b="1" dirty="0"/>
              <a:t>Governors = </a:t>
            </a:r>
            <a:r>
              <a:rPr lang="en-US" sz="3200" b="1" dirty="0"/>
              <a:t>19</a:t>
            </a:r>
          </a:p>
          <a:p>
            <a:endParaRPr lang="en-US" sz="2400" b="1" dirty="0"/>
          </a:p>
          <a:p>
            <a:r>
              <a:rPr lang="en-US" sz="2400" b="1" dirty="0"/>
              <a:t>        Voting  = 	  </a:t>
            </a:r>
            <a:r>
              <a:rPr lang="en-US" sz="3200" b="1" dirty="0"/>
              <a:t>5</a:t>
            </a:r>
            <a:r>
              <a:rPr lang="en-US" sz="2400" b="1" dirty="0"/>
              <a:t> Reserve Bank Presidents 	</a:t>
            </a:r>
            <a:r>
              <a:rPr lang="en-US" sz="3200" b="1" dirty="0"/>
              <a:t>+  7 </a:t>
            </a:r>
            <a:r>
              <a:rPr lang="en-US" sz="2400" b="1" dirty="0"/>
              <a:t>Governors = </a:t>
            </a:r>
            <a:r>
              <a:rPr lang="en-US" sz="3200" b="1" dirty="0"/>
              <a:t>12</a:t>
            </a:r>
          </a:p>
          <a:p>
            <a:endParaRPr lang="en-US" sz="3200" b="1" dirty="0"/>
          </a:p>
          <a:p>
            <a:endParaRPr lang="en-US" sz="1200" b="1" dirty="0"/>
          </a:p>
        </p:txBody>
      </p:sp>
      <p:sp>
        <p:nvSpPr>
          <p:cNvPr id="7" name="TextBox 6">
            <a:extLst>
              <a:ext uri="{FF2B5EF4-FFF2-40B4-BE49-F238E27FC236}">
                <a16:creationId xmlns:a16="http://schemas.microsoft.com/office/drawing/2014/main" id="{CD96B4E5-0379-4686-A6AB-08EA00AE7C97}"/>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Slide Number Placeholder 2"/>
          <p:cNvSpPr>
            <a:spLocks noGrp="1"/>
          </p:cNvSpPr>
          <p:nvPr>
            <p:ph type="sldNum" sz="quarter" idx="12"/>
          </p:nvPr>
        </p:nvSpPr>
        <p:spPr/>
        <p:txBody>
          <a:bodyPr/>
          <a:lstStyle/>
          <a:p>
            <a:fld id="{6457A4C7-8489-44FC-86E2-6D191A70AE12}" type="slidenum">
              <a:rPr lang="en-US" smtClean="0"/>
              <a:t>3</a:t>
            </a:fld>
            <a:endParaRPr lang="en-US"/>
          </a:p>
        </p:txBody>
      </p:sp>
    </p:spTree>
    <p:extLst>
      <p:ext uri="{BB962C8B-B14F-4D97-AF65-F5344CB8AC3E}">
        <p14:creationId xmlns:p14="http://schemas.microsoft.com/office/powerpoint/2010/main" val="3293776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BD9D0-893A-4E75-B59C-6B249046C879}"/>
              </a:ext>
            </a:extLst>
          </p:cNvPr>
          <p:cNvSpPr>
            <a:spLocks noGrp="1"/>
          </p:cNvSpPr>
          <p:nvPr>
            <p:ph type="sldNum" sz="quarter" idx="12"/>
          </p:nvPr>
        </p:nvSpPr>
        <p:spPr/>
        <p:txBody>
          <a:bodyPr/>
          <a:lstStyle/>
          <a:p>
            <a:fld id="{6457A4C7-8489-44FC-86E2-6D191A70AE12}" type="slidenum">
              <a:rPr lang="en-US" smtClean="0"/>
              <a:t>30</a:t>
            </a:fld>
            <a:endParaRPr lang="en-US"/>
          </a:p>
        </p:txBody>
      </p:sp>
      <p:graphicFrame>
        <p:nvGraphicFramePr>
          <p:cNvPr id="3" name="Table 3">
            <a:extLst>
              <a:ext uri="{FF2B5EF4-FFF2-40B4-BE49-F238E27FC236}">
                <a16:creationId xmlns:a16="http://schemas.microsoft.com/office/drawing/2014/main" id="{A4F44872-539F-4E56-8175-D8C6D164717F}"/>
              </a:ext>
            </a:extLst>
          </p:cNvPr>
          <p:cNvGraphicFramePr>
            <a:graphicFrameLocks noGrp="1"/>
          </p:cNvGraphicFramePr>
          <p:nvPr>
            <p:extLst>
              <p:ext uri="{D42A27DB-BD31-4B8C-83A1-F6EECF244321}">
                <p14:modId xmlns:p14="http://schemas.microsoft.com/office/powerpoint/2010/main" val="126865083"/>
              </p:ext>
            </p:extLst>
          </p:nvPr>
        </p:nvGraphicFramePr>
        <p:xfrm>
          <a:off x="329938" y="841248"/>
          <a:ext cx="8476605" cy="5269406"/>
        </p:xfrm>
        <a:graphic>
          <a:graphicData uri="http://schemas.openxmlformats.org/drawingml/2006/table">
            <a:tbl>
              <a:tblPr firstRow="1" bandRow="1">
                <a:tableStyleId>{5940675A-B579-460E-94D1-54222C63F5DA}</a:tableStyleId>
              </a:tblPr>
              <a:tblGrid>
                <a:gridCol w="4180516">
                  <a:extLst>
                    <a:ext uri="{9D8B030D-6E8A-4147-A177-3AD203B41FA5}">
                      <a16:colId xmlns:a16="http://schemas.microsoft.com/office/drawing/2014/main" val="3375631110"/>
                    </a:ext>
                  </a:extLst>
                </a:gridCol>
                <a:gridCol w="4296089">
                  <a:extLst>
                    <a:ext uri="{9D8B030D-6E8A-4147-A177-3AD203B41FA5}">
                      <a16:colId xmlns:a16="http://schemas.microsoft.com/office/drawing/2014/main" val="589057381"/>
                    </a:ext>
                  </a:extLst>
                </a:gridCol>
              </a:tblGrid>
              <a:tr h="1231392">
                <a:tc gridSpan="2">
                  <a:txBody>
                    <a:bodyPr/>
                    <a:lstStyle/>
                    <a:p>
                      <a:pPr lvl="0"/>
                      <a:endParaRPr lang="en-US" sz="2400" kern="1200" baseline="0" dirty="0">
                        <a:solidFill>
                          <a:schemeClr val="tx1"/>
                        </a:solidFill>
                        <a:effectLst/>
                        <a:latin typeface="+mn-lt"/>
                        <a:ea typeface="+mn-ea"/>
                        <a:cs typeface="+mn-cs"/>
                      </a:endParaRPr>
                    </a:p>
                    <a:p>
                      <a:pPr lvl="0"/>
                      <a:r>
                        <a:rPr lang="en-US" sz="2400" kern="1200" baseline="0" dirty="0">
                          <a:solidFill>
                            <a:schemeClr val="tx1"/>
                          </a:solidFill>
                          <a:effectLst/>
                          <a:latin typeface="+mn-lt"/>
                          <a:ea typeface="+mn-ea"/>
                          <a:cs typeface="+mn-cs"/>
                        </a:rPr>
                        <a:t>When the central bank sets the </a:t>
                      </a:r>
                      <a:r>
                        <a:rPr lang="en-US" sz="2400" b="0" kern="1200" baseline="0" dirty="0">
                          <a:solidFill>
                            <a:schemeClr val="tx1"/>
                          </a:solidFill>
                          <a:effectLst/>
                          <a:latin typeface="+mn-lt"/>
                          <a:ea typeface="+mn-ea"/>
                          <a:cs typeface="+mn-cs"/>
                        </a:rPr>
                        <a:t>target </a:t>
                      </a:r>
                      <a:r>
                        <a:rPr lang="en-US" sz="2400" kern="1200" baseline="0" dirty="0">
                          <a:solidFill>
                            <a:schemeClr val="tx1"/>
                          </a:solidFill>
                          <a:effectLst/>
                          <a:latin typeface="+mn-lt"/>
                          <a:ea typeface="+mn-ea"/>
                          <a:cs typeface="+mn-cs"/>
                        </a:rPr>
                        <a:t>for the </a:t>
                      </a:r>
                      <a:r>
                        <a:rPr lang="en-US" sz="2400" b="1" kern="1200" baseline="0" dirty="0">
                          <a:solidFill>
                            <a:schemeClr val="tx1"/>
                          </a:solidFill>
                          <a:effectLst/>
                          <a:latin typeface="+mn-lt"/>
                          <a:ea typeface="+mn-ea"/>
                          <a:cs typeface="+mn-cs"/>
                        </a:rPr>
                        <a:t>policy rate</a:t>
                      </a:r>
                      <a:r>
                        <a:rPr lang="en-US" sz="2400" b="0" kern="1200" baseline="0" dirty="0">
                          <a:solidFill>
                            <a:schemeClr val="tx1"/>
                          </a:solidFill>
                          <a:effectLst/>
                          <a:latin typeface="+mn-lt"/>
                          <a:ea typeface="+mn-ea"/>
                          <a:cs typeface="+mn-cs"/>
                        </a:rPr>
                        <a:t>, </a:t>
                      </a:r>
                      <a:r>
                        <a:rPr lang="en-US" sz="2400" kern="1200" baseline="0" dirty="0">
                          <a:solidFill>
                            <a:schemeClr val="tx1"/>
                          </a:solidFill>
                          <a:effectLst/>
                          <a:latin typeface="+mn-lt"/>
                          <a:ea typeface="+mn-ea"/>
                          <a:cs typeface="+mn-cs"/>
                        </a:rPr>
                        <a:t>it also chooses the level for the </a:t>
                      </a:r>
                      <a:r>
                        <a:rPr lang="en-US" sz="2400" b="1" kern="1200" baseline="0" dirty="0">
                          <a:solidFill>
                            <a:schemeClr val="tx1"/>
                          </a:solidFill>
                          <a:effectLst/>
                          <a:latin typeface="+mn-lt"/>
                          <a:ea typeface="+mn-ea"/>
                          <a:cs typeface="+mn-cs"/>
                        </a:rPr>
                        <a:t>administered interest rates </a:t>
                      </a:r>
                      <a:r>
                        <a:rPr lang="en-US" sz="2400" kern="1200" baseline="0" dirty="0">
                          <a:solidFill>
                            <a:schemeClr val="tx1"/>
                          </a:solidFill>
                          <a:effectLst/>
                          <a:latin typeface="+mn-lt"/>
                          <a:ea typeface="+mn-ea"/>
                          <a:cs typeface="+mn-cs"/>
                        </a:rPr>
                        <a:t>that will encourage the </a:t>
                      </a:r>
                      <a:r>
                        <a:rPr lang="en-US" sz="2400" b="1" kern="1200" baseline="0" dirty="0">
                          <a:solidFill>
                            <a:schemeClr val="tx1"/>
                          </a:solidFill>
                          <a:effectLst/>
                          <a:latin typeface="+mn-lt"/>
                          <a:ea typeface="+mn-ea"/>
                          <a:cs typeface="+mn-cs"/>
                        </a:rPr>
                        <a:t>policy rate </a:t>
                      </a:r>
                      <a:r>
                        <a:rPr lang="en-US" sz="2400" kern="1200" baseline="0" dirty="0">
                          <a:solidFill>
                            <a:schemeClr val="tx1"/>
                          </a:solidFill>
                          <a:effectLst/>
                          <a:latin typeface="+mn-lt"/>
                          <a:ea typeface="+mn-ea"/>
                          <a:cs typeface="+mn-cs"/>
                        </a:rPr>
                        <a:t>to move toward the target.</a:t>
                      </a:r>
                    </a:p>
                    <a:p>
                      <a:pPr lvl="0"/>
                      <a:endParaRPr lang="en-US" sz="2400" kern="1200" dirty="0">
                        <a:solidFill>
                          <a:schemeClr val="tx1"/>
                        </a:solidFill>
                        <a:effectLst/>
                        <a:latin typeface="+mn-lt"/>
                        <a:ea typeface="+mn-ea"/>
                        <a:cs typeface="+mn-cs"/>
                      </a:endParaRPr>
                    </a:p>
                  </a:txBody>
                  <a:tcPr/>
                </a:tc>
                <a:tc hMerge="1">
                  <a:txBody>
                    <a:bodyPr/>
                    <a:lstStyle/>
                    <a:p>
                      <a:endParaRPr lang="en-US" dirty="0"/>
                    </a:p>
                  </a:txBody>
                  <a:tcPr/>
                </a:tc>
                <a:extLst>
                  <a:ext uri="{0D108BD9-81ED-4DB2-BD59-A6C34878D82A}">
                    <a16:rowId xmlns:a16="http://schemas.microsoft.com/office/drawing/2014/main" val="2411573899"/>
                  </a:ext>
                </a:extLst>
              </a:tr>
              <a:tr h="3349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When</a:t>
                      </a:r>
                      <a:r>
                        <a:rPr lang="en-US" sz="2400" kern="1200" baseline="0" dirty="0">
                          <a:solidFill>
                            <a:schemeClr val="tx1"/>
                          </a:solidFill>
                          <a:effectLst/>
                          <a:latin typeface="+mn-lt"/>
                          <a:ea typeface="+mn-ea"/>
                          <a:cs typeface="+mn-cs"/>
                        </a:rPr>
                        <a:t> the </a:t>
                      </a:r>
                      <a:r>
                        <a:rPr lang="en-US" sz="2400" kern="1200" dirty="0">
                          <a:solidFill>
                            <a:schemeClr val="tx1"/>
                          </a:solidFill>
                          <a:effectLst/>
                          <a:latin typeface="+mn-lt"/>
                          <a:ea typeface="+mn-ea"/>
                          <a:cs typeface="+mn-cs"/>
                        </a:rPr>
                        <a:t>central bank </a:t>
                      </a:r>
                      <a:r>
                        <a:rPr lang="en-US" sz="2400" i="1" kern="1200" dirty="0">
                          <a:solidFill>
                            <a:schemeClr val="tx1"/>
                          </a:solidFill>
                          <a:effectLst/>
                          <a:latin typeface="+mn-lt"/>
                          <a:ea typeface="+mn-ea"/>
                          <a:cs typeface="+mn-cs"/>
                        </a:rPr>
                        <a:t>raises</a:t>
                      </a:r>
                      <a:r>
                        <a:rPr lang="en-US" sz="2400" kern="1200" dirty="0">
                          <a:solidFill>
                            <a:schemeClr val="tx1"/>
                          </a:solidFill>
                          <a:effectLst/>
                          <a:latin typeface="+mn-lt"/>
                          <a:ea typeface="+mn-ea"/>
                          <a:cs typeface="+mn-cs"/>
                        </a:rPr>
                        <a:t> the </a:t>
                      </a:r>
                      <a:r>
                        <a:rPr lang="en-US" sz="2400" b="0" kern="1200" dirty="0">
                          <a:solidFill>
                            <a:schemeClr val="tx1"/>
                          </a:solidFill>
                          <a:effectLst/>
                          <a:latin typeface="+mn-lt"/>
                          <a:ea typeface="+mn-ea"/>
                          <a:cs typeface="+mn-cs"/>
                        </a:rPr>
                        <a:t>target</a:t>
                      </a:r>
                      <a:r>
                        <a:rPr lang="en-US" sz="2400" kern="1200" dirty="0">
                          <a:solidFill>
                            <a:schemeClr val="tx1"/>
                          </a:solidFill>
                          <a:effectLst/>
                          <a:latin typeface="+mn-lt"/>
                          <a:ea typeface="+mn-ea"/>
                          <a:cs typeface="+mn-cs"/>
                        </a:rPr>
                        <a:t> for the </a:t>
                      </a:r>
                      <a:r>
                        <a:rPr lang="en-US" sz="2400" b="1" kern="1200" baseline="0" dirty="0">
                          <a:solidFill>
                            <a:schemeClr val="tx1"/>
                          </a:solidFill>
                          <a:effectLst/>
                          <a:latin typeface="+mn-lt"/>
                          <a:ea typeface="+mn-ea"/>
                          <a:cs typeface="+mn-cs"/>
                        </a:rPr>
                        <a:t>policy rate</a:t>
                      </a:r>
                      <a:r>
                        <a:rPr lang="en-US" sz="2400" kern="1200" dirty="0">
                          <a:solidFill>
                            <a:schemeClr val="tx1"/>
                          </a:solidFill>
                          <a:effectLst/>
                          <a:latin typeface="+mn-lt"/>
                          <a:ea typeface="+mn-ea"/>
                          <a:cs typeface="+mn-cs"/>
                        </a:rPr>
                        <a:t>, it also </a:t>
                      </a:r>
                      <a:r>
                        <a:rPr lang="en-US" sz="2400" i="1" kern="1200" dirty="0">
                          <a:solidFill>
                            <a:schemeClr val="tx1"/>
                          </a:solidFill>
                          <a:effectLst/>
                          <a:latin typeface="+mn-lt"/>
                          <a:ea typeface="+mn-ea"/>
                          <a:cs typeface="+mn-cs"/>
                        </a:rPr>
                        <a:t>raises</a:t>
                      </a:r>
                      <a:r>
                        <a:rPr lang="en-US" sz="2400" kern="1200" dirty="0">
                          <a:solidFill>
                            <a:schemeClr val="tx1"/>
                          </a:solidFill>
                          <a:effectLst/>
                          <a:latin typeface="+mn-lt"/>
                          <a:ea typeface="+mn-ea"/>
                          <a:cs typeface="+mn-cs"/>
                        </a:rPr>
                        <a:t> the </a:t>
                      </a:r>
                      <a:r>
                        <a:rPr lang="en-US" sz="2400" b="1" kern="1200" dirty="0">
                          <a:solidFill>
                            <a:schemeClr val="tx1"/>
                          </a:solidFill>
                          <a:effectLst/>
                          <a:latin typeface="+mn-lt"/>
                          <a:ea typeface="+mn-ea"/>
                          <a:cs typeface="+mn-cs"/>
                        </a:rPr>
                        <a:t>administered interest rates</a:t>
                      </a:r>
                      <a:r>
                        <a:rPr lang="en-US" sz="2400" b="0" kern="1200" dirty="0">
                          <a:solidFill>
                            <a:schemeClr val="tx1"/>
                          </a:solidFill>
                          <a:effectLst/>
                          <a:latin typeface="+mn-lt"/>
                          <a:ea typeface="+mn-ea"/>
                          <a:cs typeface="+mn-cs"/>
                        </a:rPr>
                        <a:t>,</a:t>
                      </a:r>
                      <a:r>
                        <a:rPr lang="en-US" sz="2400" kern="1200" dirty="0">
                          <a:solidFill>
                            <a:schemeClr val="tx1"/>
                          </a:solidFill>
                          <a:effectLst/>
                          <a:latin typeface="+mn-lt"/>
                          <a:ea typeface="+mn-ea"/>
                          <a:cs typeface="+mn-cs"/>
                        </a:rPr>
                        <a:t> which moves the  </a:t>
                      </a:r>
                      <a:r>
                        <a:rPr lang="en-US" sz="2400" b="1" kern="1200" baseline="0" dirty="0">
                          <a:solidFill>
                            <a:schemeClr val="tx1"/>
                          </a:solidFill>
                          <a:effectLst/>
                          <a:latin typeface="+mn-lt"/>
                          <a:ea typeface="+mn-ea"/>
                          <a:cs typeface="+mn-cs"/>
                        </a:rPr>
                        <a:t>policy  rate </a:t>
                      </a:r>
                      <a:r>
                        <a:rPr lang="en-US" sz="2400" kern="1200" dirty="0">
                          <a:solidFill>
                            <a:schemeClr val="tx1"/>
                          </a:solidFill>
                          <a:effectLst/>
                          <a:latin typeface="+mn-lt"/>
                          <a:ea typeface="+mn-ea"/>
                          <a:cs typeface="+mn-cs"/>
                        </a:rPr>
                        <a:t>up into the new target 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rgbClr val="FF0000"/>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n-lt"/>
                          <a:ea typeface="+mn-ea"/>
                          <a:cs typeface="+mn-cs"/>
                        </a:rPr>
                        <a:t>When</a:t>
                      </a:r>
                      <a:r>
                        <a:rPr lang="en-US" sz="2400" kern="1200" baseline="0" dirty="0">
                          <a:solidFill>
                            <a:schemeClr val="tx1"/>
                          </a:solidFill>
                          <a:effectLst/>
                          <a:latin typeface="+mn-lt"/>
                          <a:ea typeface="+mn-ea"/>
                          <a:cs typeface="+mn-cs"/>
                        </a:rPr>
                        <a:t> the </a:t>
                      </a:r>
                      <a:r>
                        <a:rPr lang="en-US" sz="2400" kern="1200" dirty="0">
                          <a:solidFill>
                            <a:schemeClr val="tx1"/>
                          </a:solidFill>
                          <a:effectLst/>
                          <a:latin typeface="+mn-lt"/>
                          <a:ea typeface="+mn-ea"/>
                          <a:cs typeface="+mn-cs"/>
                        </a:rPr>
                        <a:t>central bank </a:t>
                      </a:r>
                      <a:r>
                        <a:rPr lang="en-US" sz="2400" i="1" kern="1200" dirty="0">
                          <a:solidFill>
                            <a:schemeClr val="tx1"/>
                          </a:solidFill>
                          <a:effectLst/>
                          <a:latin typeface="+mn-lt"/>
                          <a:ea typeface="+mn-ea"/>
                          <a:cs typeface="+mn-cs"/>
                        </a:rPr>
                        <a:t>lowers</a:t>
                      </a:r>
                      <a:r>
                        <a:rPr lang="en-US" sz="2400" kern="1200" dirty="0">
                          <a:solidFill>
                            <a:schemeClr val="tx1"/>
                          </a:solidFill>
                          <a:effectLst/>
                          <a:latin typeface="+mn-lt"/>
                          <a:ea typeface="+mn-ea"/>
                          <a:cs typeface="+mn-cs"/>
                        </a:rPr>
                        <a:t> the </a:t>
                      </a:r>
                      <a:r>
                        <a:rPr lang="en-US" sz="2400" b="0" kern="1200" dirty="0">
                          <a:solidFill>
                            <a:schemeClr val="tx1"/>
                          </a:solidFill>
                          <a:effectLst/>
                          <a:latin typeface="+mn-lt"/>
                          <a:ea typeface="+mn-ea"/>
                          <a:cs typeface="+mn-cs"/>
                        </a:rPr>
                        <a:t>target</a:t>
                      </a:r>
                      <a:r>
                        <a:rPr lang="en-US" sz="2400" kern="1200" dirty="0">
                          <a:solidFill>
                            <a:schemeClr val="tx1"/>
                          </a:solidFill>
                          <a:effectLst/>
                          <a:latin typeface="+mn-lt"/>
                          <a:ea typeface="+mn-ea"/>
                          <a:cs typeface="+mn-cs"/>
                        </a:rPr>
                        <a:t> for the </a:t>
                      </a:r>
                      <a:r>
                        <a:rPr lang="en-US" sz="2400" b="1" kern="1200" baseline="0" dirty="0">
                          <a:solidFill>
                            <a:schemeClr val="tx1"/>
                          </a:solidFill>
                          <a:effectLst/>
                          <a:latin typeface="+mn-lt"/>
                          <a:ea typeface="+mn-ea"/>
                          <a:cs typeface="+mn-cs"/>
                        </a:rPr>
                        <a:t>policy rate</a:t>
                      </a:r>
                      <a:r>
                        <a:rPr lang="en-US" sz="2400" kern="1200" dirty="0">
                          <a:solidFill>
                            <a:schemeClr val="tx1"/>
                          </a:solidFill>
                          <a:effectLst/>
                          <a:latin typeface="+mn-lt"/>
                          <a:ea typeface="+mn-ea"/>
                          <a:cs typeface="+mn-cs"/>
                        </a:rPr>
                        <a:t>, it also </a:t>
                      </a:r>
                      <a:r>
                        <a:rPr lang="en-US" sz="2400" i="1" kern="1200" dirty="0">
                          <a:solidFill>
                            <a:schemeClr val="tx1"/>
                          </a:solidFill>
                          <a:effectLst/>
                          <a:latin typeface="+mn-lt"/>
                          <a:ea typeface="+mn-ea"/>
                          <a:cs typeface="+mn-cs"/>
                        </a:rPr>
                        <a:t>lowers</a:t>
                      </a:r>
                      <a:r>
                        <a:rPr lang="en-US" sz="2400" kern="1200" dirty="0">
                          <a:solidFill>
                            <a:schemeClr val="tx1"/>
                          </a:solidFill>
                          <a:effectLst/>
                          <a:latin typeface="+mn-lt"/>
                          <a:ea typeface="+mn-ea"/>
                          <a:cs typeface="+mn-cs"/>
                        </a:rPr>
                        <a:t> the </a:t>
                      </a:r>
                      <a:r>
                        <a:rPr lang="en-US" sz="2400" b="1" kern="1200" dirty="0">
                          <a:solidFill>
                            <a:schemeClr val="tx1"/>
                          </a:solidFill>
                          <a:effectLst/>
                          <a:latin typeface="+mn-lt"/>
                          <a:ea typeface="+mn-ea"/>
                          <a:cs typeface="+mn-cs"/>
                        </a:rPr>
                        <a:t>administered interest rates</a:t>
                      </a:r>
                      <a:r>
                        <a:rPr lang="en-US" sz="2400" b="0" kern="1200" dirty="0">
                          <a:solidFill>
                            <a:schemeClr val="tx1"/>
                          </a:solidFill>
                          <a:effectLst/>
                          <a:latin typeface="+mn-lt"/>
                          <a:ea typeface="+mn-ea"/>
                          <a:cs typeface="+mn-cs"/>
                        </a:rPr>
                        <a:t>,</a:t>
                      </a:r>
                      <a:r>
                        <a:rPr lang="en-US" sz="2400" kern="1200" dirty="0">
                          <a:solidFill>
                            <a:schemeClr val="tx1"/>
                          </a:solidFill>
                          <a:effectLst/>
                          <a:latin typeface="+mn-lt"/>
                          <a:ea typeface="+mn-ea"/>
                          <a:cs typeface="+mn-cs"/>
                        </a:rPr>
                        <a:t> which moves the  </a:t>
                      </a:r>
                      <a:r>
                        <a:rPr lang="en-US" sz="2400" b="1" kern="1200" baseline="0" dirty="0">
                          <a:solidFill>
                            <a:schemeClr val="tx1"/>
                          </a:solidFill>
                          <a:effectLst/>
                          <a:latin typeface="+mn-lt"/>
                          <a:ea typeface="+mn-ea"/>
                          <a:cs typeface="+mn-cs"/>
                        </a:rPr>
                        <a:t>policy  rate down</a:t>
                      </a:r>
                      <a:r>
                        <a:rPr lang="en-US" sz="2400" kern="1200" dirty="0">
                          <a:solidFill>
                            <a:schemeClr val="tx1"/>
                          </a:solidFill>
                          <a:effectLst/>
                          <a:latin typeface="+mn-lt"/>
                          <a:ea typeface="+mn-ea"/>
                          <a:cs typeface="+mn-cs"/>
                        </a:rPr>
                        <a:t> into the new target range. </a:t>
                      </a:r>
                    </a:p>
                    <a:p>
                      <a:pPr lvl="0"/>
                      <a:endParaRPr lang="en-US" sz="2000" kern="1200" dirty="0">
                        <a:solidFill>
                          <a:schemeClr val="tx1"/>
                        </a:solidFill>
                        <a:effectLst/>
                        <a:latin typeface="+mn-lt"/>
                        <a:ea typeface="+mn-ea"/>
                        <a:cs typeface="+mn-cs"/>
                      </a:endParaRPr>
                    </a:p>
                  </a:txBody>
                  <a:tcPr/>
                </a:tc>
                <a:extLst>
                  <a:ext uri="{0D108BD9-81ED-4DB2-BD59-A6C34878D82A}">
                    <a16:rowId xmlns:a16="http://schemas.microsoft.com/office/drawing/2014/main" val="2621324941"/>
                  </a:ext>
                </a:extLst>
              </a:tr>
            </a:tbl>
          </a:graphicData>
        </a:graphic>
      </p:graphicFrame>
      <p:pic>
        <p:nvPicPr>
          <p:cNvPr id="6" name="Picture 5" descr="2nd_page_header.BMP">
            <a:extLst>
              <a:ext uri="{FF2B5EF4-FFF2-40B4-BE49-F238E27FC236}">
                <a16:creationId xmlns:a16="http://schemas.microsoft.com/office/drawing/2014/main" id="{7D3524E5-5073-4C83-96FE-F8D8A1F468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597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6" name="Picture 6" descr="2nd_page_header.BMP">
            <a:extLst>
              <a:ext uri="{FF2B5EF4-FFF2-40B4-BE49-F238E27FC236}">
                <a16:creationId xmlns:a16="http://schemas.microsoft.com/office/drawing/2014/main" id="{319CAD66-EF95-4937-8EB3-2907D35748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C510D472-2E62-41BA-8649-8A2A58F91714}"/>
              </a:ext>
            </a:extLst>
          </p:cNvPr>
          <p:cNvSpPr txBox="1"/>
          <p:nvPr/>
        </p:nvSpPr>
        <p:spPr>
          <a:xfrm>
            <a:off x="435004" y="835560"/>
            <a:ext cx="4547303" cy="4493538"/>
          </a:xfrm>
          <a:prstGeom prst="rect">
            <a:avLst/>
          </a:prstGeom>
          <a:noFill/>
        </p:spPr>
        <p:txBody>
          <a:bodyPr wrap="square" rtlCol="0">
            <a:spAutoFit/>
          </a:bodyPr>
          <a:lstStyle/>
          <a:p>
            <a:r>
              <a:rPr lang="en-US" sz="2200" b="1" dirty="0"/>
              <a:t>Supporting Tool: Open Market Operations </a:t>
            </a:r>
          </a:p>
          <a:p>
            <a:endParaRPr lang="en-US" sz="2200" b="1" dirty="0"/>
          </a:p>
          <a:p>
            <a:r>
              <a:rPr lang="en-US" sz="2200" dirty="0"/>
              <a:t>Open market operations are conducted periodically to maintain ample reserves, or to conduct large scale asset purchases (i.e. </a:t>
            </a:r>
            <a:r>
              <a:rPr lang="en-US" sz="2200" b="1" dirty="0"/>
              <a:t>quantitative easing</a:t>
            </a:r>
            <a:r>
              <a:rPr lang="en-US" sz="2200" dirty="0"/>
              <a:t>).</a:t>
            </a:r>
          </a:p>
          <a:p>
            <a:endParaRPr lang="en-US" sz="2200" dirty="0"/>
          </a:p>
          <a:p>
            <a:r>
              <a:rPr lang="en-US" sz="2200" dirty="0"/>
              <a:t>To shift the supply curve to the right, the central bank purchases securities and pays for them by adding reserves to the banking system.</a:t>
            </a:r>
          </a:p>
        </p:txBody>
      </p:sp>
      <p:pic>
        <p:nvPicPr>
          <p:cNvPr id="5" name="Picture 4" descr="A diagram of a supply line&#10;&#10;Description automatically generated">
            <a:extLst>
              <a:ext uri="{FF2B5EF4-FFF2-40B4-BE49-F238E27FC236}">
                <a16:creationId xmlns:a16="http://schemas.microsoft.com/office/drawing/2014/main" id="{422006B0-0739-D3BA-E499-F1505BE9C1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308" y="1714901"/>
            <a:ext cx="3836376" cy="3836376"/>
          </a:xfrm>
          <a:prstGeom prst="rect">
            <a:avLst/>
          </a:prstGeom>
        </p:spPr>
      </p:pic>
    </p:spTree>
    <p:extLst>
      <p:ext uri="{BB962C8B-B14F-4D97-AF65-F5344CB8AC3E}">
        <p14:creationId xmlns:p14="http://schemas.microsoft.com/office/powerpoint/2010/main" val="2992666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024AC8-2BC2-2BBD-7C69-4B6EE71628E3}"/>
              </a:ext>
            </a:extLst>
          </p:cNvPr>
          <p:cNvPicPr>
            <a:picLocks noChangeAspect="1"/>
          </p:cNvPicPr>
          <p:nvPr/>
        </p:nvPicPr>
        <p:blipFill>
          <a:blip r:embed="rId2"/>
          <a:stretch>
            <a:fillRect/>
          </a:stretch>
        </p:blipFill>
        <p:spPr>
          <a:xfrm>
            <a:off x="4055068" y="2472489"/>
            <a:ext cx="5088932" cy="3555564"/>
          </a:xfrm>
          <a:prstGeom prst="rect">
            <a:avLst/>
          </a:prstGeom>
        </p:spPr>
      </p:pic>
      <p:sp>
        <p:nvSpPr>
          <p:cNvPr id="6" name="TextBox 5">
            <a:extLst>
              <a:ext uri="{FF2B5EF4-FFF2-40B4-BE49-F238E27FC236}">
                <a16:creationId xmlns:a16="http://schemas.microsoft.com/office/drawing/2014/main" id="{30DC77C5-F234-F5EE-CF41-83F30C6995AA}"/>
              </a:ext>
            </a:extLst>
          </p:cNvPr>
          <p:cNvSpPr txBox="1"/>
          <p:nvPr/>
        </p:nvSpPr>
        <p:spPr>
          <a:xfrm>
            <a:off x="420664" y="5633264"/>
            <a:ext cx="4519403" cy="400110"/>
          </a:xfrm>
          <a:prstGeom prst="rect">
            <a:avLst/>
          </a:prstGeom>
          <a:noFill/>
        </p:spPr>
        <p:txBody>
          <a:bodyPr wrap="square" rtlCol="0">
            <a:spAutoFit/>
          </a:bodyPr>
          <a:lstStyle/>
          <a:p>
            <a:r>
              <a:rPr lang="en-US" sz="2000" b="1" dirty="0"/>
              <a:t>Interest on reserves rate</a:t>
            </a:r>
            <a:endParaRPr lang="en-US" sz="2000" dirty="0"/>
          </a:p>
        </p:txBody>
      </p:sp>
      <p:cxnSp>
        <p:nvCxnSpPr>
          <p:cNvPr id="4" name="Straight Arrow Connector 3">
            <a:extLst>
              <a:ext uri="{FF2B5EF4-FFF2-40B4-BE49-F238E27FC236}">
                <a16:creationId xmlns:a16="http://schemas.microsoft.com/office/drawing/2014/main" id="{B9F1F023-B2C9-9823-E248-89D63FDE8139}"/>
              </a:ext>
            </a:extLst>
          </p:cNvPr>
          <p:cNvCxnSpPr>
            <a:cxnSpLocks/>
          </p:cNvCxnSpPr>
          <p:nvPr/>
        </p:nvCxnSpPr>
        <p:spPr>
          <a:xfrm flipV="1">
            <a:off x="4341339" y="5099154"/>
            <a:ext cx="928493" cy="64425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D25BBCE-5351-4490-D2BC-E2FE86FA637F}"/>
              </a:ext>
            </a:extLst>
          </p:cNvPr>
          <p:cNvSpPr txBox="1"/>
          <p:nvPr/>
        </p:nvSpPr>
        <p:spPr>
          <a:xfrm>
            <a:off x="733120" y="3526943"/>
            <a:ext cx="3443417" cy="400110"/>
          </a:xfrm>
          <a:prstGeom prst="rect">
            <a:avLst/>
          </a:prstGeom>
          <a:noFill/>
        </p:spPr>
        <p:txBody>
          <a:bodyPr wrap="square" rtlCol="0">
            <a:spAutoFit/>
          </a:bodyPr>
          <a:lstStyle/>
          <a:p>
            <a:r>
              <a:rPr lang="en-US" sz="2000" b="1" dirty="0"/>
              <a:t>Discount rate</a:t>
            </a:r>
            <a:endParaRPr lang="en-US" sz="2000" dirty="0"/>
          </a:p>
        </p:txBody>
      </p:sp>
      <p:cxnSp>
        <p:nvCxnSpPr>
          <p:cNvPr id="7" name="Straight Arrow Connector 6">
            <a:extLst>
              <a:ext uri="{FF2B5EF4-FFF2-40B4-BE49-F238E27FC236}">
                <a16:creationId xmlns:a16="http://schemas.microsoft.com/office/drawing/2014/main" id="{707EE133-E4EF-17A8-A16A-10E2B4693557}"/>
              </a:ext>
            </a:extLst>
          </p:cNvPr>
          <p:cNvCxnSpPr/>
          <p:nvPr/>
        </p:nvCxnSpPr>
        <p:spPr>
          <a:xfrm>
            <a:off x="3762586" y="3726998"/>
            <a:ext cx="848497"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DAE9A39-BE7B-C016-826D-B68C32CAE327}"/>
              </a:ext>
            </a:extLst>
          </p:cNvPr>
          <p:cNvSpPr/>
          <p:nvPr/>
        </p:nvSpPr>
        <p:spPr>
          <a:xfrm>
            <a:off x="4077729" y="4555524"/>
            <a:ext cx="741405" cy="74964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8A106A-8FA8-B9C8-97BF-CC2297AC240B}"/>
              </a:ext>
            </a:extLst>
          </p:cNvPr>
          <p:cNvSpPr txBox="1"/>
          <p:nvPr/>
        </p:nvSpPr>
        <p:spPr>
          <a:xfrm>
            <a:off x="1797954" y="4703421"/>
            <a:ext cx="1313750" cy="400110"/>
          </a:xfrm>
          <a:prstGeom prst="rect">
            <a:avLst/>
          </a:prstGeom>
          <a:noFill/>
        </p:spPr>
        <p:txBody>
          <a:bodyPr wrap="square" rtlCol="0">
            <a:spAutoFit/>
          </a:bodyPr>
          <a:lstStyle/>
          <a:p>
            <a:r>
              <a:rPr lang="en-US" sz="2000" b="1" dirty="0"/>
              <a:t>Policy rate</a:t>
            </a:r>
            <a:endParaRPr lang="en-US" sz="2000" dirty="0"/>
          </a:p>
        </p:txBody>
      </p:sp>
      <p:cxnSp>
        <p:nvCxnSpPr>
          <p:cNvPr id="10" name="Straight Arrow Connector 9">
            <a:extLst>
              <a:ext uri="{FF2B5EF4-FFF2-40B4-BE49-F238E27FC236}">
                <a16:creationId xmlns:a16="http://schemas.microsoft.com/office/drawing/2014/main" id="{E86B6482-7507-AB07-3764-6DD26D984FA5}"/>
              </a:ext>
            </a:extLst>
          </p:cNvPr>
          <p:cNvCxnSpPr/>
          <p:nvPr/>
        </p:nvCxnSpPr>
        <p:spPr>
          <a:xfrm>
            <a:off x="3150880" y="4930346"/>
            <a:ext cx="848497"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27A1CCA-556D-F849-7B95-57C96CDCD123}"/>
              </a:ext>
            </a:extLst>
          </p:cNvPr>
          <p:cNvSpPr txBox="1"/>
          <p:nvPr/>
        </p:nvSpPr>
        <p:spPr>
          <a:xfrm>
            <a:off x="1322170" y="761760"/>
            <a:ext cx="6880536" cy="1384995"/>
          </a:xfrm>
          <a:prstGeom prst="rect">
            <a:avLst/>
          </a:prstGeom>
          <a:noFill/>
        </p:spPr>
        <p:txBody>
          <a:bodyPr wrap="square" rtlCol="0">
            <a:spAutoFit/>
          </a:bodyPr>
          <a:lstStyle/>
          <a:p>
            <a:pPr algn="ctr"/>
            <a:r>
              <a:rPr lang="en-US" sz="2800" dirty="0"/>
              <a:t>The central bank uses the </a:t>
            </a:r>
            <a:r>
              <a:rPr lang="en-US" sz="2800" b="1" dirty="0"/>
              <a:t>administered rates </a:t>
            </a:r>
            <a:r>
              <a:rPr lang="en-US" sz="2800" dirty="0"/>
              <a:t>to</a:t>
            </a:r>
            <a:r>
              <a:rPr lang="en-US" sz="2800" b="1" dirty="0"/>
              <a:t> </a:t>
            </a:r>
            <a:r>
              <a:rPr lang="en-US" sz="2800" b="1" i="1" dirty="0"/>
              <a:t>steer</a:t>
            </a:r>
            <a:r>
              <a:rPr lang="en-US" sz="2800" b="1" dirty="0"/>
              <a:t> </a:t>
            </a:r>
            <a:r>
              <a:rPr lang="en-US" sz="2800" dirty="0"/>
              <a:t>the</a:t>
            </a:r>
            <a:r>
              <a:rPr lang="en-US" sz="2800" b="1" dirty="0"/>
              <a:t> policy rate </a:t>
            </a:r>
          </a:p>
          <a:p>
            <a:endParaRPr lang="en-US" sz="2800" dirty="0"/>
          </a:p>
        </p:txBody>
      </p:sp>
      <p:pic>
        <p:nvPicPr>
          <p:cNvPr id="14" name="Picture 13" descr="2nd_page_header.BMP">
            <a:extLst>
              <a:ext uri="{FF2B5EF4-FFF2-40B4-BE49-F238E27FC236}">
                <a16:creationId xmlns:a16="http://schemas.microsoft.com/office/drawing/2014/main" id="{C07B1B4D-5739-FE26-A4E1-EC7655089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821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33</a:t>
            </a:fld>
            <a:endParaRPr lang="en-US"/>
          </a:p>
        </p:txBody>
      </p:sp>
      <p:sp>
        <p:nvSpPr>
          <p:cNvPr id="3" name="TextBox 2">
            <a:extLst>
              <a:ext uri="{FF2B5EF4-FFF2-40B4-BE49-F238E27FC236}">
                <a16:creationId xmlns:a16="http://schemas.microsoft.com/office/drawing/2014/main" id="{E116FB0A-2E22-4269-BC74-FC14FBF13505}"/>
              </a:ext>
            </a:extLst>
          </p:cNvPr>
          <p:cNvSpPr txBox="1"/>
          <p:nvPr/>
        </p:nvSpPr>
        <p:spPr>
          <a:xfrm>
            <a:off x="340659" y="1174376"/>
            <a:ext cx="8247530" cy="3046988"/>
          </a:xfrm>
          <a:prstGeom prst="rect">
            <a:avLst/>
          </a:prstGeom>
          <a:noFill/>
        </p:spPr>
        <p:txBody>
          <a:bodyPr wrap="square" rtlCol="0">
            <a:spAutoFit/>
          </a:bodyPr>
          <a:lstStyle/>
          <a:p>
            <a:r>
              <a:rPr lang="en-US" sz="2400" b="1" dirty="0"/>
              <a:t>Problem: </a:t>
            </a:r>
            <a:r>
              <a:rPr lang="en-US" sz="2400" dirty="0"/>
              <a:t>In a banking system with ample reserves, and the economy in recession, the central bank wishes to use policy to reduce unemployment. </a:t>
            </a:r>
          </a:p>
          <a:p>
            <a:endParaRPr lang="en-US" sz="2400" b="1" dirty="0"/>
          </a:p>
          <a:p>
            <a:endParaRPr lang="en-US" sz="2400" b="1" dirty="0"/>
          </a:p>
          <a:p>
            <a:pPr marL="342900" indent="-342900">
              <a:buFont typeface="Arial" panose="020B0604020202020204" pitchFamily="34" charset="0"/>
              <a:buChar char="•"/>
            </a:pPr>
            <a:endParaRPr lang="en-US" sz="2400" b="1" dirty="0"/>
          </a:p>
          <a:p>
            <a:r>
              <a:rPr lang="en-US" sz="2400" b="1" dirty="0"/>
              <a:t>How can the central bank use its monetary policy tools to achieve full employment?</a:t>
            </a:r>
          </a:p>
        </p:txBody>
      </p:sp>
    </p:spTree>
    <p:extLst>
      <p:ext uri="{BB962C8B-B14F-4D97-AF65-F5344CB8AC3E}">
        <p14:creationId xmlns:p14="http://schemas.microsoft.com/office/powerpoint/2010/main" val="2972491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2BC5B4-58D4-BAB0-4BDE-7CB659360BCE}"/>
              </a:ext>
            </a:extLst>
          </p:cNvPr>
          <p:cNvPicPr>
            <a:picLocks noChangeAspect="1"/>
          </p:cNvPicPr>
          <p:nvPr/>
        </p:nvPicPr>
        <p:blipFill>
          <a:blip r:embed="rId2"/>
          <a:stretch>
            <a:fillRect/>
          </a:stretch>
        </p:blipFill>
        <p:spPr>
          <a:xfrm>
            <a:off x="1831668" y="2439545"/>
            <a:ext cx="5336005" cy="3812892"/>
          </a:xfrm>
          <a:prstGeom prst="rect">
            <a:avLst/>
          </a:prstGeom>
        </p:spPr>
      </p:pic>
      <p:cxnSp>
        <p:nvCxnSpPr>
          <p:cNvPr id="2" name="Straight Arrow Connector 1">
            <a:extLst>
              <a:ext uri="{FF2B5EF4-FFF2-40B4-BE49-F238E27FC236}">
                <a16:creationId xmlns:a16="http://schemas.microsoft.com/office/drawing/2014/main" id="{44E07E7E-009B-26FB-8127-B80BAD76DF47}"/>
              </a:ext>
            </a:extLst>
          </p:cNvPr>
          <p:cNvCxnSpPr>
            <a:cxnSpLocks/>
          </p:cNvCxnSpPr>
          <p:nvPr/>
        </p:nvCxnSpPr>
        <p:spPr>
          <a:xfrm>
            <a:off x="1957103" y="4837694"/>
            <a:ext cx="804791" cy="23268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0CC7BC0-270E-232F-1D27-02CE9DE20DE2}"/>
              </a:ext>
            </a:extLst>
          </p:cNvPr>
          <p:cNvSpPr txBox="1"/>
          <p:nvPr/>
        </p:nvSpPr>
        <p:spPr>
          <a:xfrm>
            <a:off x="145237" y="4408430"/>
            <a:ext cx="2674578" cy="369332"/>
          </a:xfrm>
          <a:prstGeom prst="rect">
            <a:avLst/>
          </a:prstGeom>
          <a:noFill/>
        </p:spPr>
        <p:txBody>
          <a:bodyPr wrap="none" rtlCol="0">
            <a:spAutoFit/>
          </a:bodyPr>
          <a:lstStyle/>
          <a:p>
            <a:r>
              <a:rPr lang="en-US" dirty="0">
                <a:solidFill>
                  <a:srgbClr val="C00000"/>
                </a:solidFill>
              </a:rPr>
              <a:t>Decrease in the policy rate</a:t>
            </a:r>
          </a:p>
        </p:txBody>
      </p:sp>
      <p:cxnSp>
        <p:nvCxnSpPr>
          <p:cNvPr id="6" name="Straight Arrow Connector 5">
            <a:extLst>
              <a:ext uri="{FF2B5EF4-FFF2-40B4-BE49-F238E27FC236}">
                <a16:creationId xmlns:a16="http://schemas.microsoft.com/office/drawing/2014/main" id="{967004E9-AB52-CAA1-345D-0F8686B7DD94}"/>
              </a:ext>
            </a:extLst>
          </p:cNvPr>
          <p:cNvCxnSpPr>
            <a:cxnSpLocks/>
          </p:cNvCxnSpPr>
          <p:nvPr/>
        </p:nvCxnSpPr>
        <p:spPr>
          <a:xfrm>
            <a:off x="1798897" y="3542272"/>
            <a:ext cx="1689336" cy="15281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A211693-3270-82EF-0666-7E90E9741224}"/>
              </a:ext>
            </a:extLst>
          </p:cNvPr>
          <p:cNvCxnSpPr>
            <a:cxnSpLocks/>
          </p:cNvCxnSpPr>
          <p:nvPr/>
        </p:nvCxnSpPr>
        <p:spPr>
          <a:xfrm>
            <a:off x="1798897" y="3542272"/>
            <a:ext cx="148747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384635-6D87-9495-C57F-AF6B491B8272}"/>
              </a:ext>
            </a:extLst>
          </p:cNvPr>
          <p:cNvSpPr txBox="1"/>
          <p:nvPr/>
        </p:nvSpPr>
        <p:spPr>
          <a:xfrm>
            <a:off x="145237" y="3321317"/>
            <a:ext cx="1936941" cy="646331"/>
          </a:xfrm>
          <a:prstGeom prst="rect">
            <a:avLst/>
          </a:prstGeom>
          <a:noFill/>
        </p:spPr>
        <p:txBody>
          <a:bodyPr wrap="none" rtlCol="0">
            <a:spAutoFit/>
          </a:bodyPr>
          <a:lstStyle/>
          <a:p>
            <a:r>
              <a:rPr lang="en-US" dirty="0">
                <a:solidFill>
                  <a:srgbClr val="C00000"/>
                </a:solidFill>
              </a:rPr>
              <a:t>Decrease in the </a:t>
            </a:r>
          </a:p>
          <a:p>
            <a:r>
              <a:rPr lang="en-US" dirty="0">
                <a:solidFill>
                  <a:srgbClr val="C00000"/>
                </a:solidFill>
              </a:rPr>
              <a:t>administered rates</a:t>
            </a:r>
          </a:p>
        </p:txBody>
      </p:sp>
      <p:pic>
        <p:nvPicPr>
          <p:cNvPr id="22" name="Picture 21" descr="2nd_page_header.BMP">
            <a:extLst>
              <a:ext uri="{FF2B5EF4-FFF2-40B4-BE49-F238E27FC236}">
                <a16:creationId xmlns:a16="http://schemas.microsoft.com/office/drawing/2014/main" id="{2CBA9E9D-C5C3-3A62-F750-A3067078CD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28061C8-0300-9D18-8CE6-AA93C384A95C}"/>
              </a:ext>
            </a:extLst>
          </p:cNvPr>
          <p:cNvSpPr txBox="1"/>
          <p:nvPr/>
        </p:nvSpPr>
        <p:spPr>
          <a:xfrm>
            <a:off x="6086346" y="2120988"/>
            <a:ext cx="2804060" cy="923330"/>
          </a:xfrm>
          <a:prstGeom prst="rect">
            <a:avLst/>
          </a:prstGeom>
          <a:noFill/>
        </p:spPr>
        <p:txBody>
          <a:bodyPr wrap="square" rtlCol="0">
            <a:spAutoFit/>
          </a:bodyPr>
          <a:lstStyle/>
          <a:p>
            <a:r>
              <a:rPr lang="en-US" b="1" dirty="0">
                <a:solidFill>
                  <a:srgbClr val="C00000"/>
                </a:solidFill>
              </a:rPr>
              <a:t>The central bank lowers the administered rates to steer the policy rate lower. </a:t>
            </a:r>
          </a:p>
        </p:txBody>
      </p:sp>
      <p:sp>
        <p:nvSpPr>
          <p:cNvPr id="10" name="TextBox 9">
            <a:extLst>
              <a:ext uri="{FF2B5EF4-FFF2-40B4-BE49-F238E27FC236}">
                <a16:creationId xmlns:a16="http://schemas.microsoft.com/office/drawing/2014/main" id="{4C82B543-BB98-6249-D227-BD9936E3444B}"/>
              </a:ext>
            </a:extLst>
          </p:cNvPr>
          <p:cNvSpPr txBox="1"/>
          <p:nvPr/>
        </p:nvSpPr>
        <p:spPr>
          <a:xfrm>
            <a:off x="490506" y="605563"/>
            <a:ext cx="8296212" cy="707886"/>
          </a:xfrm>
          <a:prstGeom prst="rect">
            <a:avLst/>
          </a:prstGeom>
          <a:noFill/>
        </p:spPr>
        <p:txBody>
          <a:bodyPr wrap="square" rtlCol="0">
            <a:spAutoFit/>
          </a:bodyPr>
          <a:lstStyle/>
          <a:p>
            <a:r>
              <a:rPr lang="en-US" sz="2000" b="1" dirty="0"/>
              <a:t>Problem: </a:t>
            </a:r>
            <a:r>
              <a:rPr lang="en-US" sz="2000" dirty="0"/>
              <a:t>In a banking system with ample reserves, and the economy in recession, the central bank wishes to use policy to reduce unemployment. </a:t>
            </a:r>
          </a:p>
        </p:txBody>
      </p:sp>
    </p:spTree>
    <p:extLst>
      <p:ext uri="{BB962C8B-B14F-4D97-AF65-F5344CB8AC3E}">
        <p14:creationId xmlns:p14="http://schemas.microsoft.com/office/powerpoint/2010/main" val="3639572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dirty="0"/>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05445DA6-2EEC-4C95-843C-DD4E9E12D02D}"/>
              </a:ext>
            </a:extLst>
          </p:cNvPr>
          <p:cNvSpPr txBox="1"/>
          <p:nvPr/>
        </p:nvSpPr>
        <p:spPr>
          <a:xfrm>
            <a:off x="441708" y="800824"/>
            <a:ext cx="8260584" cy="830997"/>
          </a:xfrm>
          <a:prstGeom prst="rect">
            <a:avLst/>
          </a:prstGeom>
          <a:noFill/>
        </p:spPr>
        <p:txBody>
          <a:bodyPr wrap="square" rtlCol="0">
            <a:spAutoFit/>
          </a:bodyPr>
          <a:lstStyle/>
          <a:p>
            <a:pPr algn="ctr"/>
            <a:r>
              <a:rPr lang="en-US" sz="2400" b="1" dirty="0"/>
              <a:t>The central bank lowers the policy rate </a:t>
            </a:r>
            <a:br>
              <a:rPr lang="en-US" sz="2400" b="1" dirty="0"/>
            </a:br>
            <a:r>
              <a:rPr lang="en-US" sz="2400" b="1" dirty="0"/>
              <a:t>by decreasing its administered rates.</a:t>
            </a:r>
          </a:p>
        </p:txBody>
      </p:sp>
      <p:sp>
        <p:nvSpPr>
          <p:cNvPr id="13" name="TextBox 12">
            <a:extLst>
              <a:ext uri="{FF2B5EF4-FFF2-40B4-BE49-F238E27FC236}">
                <a16:creationId xmlns:a16="http://schemas.microsoft.com/office/drawing/2014/main" id="{40657581-3470-4A97-B8B3-B1236EB9A5D2}"/>
              </a:ext>
            </a:extLst>
          </p:cNvPr>
          <p:cNvSpPr txBox="1"/>
          <p:nvPr/>
        </p:nvSpPr>
        <p:spPr>
          <a:xfrm>
            <a:off x="295582" y="5627262"/>
            <a:ext cx="8681364" cy="707886"/>
          </a:xfrm>
          <a:prstGeom prst="rect">
            <a:avLst/>
          </a:prstGeom>
          <a:noFill/>
        </p:spPr>
        <p:txBody>
          <a:bodyPr wrap="square" rtlCol="0">
            <a:spAutoFit/>
          </a:bodyPr>
          <a:lstStyle/>
          <a:p>
            <a:r>
              <a:rPr lang="en-US" sz="2000" dirty="0"/>
              <a:t>The central bank ensures the </a:t>
            </a:r>
            <a:r>
              <a:rPr lang="en-US" sz="2000" b="1" dirty="0"/>
              <a:t>policy rate </a:t>
            </a:r>
            <a:r>
              <a:rPr lang="en-US" sz="2000" dirty="0"/>
              <a:t>moves</a:t>
            </a:r>
            <a:r>
              <a:rPr lang="en-US" sz="2000" b="1" dirty="0"/>
              <a:t> </a:t>
            </a:r>
            <a:r>
              <a:rPr lang="en-US" sz="2000" dirty="0"/>
              <a:t>higher or lower by moving the </a:t>
            </a:r>
            <a:r>
              <a:rPr lang="en-US" sz="2000" b="1" dirty="0"/>
              <a:t>administered interest rates higher or lower</a:t>
            </a:r>
            <a:r>
              <a:rPr lang="en-US" sz="2000" dirty="0"/>
              <a:t>.</a:t>
            </a:r>
          </a:p>
        </p:txBody>
      </p:sp>
      <p:pic>
        <p:nvPicPr>
          <p:cNvPr id="2" name="Picture 1" descr="Timeline&#10;&#10;Description automatically generated with medium confidence">
            <a:extLst>
              <a:ext uri="{FF2B5EF4-FFF2-40B4-BE49-F238E27FC236}">
                <a16:creationId xmlns:a16="http://schemas.microsoft.com/office/drawing/2014/main" id="{14C0AEA4-BC2C-526C-3436-5299E305F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1551" y="1631821"/>
            <a:ext cx="3903742" cy="3659758"/>
          </a:xfrm>
          <a:prstGeom prst="rect">
            <a:avLst/>
          </a:prstGeom>
        </p:spPr>
      </p:pic>
    </p:spTree>
    <p:extLst>
      <p:ext uri="{BB962C8B-B14F-4D97-AF65-F5344CB8AC3E}">
        <p14:creationId xmlns:p14="http://schemas.microsoft.com/office/powerpoint/2010/main" val="3748865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DA2990-ECD4-F749-1116-81BE4997C359}"/>
              </a:ext>
            </a:extLst>
          </p:cNvPr>
          <p:cNvSpPr>
            <a:spLocks noGrp="1"/>
          </p:cNvSpPr>
          <p:nvPr>
            <p:ph type="sldNum" sz="quarter" idx="12"/>
          </p:nvPr>
        </p:nvSpPr>
        <p:spPr/>
        <p:txBody>
          <a:bodyPr/>
          <a:lstStyle/>
          <a:p>
            <a:fld id="{6457A4C7-8489-44FC-86E2-6D191A70AE12}" type="slidenum">
              <a:rPr lang="en-US" smtClean="0"/>
              <a:t>36</a:t>
            </a:fld>
            <a:endParaRPr lang="en-US" dirty="0"/>
          </a:p>
        </p:txBody>
      </p:sp>
      <p:sp>
        <p:nvSpPr>
          <p:cNvPr id="13" name="Rectangle 12">
            <a:extLst>
              <a:ext uri="{FF2B5EF4-FFF2-40B4-BE49-F238E27FC236}">
                <a16:creationId xmlns:a16="http://schemas.microsoft.com/office/drawing/2014/main" id="{4B1B7B7C-951F-CAEE-B359-3268AB85009A}"/>
              </a:ext>
            </a:extLst>
          </p:cNvPr>
          <p:cNvSpPr/>
          <p:nvPr/>
        </p:nvSpPr>
        <p:spPr>
          <a:xfrm>
            <a:off x="7486650" y="720971"/>
            <a:ext cx="1345223" cy="22244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2nd_page_header.BMP">
            <a:extLst>
              <a:ext uri="{FF2B5EF4-FFF2-40B4-BE49-F238E27FC236}">
                <a16:creationId xmlns:a16="http://schemas.microsoft.com/office/drawing/2014/main" id="{BECDCD78-AA84-0BE7-3FA1-749D10BBD7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B30B1971-ECCE-D38E-54D1-B4461220F2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9750"/>
            <a:ext cx="8857233" cy="5597279"/>
          </a:xfrm>
          <a:prstGeom prst="rect">
            <a:avLst/>
          </a:prstGeom>
        </p:spPr>
      </p:pic>
    </p:spTree>
    <p:extLst>
      <p:ext uri="{BB962C8B-B14F-4D97-AF65-F5344CB8AC3E}">
        <p14:creationId xmlns:p14="http://schemas.microsoft.com/office/powerpoint/2010/main" val="4129521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2BC5B4-58D4-BAB0-4BDE-7CB659360BCE}"/>
              </a:ext>
            </a:extLst>
          </p:cNvPr>
          <p:cNvPicPr>
            <a:picLocks noChangeAspect="1"/>
          </p:cNvPicPr>
          <p:nvPr/>
        </p:nvPicPr>
        <p:blipFill>
          <a:blip r:embed="rId2"/>
          <a:stretch>
            <a:fillRect/>
          </a:stretch>
        </p:blipFill>
        <p:spPr>
          <a:xfrm>
            <a:off x="455708" y="1700343"/>
            <a:ext cx="3968656" cy="2835840"/>
          </a:xfrm>
          <a:prstGeom prst="rect">
            <a:avLst/>
          </a:prstGeom>
        </p:spPr>
      </p:pic>
      <p:pic>
        <p:nvPicPr>
          <p:cNvPr id="22" name="Picture 21" descr="2nd_page_header.BMP">
            <a:extLst>
              <a:ext uri="{FF2B5EF4-FFF2-40B4-BE49-F238E27FC236}">
                <a16:creationId xmlns:a16="http://schemas.microsoft.com/office/drawing/2014/main" id="{2CBA9E9D-C5C3-3A62-F750-A3067078CD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4C82B543-BB98-6249-D227-BD9936E3444B}"/>
              </a:ext>
            </a:extLst>
          </p:cNvPr>
          <p:cNvSpPr txBox="1"/>
          <p:nvPr/>
        </p:nvSpPr>
        <p:spPr>
          <a:xfrm>
            <a:off x="490506" y="605563"/>
            <a:ext cx="8296212" cy="707886"/>
          </a:xfrm>
          <a:prstGeom prst="rect">
            <a:avLst/>
          </a:prstGeom>
          <a:noFill/>
        </p:spPr>
        <p:txBody>
          <a:bodyPr wrap="square" rtlCol="0">
            <a:spAutoFit/>
          </a:bodyPr>
          <a:lstStyle/>
          <a:p>
            <a:r>
              <a:rPr lang="en-US" sz="2000" b="1" dirty="0"/>
              <a:t>Problem: In a banking system with ample reserves, and the economy in recession, the central bank wishes to use policy to reduce unemployment. </a:t>
            </a:r>
          </a:p>
        </p:txBody>
      </p:sp>
      <p:pic>
        <p:nvPicPr>
          <p:cNvPr id="11" name="Picture 10">
            <a:extLst>
              <a:ext uri="{FF2B5EF4-FFF2-40B4-BE49-F238E27FC236}">
                <a16:creationId xmlns:a16="http://schemas.microsoft.com/office/drawing/2014/main" id="{657D7739-2007-5779-531C-0B89CFA5D538}"/>
              </a:ext>
            </a:extLst>
          </p:cNvPr>
          <p:cNvPicPr>
            <a:picLocks noChangeAspect="1"/>
          </p:cNvPicPr>
          <p:nvPr/>
        </p:nvPicPr>
        <p:blipFill>
          <a:blip r:embed="rId4"/>
          <a:stretch>
            <a:fillRect/>
          </a:stretch>
        </p:blipFill>
        <p:spPr>
          <a:xfrm>
            <a:off x="4719637" y="1385612"/>
            <a:ext cx="3819525" cy="3543300"/>
          </a:xfrm>
          <a:prstGeom prst="rect">
            <a:avLst/>
          </a:prstGeom>
        </p:spPr>
      </p:pic>
      <p:graphicFrame>
        <p:nvGraphicFramePr>
          <p:cNvPr id="19" name="Table 18">
            <a:extLst>
              <a:ext uri="{FF2B5EF4-FFF2-40B4-BE49-F238E27FC236}">
                <a16:creationId xmlns:a16="http://schemas.microsoft.com/office/drawing/2014/main" id="{D44AB8F1-2F59-1BDE-4C31-A4530137230D}"/>
              </a:ext>
            </a:extLst>
          </p:cNvPr>
          <p:cNvGraphicFramePr>
            <a:graphicFrameLocks noGrp="1"/>
          </p:cNvGraphicFramePr>
          <p:nvPr>
            <p:extLst>
              <p:ext uri="{D42A27DB-BD31-4B8C-83A1-F6EECF244321}">
                <p14:modId xmlns:p14="http://schemas.microsoft.com/office/powerpoint/2010/main" val="2627025256"/>
              </p:ext>
            </p:extLst>
          </p:nvPr>
        </p:nvGraphicFramePr>
        <p:xfrm>
          <a:off x="490506" y="4717897"/>
          <a:ext cx="8157200" cy="1854200"/>
        </p:xfrm>
        <a:graphic>
          <a:graphicData uri="http://schemas.openxmlformats.org/drawingml/2006/table">
            <a:tbl>
              <a:tblPr firstRow="1" bandRow="1">
                <a:tableStyleId>{2D5ABB26-0587-4C30-8999-92F81FD0307C}</a:tableStyleId>
              </a:tblPr>
              <a:tblGrid>
                <a:gridCol w="944739">
                  <a:extLst>
                    <a:ext uri="{9D8B030D-6E8A-4147-A177-3AD203B41FA5}">
                      <a16:colId xmlns:a16="http://schemas.microsoft.com/office/drawing/2014/main" val="480894466"/>
                    </a:ext>
                  </a:extLst>
                </a:gridCol>
                <a:gridCol w="7212461">
                  <a:extLst>
                    <a:ext uri="{9D8B030D-6E8A-4147-A177-3AD203B41FA5}">
                      <a16:colId xmlns:a16="http://schemas.microsoft.com/office/drawing/2014/main" val="379465339"/>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Market interest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46539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Consumer spending / business investment (interest sensitive 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77821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Aggregate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111976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Real 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37956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726204"/>
                  </a:ext>
                </a:extLst>
              </a:tr>
            </a:tbl>
          </a:graphicData>
        </a:graphic>
      </p:graphicFrame>
      <p:sp>
        <p:nvSpPr>
          <p:cNvPr id="20" name="Arrow: Down 19">
            <a:extLst>
              <a:ext uri="{FF2B5EF4-FFF2-40B4-BE49-F238E27FC236}">
                <a16:creationId xmlns:a16="http://schemas.microsoft.com/office/drawing/2014/main" id="{5BEB4A4A-A2A2-077F-2D1D-C9C833C72DA2}"/>
              </a:ext>
            </a:extLst>
          </p:cNvPr>
          <p:cNvSpPr/>
          <p:nvPr/>
        </p:nvSpPr>
        <p:spPr>
          <a:xfrm rot="10800000">
            <a:off x="805998" y="5151305"/>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FAFD2946-87E8-86CB-808F-587D56EA0183}"/>
              </a:ext>
            </a:extLst>
          </p:cNvPr>
          <p:cNvSpPr/>
          <p:nvPr/>
        </p:nvSpPr>
        <p:spPr>
          <a:xfrm>
            <a:off x="805998" y="4804535"/>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831B5304-0E71-B61F-43A6-A16BDEC056CE}"/>
              </a:ext>
            </a:extLst>
          </p:cNvPr>
          <p:cNvSpPr/>
          <p:nvPr/>
        </p:nvSpPr>
        <p:spPr>
          <a:xfrm rot="10800000">
            <a:off x="805998" y="5556038"/>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Down 26">
            <a:extLst>
              <a:ext uri="{FF2B5EF4-FFF2-40B4-BE49-F238E27FC236}">
                <a16:creationId xmlns:a16="http://schemas.microsoft.com/office/drawing/2014/main" id="{CFAF4BD8-3B91-E369-48E2-D66510500FC9}"/>
              </a:ext>
            </a:extLst>
          </p:cNvPr>
          <p:cNvSpPr/>
          <p:nvPr/>
        </p:nvSpPr>
        <p:spPr>
          <a:xfrm rot="10800000">
            <a:off x="805998" y="5915364"/>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F3ED7078-A1CD-D856-FE9F-74CBEAEE7C46}"/>
              </a:ext>
            </a:extLst>
          </p:cNvPr>
          <p:cNvSpPr/>
          <p:nvPr/>
        </p:nvSpPr>
        <p:spPr>
          <a:xfrm rot="10800000">
            <a:off x="805998" y="6320097"/>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02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6" grpId="0" animBg="1"/>
      <p:bldP spid="27" grpId="0" animBg="1"/>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457A4C7-8489-44FC-86E2-6D191A70AE12}" type="slidenum">
              <a:rPr lang="en-US" smtClean="0"/>
              <a:t>38</a:t>
            </a:fld>
            <a:endParaRPr lang="en-US"/>
          </a:p>
        </p:txBody>
      </p:sp>
      <p:sp>
        <p:nvSpPr>
          <p:cNvPr id="8" name="TextBox 7">
            <a:extLst>
              <a:ext uri="{FF2B5EF4-FFF2-40B4-BE49-F238E27FC236}">
                <a16:creationId xmlns:a16="http://schemas.microsoft.com/office/drawing/2014/main" id="{4460C128-7CFA-4FFC-9A81-F6FC8CD4439D}"/>
              </a:ext>
            </a:extLst>
          </p:cNvPr>
          <p:cNvSpPr txBox="1"/>
          <p:nvPr/>
        </p:nvSpPr>
        <p:spPr>
          <a:xfrm>
            <a:off x="340659" y="1174376"/>
            <a:ext cx="8247530" cy="3416320"/>
          </a:xfrm>
          <a:prstGeom prst="rect">
            <a:avLst/>
          </a:prstGeom>
          <a:noFill/>
        </p:spPr>
        <p:txBody>
          <a:bodyPr wrap="square" rtlCol="0">
            <a:spAutoFit/>
          </a:bodyPr>
          <a:lstStyle/>
          <a:p>
            <a:r>
              <a:rPr lang="en-US" sz="2400" b="1" dirty="0"/>
              <a:t>Problem: </a:t>
            </a:r>
            <a:r>
              <a:rPr lang="en-US" sz="2400" dirty="0"/>
              <a:t>In a banking system with ample reserves, inflation has exceeded the central bank’s inflation target. </a:t>
            </a:r>
          </a:p>
          <a:p>
            <a:endParaRPr lang="en-US" sz="2400" b="1" dirty="0"/>
          </a:p>
          <a:p>
            <a:endParaRPr lang="en-US" sz="2400" b="1" dirty="0"/>
          </a:p>
          <a:p>
            <a:endParaRPr lang="en-US" sz="2400" b="1" dirty="0"/>
          </a:p>
          <a:p>
            <a:pPr marL="342900" indent="-342900">
              <a:buFont typeface="Arial" panose="020B0604020202020204" pitchFamily="34" charset="0"/>
              <a:buChar char="•"/>
            </a:pPr>
            <a:endParaRPr lang="en-US" sz="2400" b="1" dirty="0"/>
          </a:p>
          <a:p>
            <a:r>
              <a:rPr lang="en-US" sz="2400" b="1" dirty="0"/>
              <a:t>How can the central bank use its monetary policy tools to achieve price stability?</a:t>
            </a:r>
          </a:p>
          <a:p>
            <a:endParaRPr lang="en-US" sz="2400" b="1" dirty="0"/>
          </a:p>
        </p:txBody>
      </p:sp>
    </p:spTree>
    <p:extLst>
      <p:ext uri="{BB962C8B-B14F-4D97-AF65-F5344CB8AC3E}">
        <p14:creationId xmlns:p14="http://schemas.microsoft.com/office/powerpoint/2010/main" val="2176906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5AE2F-04D5-8DE9-191A-248B7A7BB603}"/>
              </a:ext>
            </a:extLst>
          </p:cNvPr>
          <p:cNvPicPr>
            <a:picLocks noChangeAspect="1"/>
          </p:cNvPicPr>
          <p:nvPr/>
        </p:nvPicPr>
        <p:blipFill>
          <a:blip r:embed="rId2"/>
          <a:stretch>
            <a:fillRect/>
          </a:stretch>
        </p:blipFill>
        <p:spPr>
          <a:xfrm>
            <a:off x="1763726" y="2736721"/>
            <a:ext cx="5232635" cy="3621302"/>
          </a:xfrm>
          <a:prstGeom prst="rect">
            <a:avLst/>
          </a:prstGeom>
        </p:spPr>
      </p:pic>
      <p:sp>
        <p:nvSpPr>
          <p:cNvPr id="9" name="TextBox 8">
            <a:extLst>
              <a:ext uri="{FF2B5EF4-FFF2-40B4-BE49-F238E27FC236}">
                <a16:creationId xmlns:a16="http://schemas.microsoft.com/office/drawing/2014/main" id="{00E49A40-30E9-2E51-B66D-4B749AA7C974}"/>
              </a:ext>
            </a:extLst>
          </p:cNvPr>
          <p:cNvSpPr txBox="1"/>
          <p:nvPr/>
        </p:nvSpPr>
        <p:spPr>
          <a:xfrm>
            <a:off x="6051175" y="2474033"/>
            <a:ext cx="2735543" cy="923330"/>
          </a:xfrm>
          <a:prstGeom prst="rect">
            <a:avLst/>
          </a:prstGeom>
          <a:noFill/>
        </p:spPr>
        <p:txBody>
          <a:bodyPr wrap="square" rtlCol="0">
            <a:spAutoFit/>
          </a:bodyPr>
          <a:lstStyle/>
          <a:p>
            <a:r>
              <a:rPr lang="en-US" b="1" dirty="0">
                <a:solidFill>
                  <a:srgbClr val="C00000"/>
                </a:solidFill>
              </a:rPr>
              <a:t>The central bank raises the administered rates to steer the policy rate higher. </a:t>
            </a:r>
          </a:p>
        </p:txBody>
      </p:sp>
      <p:cxnSp>
        <p:nvCxnSpPr>
          <p:cNvPr id="10" name="Straight Arrow Connector 9">
            <a:extLst>
              <a:ext uri="{FF2B5EF4-FFF2-40B4-BE49-F238E27FC236}">
                <a16:creationId xmlns:a16="http://schemas.microsoft.com/office/drawing/2014/main" id="{B62E4531-ECB4-F9C0-7CD9-6FF5C824E476}"/>
              </a:ext>
            </a:extLst>
          </p:cNvPr>
          <p:cNvCxnSpPr>
            <a:cxnSpLocks/>
          </p:cNvCxnSpPr>
          <p:nvPr/>
        </p:nvCxnSpPr>
        <p:spPr>
          <a:xfrm flipV="1">
            <a:off x="1921932" y="4935345"/>
            <a:ext cx="777183" cy="25539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3E7C79-2D9C-1221-053F-518BD0C8B28A}"/>
              </a:ext>
            </a:extLst>
          </p:cNvPr>
          <p:cNvSpPr txBox="1"/>
          <p:nvPr/>
        </p:nvSpPr>
        <p:spPr>
          <a:xfrm>
            <a:off x="220132" y="5190739"/>
            <a:ext cx="2596032" cy="369332"/>
          </a:xfrm>
          <a:prstGeom prst="rect">
            <a:avLst/>
          </a:prstGeom>
          <a:noFill/>
        </p:spPr>
        <p:txBody>
          <a:bodyPr wrap="none" rtlCol="0">
            <a:spAutoFit/>
          </a:bodyPr>
          <a:lstStyle/>
          <a:p>
            <a:r>
              <a:rPr lang="en-US" dirty="0">
                <a:solidFill>
                  <a:srgbClr val="C00000"/>
                </a:solidFill>
              </a:rPr>
              <a:t>Increase in the policy rate</a:t>
            </a:r>
          </a:p>
        </p:txBody>
      </p:sp>
      <p:cxnSp>
        <p:nvCxnSpPr>
          <p:cNvPr id="16" name="Straight Arrow Connector 15">
            <a:extLst>
              <a:ext uri="{FF2B5EF4-FFF2-40B4-BE49-F238E27FC236}">
                <a16:creationId xmlns:a16="http://schemas.microsoft.com/office/drawing/2014/main" id="{43639BEC-0BC7-FF17-5855-9B0461689BFD}"/>
              </a:ext>
            </a:extLst>
          </p:cNvPr>
          <p:cNvCxnSpPr>
            <a:cxnSpLocks/>
          </p:cNvCxnSpPr>
          <p:nvPr/>
        </p:nvCxnSpPr>
        <p:spPr>
          <a:xfrm>
            <a:off x="1763726" y="3895317"/>
            <a:ext cx="1630530" cy="108993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74222DE-7358-7101-CFD5-47AE0280CCAF}"/>
              </a:ext>
            </a:extLst>
          </p:cNvPr>
          <p:cNvCxnSpPr>
            <a:cxnSpLocks/>
          </p:cNvCxnSpPr>
          <p:nvPr/>
        </p:nvCxnSpPr>
        <p:spPr>
          <a:xfrm>
            <a:off x="1763726" y="3895317"/>
            <a:ext cx="148747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796DB9B-B5D1-E590-B812-AD0A3DF5B1F1}"/>
              </a:ext>
            </a:extLst>
          </p:cNvPr>
          <p:cNvSpPr txBox="1"/>
          <p:nvPr/>
        </p:nvSpPr>
        <p:spPr>
          <a:xfrm>
            <a:off x="110066" y="3674362"/>
            <a:ext cx="1936941" cy="646331"/>
          </a:xfrm>
          <a:prstGeom prst="rect">
            <a:avLst/>
          </a:prstGeom>
          <a:noFill/>
        </p:spPr>
        <p:txBody>
          <a:bodyPr wrap="none" rtlCol="0">
            <a:spAutoFit/>
          </a:bodyPr>
          <a:lstStyle/>
          <a:p>
            <a:r>
              <a:rPr lang="en-US" dirty="0">
                <a:solidFill>
                  <a:srgbClr val="C00000"/>
                </a:solidFill>
              </a:rPr>
              <a:t>Increase in the </a:t>
            </a:r>
          </a:p>
          <a:p>
            <a:r>
              <a:rPr lang="en-US" dirty="0">
                <a:solidFill>
                  <a:srgbClr val="C00000"/>
                </a:solidFill>
              </a:rPr>
              <a:t>administered rates</a:t>
            </a:r>
          </a:p>
        </p:txBody>
      </p:sp>
      <p:pic>
        <p:nvPicPr>
          <p:cNvPr id="23" name="Picture 22" descr="2nd_page_header.BMP">
            <a:extLst>
              <a:ext uri="{FF2B5EF4-FFF2-40B4-BE49-F238E27FC236}">
                <a16:creationId xmlns:a16="http://schemas.microsoft.com/office/drawing/2014/main" id="{66B12410-49AD-C67A-858F-E6FE773AD6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245E37-38B9-ED9A-3E67-26739A5C1772}"/>
              </a:ext>
            </a:extLst>
          </p:cNvPr>
          <p:cNvSpPr txBox="1"/>
          <p:nvPr/>
        </p:nvSpPr>
        <p:spPr>
          <a:xfrm>
            <a:off x="490506" y="605563"/>
            <a:ext cx="8296212" cy="830997"/>
          </a:xfrm>
          <a:prstGeom prst="rect">
            <a:avLst/>
          </a:prstGeom>
          <a:noFill/>
        </p:spPr>
        <p:txBody>
          <a:bodyPr wrap="square" rtlCol="0">
            <a:spAutoFit/>
          </a:bodyPr>
          <a:lstStyle/>
          <a:p>
            <a:r>
              <a:rPr lang="en-US" sz="2400" b="1" dirty="0"/>
              <a:t>Problem: </a:t>
            </a:r>
            <a:r>
              <a:rPr lang="en-US" sz="2400" dirty="0"/>
              <a:t>In a banking system with ample reserves, inflation has exceeded the central bank’s inflation target. </a:t>
            </a:r>
          </a:p>
        </p:txBody>
      </p:sp>
    </p:spTree>
    <p:extLst>
      <p:ext uri="{BB962C8B-B14F-4D97-AF65-F5344CB8AC3E}">
        <p14:creationId xmlns:p14="http://schemas.microsoft.com/office/powerpoint/2010/main" val="195964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nd_page_header.BMP"/>
          <p:cNvPicPr>
            <a:picLocks noChangeAspect="1"/>
          </p:cNvPicPr>
          <p:nvPr/>
        </p:nvPicPr>
        <p:blipFill>
          <a:blip r:embed="rId2" cstate="print"/>
          <a:stretch>
            <a:fillRect/>
          </a:stretch>
        </p:blipFill>
        <p:spPr>
          <a:xfrm>
            <a:off x="0" y="0"/>
            <a:ext cx="9144000" cy="533400"/>
          </a:xfrm>
          <a:prstGeom prst="rect">
            <a:avLst/>
          </a:prstGeom>
        </p:spPr>
      </p:pic>
      <p:sp>
        <p:nvSpPr>
          <p:cNvPr id="4" name="TextBox 3"/>
          <p:cNvSpPr txBox="1"/>
          <p:nvPr/>
        </p:nvSpPr>
        <p:spPr>
          <a:xfrm>
            <a:off x="211016" y="6172200"/>
            <a:ext cx="8748346" cy="400110"/>
          </a:xfrm>
          <a:prstGeom prst="rect">
            <a:avLst/>
          </a:prstGeom>
          <a:noFill/>
        </p:spPr>
        <p:txBody>
          <a:bodyPr wrap="square" rtlCol="0">
            <a:spAutoFit/>
          </a:bodyPr>
          <a:lstStyle/>
          <a:p>
            <a:pPr algn="ctr"/>
            <a:r>
              <a:rPr lang="en-US" sz="2000" b="1" dirty="0"/>
              <a:t>FOMC meeting at the Federal Reserve Board of Governors in Washington, D.C.</a:t>
            </a:r>
          </a:p>
        </p:txBody>
      </p:sp>
      <p:sp>
        <p:nvSpPr>
          <p:cNvPr id="5" name="TextBox 4">
            <a:extLst>
              <a:ext uri="{FF2B5EF4-FFF2-40B4-BE49-F238E27FC236}">
                <a16:creationId xmlns:a16="http://schemas.microsoft.com/office/drawing/2014/main" id="{D34049D0-6D87-47C1-B7CC-30F6F18ACDD0}"/>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6" name="Slide Number Placeholder 5"/>
          <p:cNvSpPr>
            <a:spLocks noGrp="1"/>
          </p:cNvSpPr>
          <p:nvPr>
            <p:ph type="sldNum" sz="quarter" idx="12"/>
          </p:nvPr>
        </p:nvSpPr>
        <p:spPr/>
        <p:txBody>
          <a:bodyPr/>
          <a:lstStyle/>
          <a:p>
            <a:fld id="{6457A4C7-8489-44FC-86E2-6D191A70AE12}" type="slidenum">
              <a:rPr lang="en-US" smtClean="0"/>
              <a:t>4</a:t>
            </a:fld>
            <a:endParaRPr lang="en-US"/>
          </a:p>
        </p:txBody>
      </p:sp>
      <p:pic>
        <p:nvPicPr>
          <p:cNvPr id="8" name="Picture 7" descr="A group of people sitting around a table&#10;&#10;Description automatically generated">
            <a:extLst>
              <a:ext uri="{FF2B5EF4-FFF2-40B4-BE49-F238E27FC236}">
                <a16:creationId xmlns:a16="http://schemas.microsoft.com/office/drawing/2014/main" id="{D084A60A-12F6-6E88-2D6F-0F344FB6A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4" y="711142"/>
            <a:ext cx="8058151" cy="537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56688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63E373D1-F567-4E97-A9A8-D0D9680ABD2B}"/>
              </a:ext>
            </a:extLst>
          </p:cNvPr>
          <p:cNvSpPr txBox="1"/>
          <p:nvPr/>
        </p:nvSpPr>
        <p:spPr>
          <a:xfrm>
            <a:off x="441708" y="800824"/>
            <a:ext cx="8260584" cy="830997"/>
          </a:xfrm>
          <a:prstGeom prst="rect">
            <a:avLst/>
          </a:prstGeom>
          <a:noFill/>
        </p:spPr>
        <p:txBody>
          <a:bodyPr wrap="square" rtlCol="0">
            <a:spAutoFit/>
          </a:bodyPr>
          <a:lstStyle/>
          <a:p>
            <a:pPr algn="ctr"/>
            <a:r>
              <a:rPr lang="en-US" sz="2400" b="1" dirty="0"/>
              <a:t>The central bank raises the policy rate </a:t>
            </a:r>
            <a:br>
              <a:rPr lang="en-US" sz="2400" b="1" dirty="0"/>
            </a:br>
            <a:r>
              <a:rPr lang="en-US" sz="2400" b="1" dirty="0"/>
              <a:t>by increasing its administered rates.</a:t>
            </a:r>
          </a:p>
        </p:txBody>
      </p:sp>
      <p:pic>
        <p:nvPicPr>
          <p:cNvPr id="2" name="Picture 1" descr="A picture containing diagram&#10;&#10;Description automatically generated">
            <a:extLst>
              <a:ext uri="{FF2B5EF4-FFF2-40B4-BE49-F238E27FC236}">
                <a16:creationId xmlns:a16="http://schemas.microsoft.com/office/drawing/2014/main" id="{DD8DB412-A616-8AA9-3D90-A82F8F068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276" y="1517174"/>
            <a:ext cx="4078562" cy="3823652"/>
          </a:xfrm>
          <a:prstGeom prst="rect">
            <a:avLst/>
          </a:prstGeom>
        </p:spPr>
      </p:pic>
      <p:sp>
        <p:nvSpPr>
          <p:cNvPr id="3" name="TextBox 2">
            <a:extLst>
              <a:ext uri="{FF2B5EF4-FFF2-40B4-BE49-F238E27FC236}">
                <a16:creationId xmlns:a16="http://schemas.microsoft.com/office/drawing/2014/main" id="{90CC8437-4230-E53D-2913-FC10AB5E726D}"/>
              </a:ext>
            </a:extLst>
          </p:cNvPr>
          <p:cNvSpPr txBox="1"/>
          <p:nvPr/>
        </p:nvSpPr>
        <p:spPr>
          <a:xfrm>
            <a:off x="295582" y="5627262"/>
            <a:ext cx="8690156" cy="707886"/>
          </a:xfrm>
          <a:prstGeom prst="rect">
            <a:avLst/>
          </a:prstGeom>
          <a:noFill/>
        </p:spPr>
        <p:txBody>
          <a:bodyPr wrap="square" rtlCol="0">
            <a:spAutoFit/>
          </a:bodyPr>
          <a:lstStyle/>
          <a:p>
            <a:r>
              <a:rPr lang="en-US" sz="2000" dirty="0"/>
              <a:t>The central bank ensures the </a:t>
            </a:r>
            <a:r>
              <a:rPr lang="en-US" sz="2000" b="1" dirty="0"/>
              <a:t>policy rate </a:t>
            </a:r>
            <a:r>
              <a:rPr lang="en-US" sz="2000" dirty="0"/>
              <a:t>moves</a:t>
            </a:r>
            <a:r>
              <a:rPr lang="en-US" sz="2000" b="1" dirty="0"/>
              <a:t> </a:t>
            </a:r>
            <a:r>
              <a:rPr lang="en-US" sz="2000" dirty="0"/>
              <a:t>higher or lower by moving the </a:t>
            </a:r>
            <a:r>
              <a:rPr lang="en-US" sz="2000" b="1" dirty="0"/>
              <a:t>administered interest rates higher or lower</a:t>
            </a:r>
            <a:r>
              <a:rPr lang="en-US" sz="2000" dirty="0"/>
              <a:t>.</a:t>
            </a:r>
          </a:p>
        </p:txBody>
      </p:sp>
    </p:spTree>
    <p:extLst>
      <p:ext uri="{BB962C8B-B14F-4D97-AF65-F5344CB8AC3E}">
        <p14:creationId xmlns:p14="http://schemas.microsoft.com/office/powerpoint/2010/main" val="3949008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A544C3-E890-CC96-335D-501CC99305AD}"/>
              </a:ext>
            </a:extLst>
          </p:cNvPr>
          <p:cNvSpPr>
            <a:spLocks noGrp="1"/>
          </p:cNvSpPr>
          <p:nvPr>
            <p:ph type="sldNum" sz="quarter" idx="12"/>
          </p:nvPr>
        </p:nvSpPr>
        <p:spPr/>
        <p:txBody>
          <a:bodyPr/>
          <a:lstStyle/>
          <a:p>
            <a:fld id="{6457A4C7-8489-44FC-86E2-6D191A70AE12}" type="slidenum">
              <a:rPr lang="en-US" smtClean="0"/>
              <a:t>41</a:t>
            </a:fld>
            <a:endParaRPr lang="en-US"/>
          </a:p>
        </p:txBody>
      </p:sp>
      <p:sp>
        <p:nvSpPr>
          <p:cNvPr id="12" name="Rectangle 11">
            <a:extLst>
              <a:ext uri="{FF2B5EF4-FFF2-40B4-BE49-F238E27FC236}">
                <a16:creationId xmlns:a16="http://schemas.microsoft.com/office/drawing/2014/main" id="{79B517F0-1ABF-541D-C5C3-556EEB1A44D7}"/>
              </a:ext>
            </a:extLst>
          </p:cNvPr>
          <p:cNvSpPr/>
          <p:nvPr/>
        </p:nvSpPr>
        <p:spPr>
          <a:xfrm>
            <a:off x="5597770" y="738554"/>
            <a:ext cx="1345223" cy="22244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7706B81-D3BB-D788-5236-4CEAF4CCC063}"/>
              </a:ext>
            </a:extLst>
          </p:cNvPr>
          <p:cNvSpPr/>
          <p:nvPr/>
        </p:nvSpPr>
        <p:spPr>
          <a:xfrm>
            <a:off x="7486650" y="720971"/>
            <a:ext cx="1345223" cy="22244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50503DF-BE72-59CA-A9E6-4B81AD2E104A}"/>
              </a:ext>
            </a:extLst>
          </p:cNvPr>
          <p:cNvSpPr txBox="1"/>
          <p:nvPr/>
        </p:nvSpPr>
        <p:spPr>
          <a:xfrm>
            <a:off x="51623" y="4854026"/>
            <a:ext cx="1601331" cy="830997"/>
          </a:xfrm>
          <a:prstGeom prst="rect">
            <a:avLst/>
          </a:prstGeom>
          <a:noFill/>
        </p:spPr>
        <p:txBody>
          <a:bodyPr wrap="square" rtlCol="0">
            <a:spAutoFit/>
          </a:bodyPr>
          <a:lstStyle/>
          <a:p>
            <a:pPr algn="ctr"/>
            <a:r>
              <a:rPr lang="en-US" sz="1600" b="1" dirty="0">
                <a:solidFill>
                  <a:schemeClr val="bg1"/>
                </a:solidFill>
              </a:rPr>
              <a:t>Policymakers set a target for the policy rate</a:t>
            </a:r>
          </a:p>
        </p:txBody>
      </p:sp>
      <p:pic>
        <p:nvPicPr>
          <p:cNvPr id="20" name="Picture 19" descr="2nd_page_header.BMP">
            <a:extLst>
              <a:ext uri="{FF2B5EF4-FFF2-40B4-BE49-F238E27FC236}">
                <a16:creationId xmlns:a16="http://schemas.microsoft.com/office/drawing/2014/main" id="{2C481440-D92F-FEF5-159C-FE3622E120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96B0EC5-5396-F836-6C95-CFC08F6DF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39750"/>
            <a:ext cx="8829409" cy="5579696"/>
          </a:xfrm>
          <a:prstGeom prst="rect">
            <a:avLst/>
          </a:prstGeom>
        </p:spPr>
      </p:pic>
    </p:spTree>
    <p:extLst>
      <p:ext uri="{BB962C8B-B14F-4D97-AF65-F5344CB8AC3E}">
        <p14:creationId xmlns:p14="http://schemas.microsoft.com/office/powerpoint/2010/main" val="149860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25AE2F-04D5-8DE9-191A-248B7A7BB603}"/>
              </a:ext>
            </a:extLst>
          </p:cNvPr>
          <p:cNvPicPr>
            <a:picLocks noChangeAspect="1"/>
          </p:cNvPicPr>
          <p:nvPr/>
        </p:nvPicPr>
        <p:blipFill>
          <a:blip r:embed="rId2"/>
          <a:stretch>
            <a:fillRect/>
          </a:stretch>
        </p:blipFill>
        <p:spPr>
          <a:xfrm>
            <a:off x="295410" y="2015752"/>
            <a:ext cx="3784221" cy="2618911"/>
          </a:xfrm>
          <a:prstGeom prst="rect">
            <a:avLst/>
          </a:prstGeom>
        </p:spPr>
      </p:pic>
      <p:pic>
        <p:nvPicPr>
          <p:cNvPr id="23" name="Picture 22" descr="2nd_page_header.BMP">
            <a:extLst>
              <a:ext uri="{FF2B5EF4-FFF2-40B4-BE49-F238E27FC236}">
                <a16:creationId xmlns:a16="http://schemas.microsoft.com/office/drawing/2014/main" id="{66B12410-49AD-C67A-858F-E6FE773AD6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6245E37-38B9-ED9A-3E67-26739A5C1772}"/>
              </a:ext>
            </a:extLst>
          </p:cNvPr>
          <p:cNvSpPr txBox="1"/>
          <p:nvPr/>
        </p:nvSpPr>
        <p:spPr>
          <a:xfrm>
            <a:off x="490506" y="605563"/>
            <a:ext cx="8296212" cy="830997"/>
          </a:xfrm>
          <a:prstGeom prst="rect">
            <a:avLst/>
          </a:prstGeom>
          <a:noFill/>
        </p:spPr>
        <p:txBody>
          <a:bodyPr wrap="square" rtlCol="0">
            <a:spAutoFit/>
          </a:bodyPr>
          <a:lstStyle/>
          <a:p>
            <a:r>
              <a:rPr lang="en-US" sz="2400" b="1" dirty="0"/>
              <a:t>Problem: </a:t>
            </a:r>
            <a:r>
              <a:rPr lang="en-US" sz="2400" dirty="0"/>
              <a:t>In a banking system with ample reserves, inflation has exceeded the central bank’s inflation target. </a:t>
            </a:r>
          </a:p>
        </p:txBody>
      </p:sp>
      <p:pic>
        <p:nvPicPr>
          <p:cNvPr id="3" name="Picture 2">
            <a:extLst>
              <a:ext uri="{FF2B5EF4-FFF2-40B4-BE49-F238E27FC236}">
                <a16:creationId xmlns:a16="http://schemas.microsoft.com/office/drawing/2014/main" id="{1C36AC39-ADD8-2774-AAE0-5D72BA4780AE}"/>
              </a:ext>
            </a:extLst>
          </p:cNvPr>
          <p:cNvPicPr>
            <a:picLocks noChangeAspect="1"/>
          </p:cNvPicPr>
          <p:nvPr/>
        </p:nvPicPr>
        <p:blipFill>
          <a:blip r:embed="rId4"/>
          <a:stretch>
            <a:fillRect/>
          </a:stretch>
        </p:blipFill>
        <p:spPr>
          <a:xfrm>
            <a:off x="4761632" y="1508723"/>
            <a:ext cx="3752850" cy="3409950"/>
          </a:xfrm>
          <a:prstGeom prst="rect">
            <a:avLst/>
          </a:prstGeom>
        </p:spPr>
      </p:pic>
      <p:graphicFrame>
        <p:nvGraphicFramePr>
          <p:cNvPr id="20" name="Table 19">
            <a:extLst>
              <a:ext uri="{FF2B5EF4-FFF2-40B4-BE49-F238E27FC236}">
                <a16:creationId xmlns:a16="http://schemas.microsoft.com/office/drawing/2014/main" id="{54FF6322-166D-4ED6-870C-ABC5F262C63D}"/>
              </a:ext>
            </a:extLst>
          </p:cNvPr>
          <p:cNvGraphicFramePr>
            <a:graphicFrameLocks noGrp="1"/>
          </p:cNvGraphicFramePr>
          <p:nvPr>
            <p:extLst>
              <p:ext uri="{D42A27DB-BD31-4B8C-83A1-F6EECF244321}">
                <p14:modId xmlns:p14="http://schemas.microsoft.com/office/powerpoint/2010/main" val="2956772965"/>
              </p:ext>
            </p:extLst>
          </p:nvPr>
        </p:nvGraphicFramePr>
        <p:xfrm>
          <a:off x="423062" y="4913654"/>
          <a:ext cx="8157200" cy="1854200"/>
        </p:xfrm>
        <a:graphic>
          <a:graphicData uri="http://schemas.openxmlformats.org/drawingml/2006/table">
            <a:tbl>
              <a:tblPr firstRow="1" bandRow="1">
                <a:tableStyleId>{2D5ABB26-0587-4C30-8999-92F81FD0307C}</a:tableStyleId>
              </a:tblPr>
              <a:tblGrid>
                <a:gridCol w="944739">
                  <a:extLst>
                    <a:ext uri="{9D8B030D-6E8A-4147-A177-3AD203B41FA5}">
                      <a16:colId xmlns:a16="http://schemas.microsoft.com/office/drawing/2014/main" val="480894466"/>
                    </a:ext>
                  </a:extLst>
                </a:gridCol>
                <a:gridCol w="7212461">
                  <a:extLst>
                    <a:ext uri="{9D8B030D-6E8A-4147-A177-3AD203B41FA5}">
                      <a16:colId xmlns:a16="http://schemas.microsoft.com/office/drawing/2014/main" val="379465339"/>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Market interest 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465396"/>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Consumer spending / business investment (interest sensitive 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9778218"/>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Aggregate demand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1119762"/>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Real 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379564"/>
                  </a:ext>
                </a:extLst>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726204"/>
                  </a:ext>
                </a:extLst>
              </a:tr>
            </a:tbl>
          </a:graphicData>
        </a:graphic>
      </p:graphicFrame>
      <p:sp>
        <p:nvSpPr>
          <p:cNvPr id="21" name="Arrow: Down 20">
            <a:extLst>
              <a:ext uri="{FF2B5EF4-FFF2-40B4-BE49-F238E27FC236}">
                <a16:creationId xmlns:a16="http://schemas.microsoft.com/office/drawing/2014/main" id="{5E94EE3D-EDFA-9383-E575-4DEBBE30233D}"/>
              </a:ext>
            </a:extLst>
          </p:cNvPr>
          <p:cNvSpPr/>
          <p:nvPr/>
        </p:nvSpPr>
        <p:spPr>
          <a:xfrm rot="10800000">
            <a:off x="738554" y="4990836"/>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36361232-DD99-D39F-BC25-759A2DD555A8}"/>
              </a:ext>
            </a:extLst>
          </p:cNvPr>
          <p:cNvSpPr/>
          <p:nvPr/>
        </p:nvSpPr>
        <p:spPr>
          <a:xfrm>
            <a:off x="738554" y="5381336"/>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506228B8-DD89-680B-67E4-573533FFFB92}"/>
              </a:ext>
            </a:extLst>
          </p:cNvPr>
          <p:cNvSpPr/>
          <p:nvPr/>
        </p:nvSpPr>
        <p:spPr>
          <a:xfrm>
            <a:off x="738554" y="5767835"/>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Down 25">
            <a:extLst>
              <a:ext uri="{FF2B5EF4-FFF2-40B4-BE49-F238E27FC236}">
                <a16:creationId xmlns:a16="http://schemas.microsoft.com/office/drawing/2014/main" id="{4A86141F-AA9C-8CE6-321C-B4F7105EF987}"/>
              </a:ext>
            </a:extLst>
          </p:cNvPr>
          <p:cNvSpPr/>
          <p:nvPr/>
        </p:nvSpPr>
        <p:spPr>
          <a:xfrm>
            <a:off x="738554" y="6122457"/>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Down 27">
            <a:extLst>
              <a:ext uri="{FF2B5EF4-FFF2-40B4-BE49-F238E27FC236}">
                <a16:creationId xmlns:a16="http://schemas.microsoft.com/office/drawing/2014/main" id="{3BD53972-C78B-551A-0D72-C8769D02D05B}"/>
              </a:ext>
            </a:extLst>
          </p:cNvPr>
          <p:cNvSpPr/>
          <p:nvPr/>
        </p:nvSpPr>
        <p:spPr>
          <a:xfrm>
            <a:off x="738554" y="6477079"/>
            <a:ext cx="351692" cy="22301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75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5" grpId="0" animBg="1"/>
      <p:bldP spid="26" grpId="0" animBg="1"/>
      <p:bldP spid="2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pic>
        <p:nvPicPr>
          <p:cNvPr id="7" name="Picture 6" descr="2nd_page_header.BMP">
            <a:extLst>
              <a:ext uri="{FF2B5EF4-FFF2-40B4-BE49-F238E27FC236}">
                <a16:creationId xmlns:a16="http://schemas.microsoft.com/office/drawing/2014/main" id="{05F44C5E-F999-4C98-AD59-713288901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83B34B0A-5863-4DB4-9723-6A90CADDE038}"/>
              </a:ext>
            </a:extLst>
          </p:cNvPr>
          <p:cNvGraphicFramePr>
            <a:graphicFrameLocks noGrp="1"/>
          </p:cNvGraphicFramePr>
          <p:nvPr>
            <p:extLst>
              <p:ext uri="{D42A27DB-BD31-4B8C-83A1-F6EECF244321}">
                <p14:modId xmlns:p14="http://schemas.microsoft.com/office/powerpoint/2010/main" val="3359935974"/>
              </p:ext>
            </p:extLst>
          </p:nvPr>
        </p:nvGraphicFramePr>
        <p:xfrm>
          <a:off x="167054" y="703448"/>
          <a:ext cx="8801100" cy="5892103"/>
        </p:xfrm>
        <a:graphic>
          <a:graphicData uri="http://schemas.openxmlformats.org/drawingml/2006/table">
            <a:tbl>
              <a:tblPr firstRow="1" firstCol="1" bandRow="1">
                <a:tableStyleId>{2D5ABB26-0587-4C30-8999-92F81FD0307C}</a:tableStyleId>
              </a:tblPr>
              <a:tblGrid>
                <a:gridCol w="1680806">
                  <a:extLst>
                    <a:ext uri="{9D8B030D-6E8A-4147-A177-3AD203B41FA5}">
                      <a16:colId xmlns:a16="http://schemas.microsoft.com/office/drawing/2014/main" val="3051676136"/>
                    </a:ext>
                  </a:extLst>
                </a:gridCol>
                <a:gridCol w="4049450">
                  <a:extLst>
                    <a:ext uri="{9D8B030D-6E8A-4147-A177-3AD203B41FA5}">
                      <a16:colId xmlns:a16="http://schemas.microsoft.com/office/drawing/2014/main" val="1580313300"/>
                    </a:ext>
                  </a:extLst>
                </a:gridCol>
                <a:gridCol w="3070844">
                  <a:extLst>
                    <a:ext uri="{9D8B030D-6E8A-4147-A177-3AD203B41FA5}">
                      <a16:colId xmlns:a16="http://schemas.microsoft.com/office/drawing/2014/main" val="3745494092"/>
                    </a:ext>
                  </a:extLst>
                </a:gridCol>
              </a:tblGrid>
              <a:tr h="334777">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Key Features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effectLst/>
                          <a:latin typeface="+mn-lt"/>
                        </a:rPr>
                        <a:t>Description (AP Macro model)</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800" dirty="0">
                          <a:effectLst/>
                          <a:latin typeface="+mn-lt"/>
                        </a:rPr>
                        <a:t>In Practice in the U.S. (Federal Reserve)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2579808"/>
                  </a:ext>
                </a:extLst>
              </a:tr>
              <a:tr h="1035405">
                <a:tc>
                  <a:txBody>
                    <a:bodyPr/>
                    <a:lstStyle/>
                    <a:p>
                      <a:pPr marL="0" marR="0" algn="ctr">
                        <a:lnSpc>
                          <a:spcPct val="107000"/>
                        </a:lnSpc>
                        <a:spcBef>
                          <a:spcPts val="0"/>
                        </a:spcBef>
                        <a:spcAft>
                          <a:spcPts val="0"/>
                        </a:spcAft>
                      </a:pPr>
                      <a:r>
                        <a:rPr lang="en-US" sz="1800" dirty="0">
                          <a:effectLst/>
                          <a:latin typeface="+mn-lt"/>
                        </a:rPr>
                        <a:t>Policy rate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The interest rate that is used by a central bank to set and communicate its monetary policy stance (or position).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ea typeface="Calibri" panose="020F0502020204030204" pitchFamily="34" charset="0"/>
                          <a:cs typeface="Times New Roman" panose="02020603050405020304" pitchFamily="18" charset="0"/>
                        </a:rPr>
                        <a:t>The FOMC sets a target range for the FFR, which is the </a:t>
                      </a:r>
                      <a:br>
                        <a:rPr lang="en-US" sz="1800" dirty="0">
                          <a:effectLst/>
                          <a:latin typeface="+mn-lt"/>
                          <a:ea typeface="Calibri" panose="020F0502020204030204" pitchFamily="34" charset="0"/>
                          <a:cs typeface="Times New Roman" panose="02020603050405020304" pitchFamily="18" charset="0"/>
                        </a:rPr>
                      </a:br>
                      <a:r>
                        <a:rPr lang="en-US" sz="1800" dirty="0">
                          <a:effectLst/>
                          <a:latin typeface="+mn-lt"/>
                          <a:ea typeface="Calibri" panose="020F0502020204030204" pitchFamily="34" charset="0"/>
                          <a:cs typeface="Times New Roman" panose="02020603050405020304" pitchFamily="18" charset="0"/>
                        </a:rPr>
                        <a:t>Fed’s </a:t>
                      </a:r>
                      <a:r>
                        <a:rPr lang="en-US" sz="1800" b="1" dirty="0">
                          <a:effectLst/>
                          <a:latin typeface="+mn-lt"/>
                          <a:ea typeface="Calibri" panose="020F0502020204030204" pitchFamily="34" charset="0"/>
                          <a:cs typeface="Times New Roman" panose="02020603050405020304" pitchFamily="18" charset="0"/>
                        </a:rPr>
                        <a:t>policy rate</a:t>
                      </a:r>
                      <a:r>
                        <a:rPr lang="en-US" sz="1800" dirty="0">
                          <a:effectLst/>
                          <a:latin typeface="+mn-lt"/>
                          <a:ea typeface="Calibri" panose="020F0502020204030204" pitchFamily="34"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1783847"/>
                  </a:ext>
                </a:extLst>
              </a:tr>
              <a:tr h="1736032">
                <a:tc>
                  <a:txBody>
                    <a:bodyPr/>
                    <a:lstStyle/>
                    <a:p>
                      <a:pPr marL="0" marR="0" algn="ctr">
                        <a:lnSpc>
                          <a:spcPct val="107000"/>
                        </a:lnSpc>
                        <a:spcBef>
                          <a:spcPts val="0"/>
                        </a:spcBef>
                        <a:spcAft>
                          <a:spcPts val="0"/>
                        </a:spcAft>
                      </a:pPr>
                      <a:r>
                        <a:rPr lang="en-US" sz="1800" dirty="0">
                          <a:effectLst/>
                          <a:latin typeface="+mn-lt"/>
                        </a:rPr>
                        <a:t>Interest on reserves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Interest paid on funds that banks hold in their reserve</a:t>
                      </a:r>
                      <a:r>
                        <a:rPr lang="en-US" sz="1800" baseline="0" dirty="0">
                          <a:effectLst/>
                          <a:latin typeface="+mn-lt"/>
                        </a:rPr>
                        <a:t> </a:t>
                      </a:r>
                      <a:r>
                        <a:rPr lang="en-US" sz="1800" dirty="0">
                          <a:effectLst/>
                          <a:latin typeface="+mn-lt"/>
                        </a:rPr>
                        <a:t>accounts at a central bank. </a:t>
                      </a:r>
                      <a:br>
                        <a:rPr lang="en-US" sz="1800" dirty="0">
                          <a:effectLst/>
                          <a:latin typeface="+mn-lt"/>
                        </a:rPr>
                      </a:br>
                      <a:r>
                        <a:rPr lang="en-US" sz="1800" dirty="0">
                          <a:effectLst/>
                          <a:latin typeface="+mn-lt"/>
                        </a:rPr>
                        <a:t>A key </a:t>
                      </a:r>
                      <a:r>
                        <a:rPr lang="en-US" sz="1800" b="1" dirty="0">
                          <a:effectLst/>
                          <a:latin typeface="+mn-lt"/>
                        </a:rPr>
                        <a:t>administered interest rate</a:t>
                      </a:r>
                      <a:r>
                        <a:rPr lang="en-US" sz="1800" dirty="0">
                          <a:effectLst/>
                          <a:latin typeface="+mn-lt"/>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solidFill>
                          <a:effectLst/>
                          <a:latin typeface="+mn-lt"/>
                          <a:ea typeface="Calibri" panose="020F0502020204030204" pitchFamily="34" charset="0"/>
                          <a:cs typeface="Times New Roman" panose="02020603050405020304" pitchFamily="18" charset="0"/>
                        </a:rPr>
                        <a:t>IORB </a:t>
                      </a:r>
                      <a:r>
                        <a:rPr lang="en-US" sz="1800" dirty="0">
                          <a:effectLst/>
                          <a:latin typeface="+mn-lt"/>
                          <a:ea typeface="Calibri" panose="020F0502020204030204" pitchFamily="34" charset="0"/>
                          <a:cs typeface="Times New Roman" panose="02020603050405020304" pitchFamily="18" charset="0"/>
                        </a:rPr>
                        <a:t>is the Fed’s </a:t>
                      </a:r>
                      <a:r>
                        <a:rPr lang="en-US" sz="1800" b="0" dirty="0">
                          <a:effectLst/>
                          <a:latin typeface="+mn-lt"/>
                          <a:ea typeface="Calibri" panose="020F0502020204030204" pitchFamily="34" charset="0"/>
                          <a:cs typeface="Times New Roman" panose="02020603050405020304" pitchFamily="18" charset="0"/>
                        </a:rPr>
                        <a:t>primary tool </a:t>
                      </a:r>
                      <a:r>
                        <a:rPr lang="en-US" sz="1800" dirty="0">
                          <a:effectLst/>
                          <a:latin typeface="+mn-lt"/>
                          <a:ea typeface="Calibri" panose="020F0502020204030204" pitchFamily="34" charset="0"/>
                          <a:cs typeface="Times New Roman" panose="02020603050405020304" pitchFamily="18" charset="0"/>
                        </a:rPr>
                        <a:t>for guiding the FFR; it serves as a </a:t>
                      </a:r>
                      <a:r>
                        <a:rPr lang="en-US" sz="1800" b="1" dirty="0">
                          <a:effectLst/>
                          <a:latin typeface="+mn-lt"/>
                          <a:ea typeface="Calibri" panose="020F0502020204030204" pitchFamily="34" charset="0"/>
                          <a:cs typeface="Times New Roman" panose="02020603050405020304" pitchFamily="18" charset="0"/>
                        </a:rPr>
                        <a:t>floor</a:t>
                      </a:r>
                      <a:r>
                        <a:rPr lang="en-US" sz="1800" dirty="0">
                          <a:effectLst/>
                          <a:latin typeface="+mn-lt"/>
                          <a:ea typeface="Calibri" panose="020F0502020204030204" pitchFamily="34" charset="0"/>
                          <a:cs typeface="Times New Roman" panose="02020603050405020304" pitchFamily="18" charset="0"/>
                        </a:rPr>
                        <a:t> for the policy rate.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420260"/>
                  </a:ext>
                </a:extLst>
              </a:tr>
              <a:tr h="1385718">
                <a:tc>
                  <a:txBody>
                    <a:bodyPr/>
                    <a:lstStyle/>
                    <a:p>
                      <a:pPr marL="0" marR="0" algn="ctr">
                        <a:lnSpc>
                          <a:spcPct val="107000"/>
                        </a:lnSpc>
                        <a:spcBef>
                          <a:spcPts val="0"/>
                        </a:spcBef>
                        <a:spcAft>
                          <a:spcPts val="0"/>
                        </a:spcAft>
                      </a:pPr>
                      <a:r>
                        <a:rPr lang="en-US" sz="1800" dirty="0">
                          <a:solidFill>
                            <a:schemeClr val="tx1"/>
                          </a:solidFill>
                          <a:effectLst/>
                          <a:latin typeface="+mn-lt"/>
                        </a:rPr>
                        <a:t>Discount rate</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The central bank’s lending to banks (the "discount window") at the discount rate. </a:t>
                      </a:r>
                      <a:r>
                        <a:rPr lang="en-US" sz="1800" dirty="0">
                          <a:effectLst/>
                          <a:latin typeface="+mn-lt"/>
                        </a:rPr>
                        <a:t>A key </a:t>
                      </a:r>
                      <a:r>
                        <a:rPr lang="en-US" sz="1800" b="1" dirty="0">
                          <a:effectLst/>
                          <a:latin typeface="+mn-lt"/>
                        </a:rPr>
                        <a:t>administered interest rate</a:t>
                      </a:r>
                      <a:r>
                        <a:rPr lang="en-US" sz="1800" dirty="0">
                          <a:effectLst/>
                          <a:latin typeface="+mn-lt"/>
                        </a:rPr>
                        <a:t>. </a:t>
                      </a:r>
                      <a:endParaRPr lang="en-US" dirty="0"/>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The discount window helps </a:t>
                      </a:r>
                      <a:br>
                        <a:rPr lang="en-US" sz="1800" dirty="0">
                          <a:effectLst/>
                          <a:latin typeface="+mn-lt"/>
                        </a:rPr>
                      </a:br>
                      <a:r>
                        <a:rPr lang="en-US" sz="1800" dirty="0">
                          <a:effectLst/>
                          <a:latin typeface="+mn-lt"/>
                        </a:rPr>
                        <a:t>put a </a:t>
                      </a:r>
                      <a:r>
                        <a:rPr lang="en-US" sz="1800" b="1" dirty="0">
                          <a:effectLst/>
                          <a:latin typeface="+mn-lt"/>
                        </a:rPr>
                        <a:t>ceiling</a:t>
                      </a:r>
                      <a:r>
                        <a:rPr lang="en-US" sz="1800" dirty="0">
                          <a:effectLst/>
                          <a:latin typeface="+mn-lt"/>
                        </a:rPr>
                        <a:t> on the </a:t>
                      </a:r>
                      <a:br>
                        <a:rPr lang="en-US" sz="1800" dirty="0">
                          <a:effectLst/>
                          <a:latin typeface="+mn-lt"/>
                        </a:rPr>
                      </a:br>
                      <a:r>
                        <a:rPr lang="en-US" sz="1800" dirty="0">
                          <a:effectLst/>
                          <a:latin typeface="+mn-lt"/>
                        </a:rPr>
                        <a:t>policy rate (FFR).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5513820"/>
                  </a:ext>
                </a:extLst>
              </a:tr>
              <a:tr h="1035405">
                <a:tc>
                  <a:txBody>
                    <a:bodyPr/>
                    <a:lstStyle/>
                    <a:p>
                      <a:pPr marL="0" marR="0" algn="ctr">
                        <a:lnSpc>
                          <a:spcPct val="107000"/>
                        </a:lnSpc>
                        <a:spcBef>
                          <a:spcPts val="0"/>
                        </a:spcBef>
                        <a:spcAft>
                          <a:spcPts val="0"/>
                        </a:spcAft>
                      </a:pPr>
                      <a:r>
                        <a:rPr lang="en-US" sz="1800" dirty="0">
                          <a:effectLst/>
                          <a:latin typeface="+mn-lt"/>
                        </a:rPr>
                        <a:t>Open market operations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The buying and selling of government securities by the central bank</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mn-lt"/>
                        </a:rPr>
                        <a:t>Open market operations are an important tool for </a:t>
                      </a:r>
                      <a:r>
                        <a:rPr lang="en-US" sz="1800" b="0" dirty="0">
                          <a:effectLst/>
                          <a:latin typeface="+mn-lt"/>
                        </a:rPr>
                        <a:t>ensuring that reserves remain </a:t>
                      </a:r>
                      <a:r>
                        <a:rPr lang="en-US" sz="1800" b="1" dirty="0">
                          <a:effectLst/>
                          <a:latin typeface="+mn-lt"/>
                        </a:rPr>
                        <a:t>ample </a:t>
                      </a:r>
                      <a:r>
                        <a:rPr lang="en-US" sz="1800" b="0" dirty="0">
                          <a:effectLst/>
                          <a:latin typeface="+mn-lt"/>
                        </a:rPr>
                        <a:t>and for </a:t>
                      </a:r>
                      <a:r>
                        <a:rPr lang="en-US" sz="1800" b="1" dirty="0">
                          <a:effectLst/>
                          <a:latin typeface="+mn-lt"/>
                        </a:rPr>
                        <a:t>quantitative easing</a:t>
                      </a:r>
                      <a:r>
                        <a:rPr lang="en-US" sz="1800" dirty="0">
                          <a:effectLst/>
                          <a:latin typeface="+mn-lt"/>
                        </a:rPr>
                        <a: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278559"/>
                  </a:ext>
                </a:extLst>
              </a:tr>
            </a:tbl>
          </a:graphicData>
        </a:graphic>
      </p:graphicFrame>
    </p:spTree>
    <p:extLst>
      <p:ext uri="{BB962C8B-B14F-4D97-AF65-F5344CB8AC3E}">
        <p14:creationId xmlns:p14="http://schemas.microsoft.com/office/powerpoint/2010/main" val="2354360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457A4C7-8489-44FC-86E2-6D191A70AE12}" type="slidenum">
              <a:rPr lang="en-US" smtClean="0"/>
              <a:t>44</a:t>
            </a:fld>
            <a:endParaRPr lang="en-US"/>
          </a:p>
        </p:txBody>
      </p:sp>
      <p:sp>
        <p:nvSpPr>
          <p:cNvPr id="7" name="TextBox 6">
            <a:extLst>
              <a:ext uri="{FF2B5EF4-FFF2-40B4-BE49-F238E27FC236}">
                <a16:creationId xmlns:a16="http://schemas.microsoft.com/office/drawing/2014/main" id="{3FB8AA2B-B08E-4E96-AE63-A626AD0253D8}"/>
              </a:ext>
            </a:extLst>
          </p:cNvPr>
          <p:cNvSpPr txBox="1"/>
          <p:nvPr/>
        </p:nvSpPr>
        <p:spPr>
          <a:xfrm>
            <a:off x="326697" y="1387874"/>
            <a:ext cx="8490604" cy="3677930"/>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000" dirty="0"/>
              <a:t>How does the interest on reserves rate serves as a reservation rate?</a:t>
            </a:r>
          </a:p>
          <a:p>
            <a:pPr marL="342900" indent="-342900">
              <a:spcAft>
                <a:spcPts val="1800"/>
              </a:spcAft>
              <a:buFont typeface="Arial" panose="020B0604020202020204" pitchFamily="34" charset="0"/>
              <a:buChar char="•"/>
            </a:pPr>
            <a:r>
              <a:rPr lang="en-US" sz="2000" dirty="0"/>
              <a:t>How does arbitrage ensure that the policy rate does not fall far below the interest on reserves rate? </a:t>
            </a:r>
          </a:p>
          <a:p>
            <a:pPr marL="342900" indent="-342900">
              <a:spcAft>
                <a:spcPts val="1800"/>
              </a:spcAft>
              <a:buFont typeface="Arial" panose="020B0604020202020204" pitchFamily="34" charset="0"/>
              <a:buChar char="•"/>
            </a:pPr>
            <a:r>
              <a:rPr lang="en-US" sz="2000" dirty="0"/>
              <a:t>What is the discount rate?</a:t>
            </a:r>
          </a:p>
          <a:p>
            <a:pPr marL="342900" indent="-342900">
              <a:spcAft>
                <a:spcPts val="1800"/>
              </a:spcAft>
              <a:buFont typeface="Arial" panose="020B0604020202020204" pitchFamily="34" charset="0"/>
              <a:buChar char="•"/>
            </a:pPr>
            <a:r>
              <a:rPr lang="en-US" sz="2000" dirty="0"/>
              <a:t>How does the discount rate act a ceiling for federal funds rate?</a:t>
            </a:r>
          </a:p>
          <a:p>
            <a:pPr marL="342900" indent="-342900">
              <a:spcAft>
                <a:spcPts val="1800"/>
              </a:spcAft>
              <a:buFont typeface="Arial" panose="020B0604020202020204" pitchFamily="34" charset="0"/>
              <a:buChar char="•"/>
            </a:pPr>
            <a:r>
              <a:rPr lang="en-US" sz="2000" dirty="0"/>
              <a:t>How does a central bank use open market operations in an ample reserves framework?  </a:t>
            </a:r>
          </a:p>
          <a:p>
            <a:endParaRPr lang="en-US" dirty="0"/>
          </a:p>
        </p:txBody>
      </p:sp>
      <p:sp>
        <p:nvSpPr>
          <p:cNvPr id="8" name="TextBox 7">
            <a:extLst>
              <a:ext uri="{FF2B5EF4-FFF2-40B4-BE49-F238E27FC236}">
                <a16:creationId xmlns:a16="http://schemas.microsoft.com/office/drawing/2014/main" id="{22C154DF-A872-452B-B855-C0F9AA2C1646}"/>
              </a:ext>
            </a:extLst>
          </p:cNvPr>
          <p:cNvSpPr txBox="1"/>
          <p:nvPr/>
        </p:nvSpPr>
        <p:spPr>
          <a:xfrm>
            <a:off x="378545" y="635936"/>
            <a:ext cx="8386909" cy="461665"/>
          </a:xfrm>
          <a:prstGeom prst="rect">
            <a:avLst/>
          </a:prstGeom>
          <a:noFill/>
        </p:spPr>
        <p:txBody>
          <a:bodyPr wrap="square" rtlCol="0">
            <a:spAutoFit/>
          </a:bodyPr>
          <a:lstStyle/>
          <a:p>
            <a:r>
              <a:rPr lang="en-US" sz="2400" b="1" dirty="0"/>
              <a:t>Review Questions</a:t>
            </a:r>
          </a:p>
        </p:txBody>
      </p:sp>
      <p:pic>
        <p:nvPicPr>
          <p:cNvPr id="9" name="Picture 8" descr="2nd_page_header.BMP">
            <a:extLst>
              <a:ext uri="{FF2B5EF4-FFF2-40B4-BE49-F238E27FC236}">
                <a16:creationId xmlns:a16="http://schemas.microsoft.com/office/drawing/2014/main" id="{977C179F-6D9A-44B4-A47B-84423B7B22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BF97DF3C-E061-4822-BBA7-ECC6DEEBCF5D}"/>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Tree>
    <p:extLst>
      <p:ext uri="{BB962C8B-B14F-4D97-AF65-F5344CB8AC3E}">
        <p14:creationId xmlns:p14="http://schemas.microsoft.com/office/powerpoint/2010/main" val="381015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8"/>
          <p:cNvSpPr>
            <a:spLocks noGrp="1"/>
          </p:cNvSpPr>
          <p:nvPr>
            <p:ph idx="1"/>
          </p:nvPr>
        </p:nvSpPr>
        <p:spPr>
          <a:xfrm rot="10800000" flipV="1">
            <a:off x="321708" y="819809"/>
            <a:ext cx="8193641" cy="3212675"/>
          </a:xfrm>
        </p:spPr>
        <p:txBody>
          <a:bodyPr>
            <a:noAutofit/>
          </a:bodyPr>
          <a:lstStyle/>
          <a:p>
            <a:pPr marL="0" indent="0">
              <a:buNone/>
            </a:pPr>
            <a:r>
              <a:rPr lang="en-US" sz="2200" dirty="0"/>
              <a:t>Summary of path from the FOMC policy rate target to the Fed’s dual mandate:</a:t>
            </a:r>
          </a:p>
          <a:p>
            <a:pPr lvl="1"/>
            <a:r>
              <a:rPr lang="en-US" sz="2200" dirty="0"/>
              <a:t>The FOMC sets the target range for the federal funds rate.</a:t>
            </a:r>
          </a:p>
          <a:p>
            <a:pPr lvl="1"/>
            <a:r>
              <a:rPr lang="en-US" sz="2200" dirty="0"/>
              <a:t>This affects market interest rates and overall financial conditions.</a:t>
            </a:r>
          </a:p>
          <a:p>
            <a:pPr lvl="1"/>
            <a:r>
              <a:rPr lang="en-US" sz="2200" dirty="0"/>
              <a:t>This also influences the decisions of households and businesses.</a:t>
            </a:r>
          </a:p>
          <a:p>
            <a:pPr lvl="1"/>
            <a:r>
              <a:rPr lang="en-US" sz="2200" dirty="0"/>
              <a:t>It ultimately affects employment and inflation.</a:t>
            </a:r>
          </a:p>
          <a:p>
            <a:pPr lvl="1"/>
            <a:endParaRPr lang="en-US" sz="2200" dirty="0"/>
          </a:p>
        </p:txBody>
      </p:sp>
      <p:sp>
        <p:nvSpPr>
          <p:cNvPr id="6" name="TextBox 5">
            <a:extLst>
              <a:ext uri="{FF2B5EF4-FFF2-40B4-BE49-F238E27FC236}">
                <a16:creationId xmlns:a16="http://schemas.microsoft.com/office/drawing/2014/main" id="{C3516C94-B010-4B2B-9FC8-967DAA98B93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25" name="Picture 24">
            <a:extLst>
              <a:ext uri="{FF2B5EF4-FFF2-40B4-BE49-F238E27FC236}">
                <a16:creationId xmlns:a16="http://schemas.microsoft.com/office/drawing/2014/main" id="{688CAC41-C16A-732C-E793-C91B69642252}"/>
              </a:ext>
            </a:extLst>
          </p:cNvPr>
          <p:cNvPicPr>
            <a:picLocks noChangeAspect="1"/>
          </p:cNvPicPr>
          <p:nvPr/>
        </p:nvPicPr>
        <p:blipFill>
          <a:blip r:embed="rId4"/>
          <a:stretch>
            <a:fillRect/>
          </a:stretch>
        </p:blipFill>
        <p:spPr>
          <a:xfrm>
            <a:off x="112381" y="4032485"/>
            <a:ext cx="8919237" cy="2185742"/>
          </a:xfrm>
          <a:prstGeom prst="rect">
            <a:avLst/>
          </a:prstGeom>
        </p:spPr>
      </p:pic>
    </p:spTree>
    <p:extLst>
      <p:ext uri="{BB962C8B-B14F-4D97-AF65-F5344CB8AC3E}">
        <p14:creationId xmlns:p14="http://schemas.microsoft.com/office/powerpoint/2010/main" val="1191869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3516C94-B010-4B2B-9FC8-967DAA98B93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11" name="TextBox 10">
            <a:extLst>
              <a:ext uri="{FF2B5EF4-FFF2-40B4-BE49-F238E27FC236}">
                <a16:creationId xmlns:a16="http://schemas.microsoft.com/office/drawing/2014/main" id="{D512F724-AB6F-4300-A9A7-A94ED05D1352}"/>
              </a:ext>
            </a:extLst>
          </p:cNvPr>
          <p:cNvSpPr txBox="1"/>
          <p:nvPr/>
        </p:nvSpPr>
        <p:spPr>
          <a:xfrm>
            <a:off x="510988" y="869576"/>
            <a:ext cx="8004362" cy="461665"/>
          </a:xfrm>
          <a:prstGeom prst="rect">
            <a:avLst/>
          </a:prstGeom>
          <a:noFill/>
        </p:spPr>
        <p:txBody>
          <a:bodyPr wrap="square" rtlCol="0">
            <a:spAutoFit/>
          </a:bodyPr>
          <a:lstStyle/>
          <a:p>
            <a:pPr algn="ctr"/>
            <a:r>
              <a:rPr lang="en-US" sz="2400" b="1" dirty="0"/>
              <a:t>The Federal Funds Rate is the Fed’s </a:t>
            </a:r>
            <a:r>
              <a:rPr lang="en-US" sz="2400" b="1" u="sng" dirty="0"/>
              <a:t>Policy Rate</a:t>
            </a:r>
          </a:p>
        </p:txBody>
      </p:sp>
      <p:sp>
        <p:nvSpPr>
          <p:cNvPr id="13" name="TextBox 12">
            <a:extLst>
              <a:ext uri="{FF2B5EF4-FFF2-40B4-BE49-F238E27FC236}">
                <a16:creationId xmlns:a16="http://schemas.microsoft.com/office/drawing/2014/main" id="{CE469B43-3DE2-4309-8350-0F260364C096}"/>
              </a:ext>
            </a:extLst>
          </p:cNvPr>
          <p:cNvSpPr txBox="1"/>
          <p:nvPr/>
        </p:nvSpPr>
        <p:spPr>
          <a:xfrm>
            <a:off x="288099" y="1515649"/>
            <a:ext cx="8594644" cy="3816429"/>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200" dirty="0"/>
              <a:t>Banks hold cash in their “checking accounts” at the Fed, called </a:t>
            </a:r>
            <a:r>
              <a:rPr lang="en-US" sz="2200" b="1" dirty="0"/>
              <a:t>reserve balance accounts</a:t>
            </a:r>
            <a:r>
              <a:rPr lang="en-US" sz="2200" dirty="0"/>
              <a:t>.</a:t>
            </a:r>
          </a:p>
          <a:p>
            <a:pPr marL="285750" indent="-285750">
              <a:spcAft>
                <a:spcPts val="1200"/>
              </a:spcAft>
              <a:buFont typeface="Arial" panose="020B0604020202020204" pitchFamily="34" charset="0"/>
              <a:buChar char="•"/>
            </a:pPr>
            <a:r>
              <a:rPr lang="en-US" sz="2200" dirty="0"/>
              <a:t>Banks that need funds can borrow from banks that have excess funds.</a:t>
            </a:r>
          </a:p>
          <a:p>
            <a:pPr marL="285750" indent="-285750">
              <a:spcAft>
                <a:spcPts val="1200"/>
              </a:spcAft>
              <a:buFont typeface="Arial" panose="020B0604020202020204" pitchFamily="34" charset="0"/>
              <a:buChar char="•"/>
            </a:pPr>
            <a:r>
              <a:rPr lang="en-US" sz="2200" dirty="0"/>
              <a:t>The transfer of funds from one bank’s reserve account to another bank’s reserve account is termed a </a:t>
            </a:r>
            <a:r>
              <a:rPr lang="en-US" sz="2200" b="1" dirty="0"/>
              <a:t>federal funds transaction</a:t>
            </a:r>
            <a:r>
              <a:rPr lang="en-US" sz="2200" dirty="0"/>
              <a:t>,</a:t>
            </a:r>
            <a:r>
              <a:rPr lang="en-US" sz="2200" b="1" dirty="0"/>
              <a:t> </a:t>
            </a:r>
            <a:r>
              <a:rPr lang="en-US" sz="2200" dirty="0"/>
              <a:t>and the agreed interest rate in this transaction is the</a:t>
            </a:r>
            <a:r>
              <a:rPr lang="en-US" sz="2200" b="1" dirty="0"/>
              <a:t> federal funds rate (FFR)</a:t>
            </a:r>
            <a:r>
              <a:rPr lang="en-US" sz="2200" dirty="0"/>
              <a:t>. </a:t>
            </a:r>
          </a:p>
          <a:p>
            <a:pPr marL="285750" indent="-285750">
              <a:spcAft>
                <a:spcPts val="1200"/>
              </a:spcAft>
              <a:buFont typeface="Arial" panose="020B0604020202020204" pitchFamily="34" charset="0"/>
              <a:buChar char="•"/>
            </a:pPr>
            <a:r>
              <a:rPr lang="en-US" sz="2200" dirty="0"/>
              <a:t>The FOMC sets a target range for the </a:t>
            </a:r>
            <a:r>
              <a:rPr lang="en-US" sz="2200" b="1" dirty="0"/>
              <a:t>FFR</a:t>
            </a:r>
            <a:r>
              <a:rPr lang="en-US" sz="2200" dirty="0"/>
              <a:t>, which is the Fed’s </a:t>
            </a:r>
            <a:r>
              <a:rPr lang="en-US" sz="2200" b="1" dirty="0"/>
              <a:t>policy rate</a:t>
            </a:r>
            <a:r>
              <a:rPr lang="en-US" sz="2200" dirty="0"/>
              <a:t>.</a:t>
            </a:r>
          </a:p>
          <a:p>
            <a:endParaRPr lang="en-US" sz="2400" dirty="0"/>
          </a:p>
          <a:p>
            <a:endParaRPr lang="en-US" sz="2400" dirty="0"/>
          </a:p>
        </p:txBody>
      </p:sp>
    </p:spTree>
    <p:extLst>
      <p:ext uri="{BB962C8B-B14F-4D97-AF65-F5344CB8AC3E}">
        <p14:creationId xmlns:p14="http://schemas.microsoft.com/office/powerpoint/2010/main" val="2617496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E469B43-3DE2-4309-8350-0F260364C096}"/>
              </a:ext>
            </a:extLst>
          </p:cNvPr>
          <p:cNvSpPr txBox="1"/>
          <p:nvPr/>
        </p:nvSpPr>
        <p:spPr>
          <a:xfrm>
            <a:off x="366078" y="1485545"/>
            <a:ext cx="8411842" cy="3477875"/>
          </a:xfrm>
          <a:prstGeom prst="rect">
            <a:avLst/>
          </a:prstGeom>
          <a:noFill/>
        </p:spPr>
        <p:txBody>
          <a:bodyPr wrap="square" rtlCol="0">
            <a:spAutoFit/>
          </a:bodyPr>
          <a:lstStyle/>
          <a:p>
            <a:r>
              <a:rPr lang="en-US" sz="2200" dirty="0"/>
              <a:t>The federal funds market is where banks that need reserves go to borrow cash from banks that have excess reserves. </a:t>
            </a:r>
          </a:p>
          <a:p>
            <a:endParaRPr lang="en-US" sz="2200" dirty="0"/>
          </a:p>
          <a:p>
            <a:r>
              <a:rPr lang="en-US" sz="2200" dirty="0"/>
              <a:t>For each transaction, reserves are transferred from the lender’s reserve account at the Fed to the borrower’s reserve account. </a:t>
            </a:r>
          </a:p>
          <a:p>
            <a:endParaRPr lang="en-US" sz="2200" dirty="0"/>
          </a:p>
          <a:p>
            <a:r>
              <a:rPr lang="en-US" sz="2200" dirty="0"/>
              <a:t>The federal funds rate is market-determined by the borrowers and lenders. The Fed does not set the federal funds rate. </a:t>
            </a:r>
          </a:p>
          <a:p>
            <a:endParaRPr lang="en-US" sz="2200" dirty="0"/>
          </a:p>
          <a:p>
            <a:endParaRPr lang="en-US" sz="2200" dirty="0"/>
          </a:p>
        </p:txBody>
      </p:sp>
      <p:pic>
        <p:nvPicPr>
          <p:cNvPr id="5" name="Picture 6" descr="2nd_page_header.BMP">
            <a:extLst>
              <a:ext uri="{FF2B5EF4-FFF2-40B4-BE49-F238E27FC236}">
                <a16:creationId xmlns:a16="http://schemas.microsoft.com/office/drawing/2014/main" id="{14D077D2-5D4B-430A-B7FD-027495DF2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3516C94-B010-4B2B-9FC8-967DAA98B932}"/>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11" name="TextBox 10">
            <a:extLst>
              <a:ext uri="{FF2B5EF4-FFF2-40B4-BE49-F238E27FC236}">
                <a16:creationId xmlns:a16="http://schemas.microsoft.com/office/drawing/2014/main" id="{D512F724-AB6F-4300-A9A7-A94ED05D1352}"/>
              </a:ext>
            </a:extLst>
          </p:cNvPr>
          <p:cNvSpPr txBox="1"/>
          <p:nvPr/>
        </p:nvSpPr>
        <p:spPr>
          <a:xfrm>
            <a:off x="510988" y="869576"/>
            <a:ext cx="8004362" cy="461665"/>
          </a:xfrm>
          <a:prstGeom prst="rect">
            <a:avLst/>
          </a:prstGeom>
          <a:noFill/>
        </p:spPr>
        <p:txBody>
          <a:bodyPr wrap="square" rtlCol="0">
            <a:spAutoFit/>
          </a:bodyPr>
          <a:lstStyle/>
          <a:p>
            <a:pPr algn="ctr"/>
            <a:r>
              <a:rPr lang="en-US" sz="2400" b="1" dirty="0"/>
              <a:t>The Federal Funds Rate is the Fed’s </a:t>
            </a:r>
            <a:r>
              <a:rPr lang="en-US" sz="2400" b="1" u="sng" dirty="0"/>
              <a:t>Policy Rate</a:t>
            </a:r>
          </a:p>
        </p:txBody>
      </p:sp>
    </p:spTree>
    <p:extLst>
      <p:ext uri="{BB962C8B-B14F-4D97-AF65-F5344CB8AC3E}">
        <p14:creationId xmlns:p14="http://schemas.microsoft.com/office/powerpoint/2010/main" val="260736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2nd_page_header.BMP">
            <a:extLst>
              <a:ext uri="{FF2B5EF4-FFF2-40B4-BE49-F238E27FC236}">
                <a16:creationId xmlns:a16="http://schemas.microsoft.com/office/drawing/2014/main" id="{CC0255A9-B574-482F-B5A8-0D8076ECF6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793EA47-202C-4181-8E6F-317EB99CA46E}"/>
              </a:ext>
            </a:extLst>
          </p:cNvPr>
          <p:cNvSpPr txBox="1"/>
          <p:nvPr/>
        </p:nvSpPr>
        <p:spPr>
          <a:xfrm>
            <a:off x="208027" y="1433156"/>
            <a:ext cx="8802623" cy="2492990"/>
          </a:xfrm>
          <a:prstGeom prst="rect">
            <a:avLst/>
          </a:prstGeom>
          <a:noFill/>
        </p:spPr>
        <p:txBody>
          <a:bodyPr wrap="square" rtlCol="0">
            <a:spAutoFit/>
          </a:bodyPr>
          <a:lstStyle/>
          <a:p>
            <a:r>
              <a:rPr lang="en-US" sz="2200" dirty="0"/>
              <a:t>The Fed sets a </a:t>
            </a:r>
            <a:r>
              <a:rPr lang="en-US" sz="2200" b="1" dirty="0"/>
              <a:t>target range </a:t>
            </a:r>
            <a:r>
              <a:rPr lang="en-US" sz="2200" dirty="0"/>
              <a:t>for the FFR, which is where it wants federal funds transactions to take place.   </a:t>
            </a:r>
          </a:p>
          <a:p>
            <a:endParaRPr lang="en-US" sz="2200" dirty="0"/>
          </a:p>
          <a:p>
            <a:r>
              <a:rPr lang="en-US" sz="2200" dirty="0"/>
              <a:t>The FFR influences other interest rates in the economy, as well as the spending and investing decisions made by consumers and producers. </a:t>
            </a:r>
          </a:p>
          <a:p>
            <a:endParaRPr lang="en-US" sz="2200" dirty="0"/>
          </a:p>
          <a:p>
            <a:endParaRPr lang="en-US" sz="2200" dirty="0"/>
          </a:p>
        </p:txBody>
      </p:sp>
      <p:sp>
        <p:nvSpPr>
          <p:cNvPr id="6" name="TextBox 5">
            <a:extLst>
              <a:ext uri="{FF2B5EF4-FFF2-40B4-BE49-F238E27FC236}">
                <a16:creationId xmlns:a16="http://schemas.microsoft.com/office/drawing/2014/main" id="{B166C610-EC3F-400E-97DC-D399A69E403F}"/>
              </a:ext>
            </a:extLst>
          </p:cNvPr>
          <p:cNvSpPr txBox="1"/>
          <p:nvPr/>
        </p:nvSpPr>
        <p:spPr>
          <a:xfrm>
            <a:off x="510988" y="869576"/>
            <a:ext cx="8004362" cy="461665"/>
          </a:xfrm>
          <a:prstGeom prst="rect">
            <a:avLst/>
          </a:prstGeom>
          <a:noFill/>
        </p:spPr>
        <p:txBody>
          <a:bodyPr wrap="square" rtlCol="0">
            <a:spAutoFit/>
          </a:bodyPr>
          <a:lstStyle/>
          <a:p>
            <a:pPr algn="ctr"/>
            <a:r>
              <a:rPr lang="en-US" sz="2400" b="1" dirty="0"/>
              <a:t>The Federal Funds Rate is the Fed’s </a:t>
            </a:r>
            <a:r>
              <a:rPr lang="en-US" sz="2400" b="1" u="sng" dirty="0"/>
              <a:t>Policy Rate</a:t>
            </a:r>
          </a:p>
        </p:txBody>
      </p:sp>
      <p:sp>
        <p:nvSpPr>
          <p:cNvPr id="7" name="TextBox 6">
            <a:extLst>
              <a:ext uri="{FF2B5EF4-FFF2-40B4-BE49-F238E27FC236}">
                <a16:creationId xmlns:a16="http://schemas.microsoft.com/office/drawing/2014/main" id="{0BF2105C-53DD-45A6-B3B2-6E8DAB4B5C60}"/>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pic>
        <p:nvPicPr>
          <p:cNvPr id="12" name="Picture 11">
            <a:extLst>
              <a:ext uri="{FF2B5EF4-FFF2-40B4-BE49-F238E27FC236}">
                <a16:creationId xmlns:a16="http://schemas.microsoft.com/office/drawing/2014/main" id="{DD23892C-44F8-95E9-5E58-E551DC5C2236}"/>
              </a:ext>
            </a:extLst>
          </p:cNvPr>
          <p:cNvPicPr>
            <a:picLocks noChangeAspect="1"/>
          </p:cNvPicPr>
          <p:nvPr/>
        </p:nvPicPr>
        <p:blipFill>
          <a:blip r:embed="rId4"/>
          <a:stretch>
            <a:fillRect/>
          </a:stretch>
        </p:blipFill>
        <p:spPr>
          <a:xfrm>
            <a:off x="112381" y="4032485"/>
            <a:ext cx="8919237" cy="2185742"/>
          </a:xfrm>
          <a:prstGeom prst="rect">
            <a:avLst/>
          </a:prstGeom>
        </p:spPr>
      </p:pic>
      <p:sp>
        <p:nvSpPr>
          <p:cNvPr id="13" name="Rectangle 12">
            <a:extLst>
              <a:ext uri="{FF2B5EF4-FFF2-40B4-BE49-F238E27FC236}">
                <a16:creationId xmlns:a16="http://schemas.microsoft.com/office/drawing/2014/main" id="{DC71C0A6-85C9-B80B-BEEB-F691946DB41A}"/>
              </a:ext>
            </a:extLst>
          </p:cNvPr>
          <p:cNvSpPr/>
          <p:nvPr/>
        </p:nvSpPr>
        <p:spPr>
          <a:xfrm>
            <a:off x="112381" y="3926146"/>
            <a:ext cx="1690042" cy="2653553"/>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066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57A4C7-8489-44FC-86E2-6D191A70AE12}" type="slidenum">
              <a:rPr lang="en-US" smtClean="0"/>
              <a:t>9</a:t>
            </a:fld>
            <a:endParaRPr lang="en-US"/>
          </a:p>
        </p:txBody>
      </p:sp>
      <p:sp>
        <p:nvSpPr>
          <p:cNvPr id="8" name="TextBox 7">
            <a:extLst>
              <a:ext uri="{FF2B5EF4-FFF2-40B4-BE49-F238E27FC236}">
                <a16:creationId xmlns:a16="http://schemas.microsoft.com/office/drawing/2014/main" id="{D340F4ED-2657-4FEB-A064-71B2CD6CB9BE}"/>
              </a:ext>
            </a:extLst>
          </p:cNvPr>
          <p:cNvSpPr txBox="1"/>
          <p:nvPr/>
        </p:nvSpPr>
        <p:spPr>
          <a:xfrm>
            <a:off x="557200" y="1137714"/>
            <a:ext cx="8265111" cy="1015663"/>
          </a:xfrm>
          <a:prstGeom prst="rect">
            <a:avLst/>
          </a:prstGeom>
          <a:noFill/>
        </p:spPr>
        <p:txBody>
          <a:bodyPr wrap="square" rtlCol="0">
            <a:spAutoFit/>
          </a:bodyPr>
          <a:lstStyle/>
          <a:p>
            <a:pPr algn="ctr"/>
            <a:r>
              <a:rPr lang="en-US" sz="2400" b="1" dirty="0"/>
              <a:t>The FOMC Target Range, 2015-2023</a:t>
            </a:r>
          </a:p>
          <a:p>
            <a:endParaRPr lang="en-US" sz="1800" dirty="0"/>
          </a:p>
          <a:p>
            <a:endParaRPr lang="en-US" dirty="0"/>
          </a:p>
        </p:txBody>
      </p:sp>
      <p:pic>
        <p:nvPicPr>
          <p:cNvPr id="9" name="Picture 6" descr="2nd_page_header.BMP">
            <a:extLst>
              <a:ext uri="{FF2B5EF4-FFF2-40B4-BE49-F238E27FC236}">
                <a16:creationId xmlns:a16="http://schemas.microsoft.com/office/drawing/2014/main" id="{CC0255A9-B574-482F-B5A8-0D8076ECF6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A616254-5F62-4586-9C25-1C27DAEB63A4}"/>
              </a:ext>
            </a:extLst>
          </p:cNvPr>
          <p:cNvSpPr txBox="1"/>
          <p:nvPr/>
        </p:nvSpPr>
        <p:spPr>
          <a:xfrm>
            <a:off x="457199" y="105888"/>
            <a:ext cx="4876800" cy="338554"/>
          </a:xfrm>
          <a:prstGeom prst="rect">
            <a:avLst/>
          </a:prstGeom>
          <a:noFill/>
        </p:spPr>
        <p:txBody>
          <a:bodyPr vert="horz" rtlCol="0">
            <a:spAutoFit/>
          </a:bodyPr>
          <a:lstStyle/>
          <a:p>
            <a:r>
              <a:rPr lang="en-US" sz="1600" b="1" dirty="0">
                <a:solidFill>
                  <a:srgbClr val="FFFFFF"/>
                </a:solidFill>
                <a:latin typeface="Arial - 22"/>
              </a:rPr>
              <a:t>The Fed’s Toolbox</a:t>
            </a:r>
          </a:p>
        </p:txBody>
      </p:sp>
      <p:sp>
        <p:nvSpPr>
          <p:cNvPr id="3" name="TextBox 2">
            <a:extLst>
              <a:ext uri="{FF2B5EF4-FFF2-40B4-BE49-F238E27FC236}">
                <a16:creationId xmlns:a16="http://schemas.microsoft.com/office/drawing/2014/main" id="{B31A8A22-CF82-4913-A315-751F4E20199E}"/>
              </a:ext>
            </a:extLst>
          </p:cNvPr>
          <p:cNvSpPr txBox="1"/>
          <p:nvPr/>
        </p:nvSpPr>
        <p:spPr>
          <a:xfrm>
            <a:off x="307910" y="5586910"/>
            <a:ext cx="8207440" cy="769441"/>
          </a:xfrm>
          <a:prstGeom prst="rect">
            <a:avLst/>
          </a:prstGeom>
          <a:noFill/>
        </p:spPr>
        <p:txBody>
          <a:bodyPr wrap="square" rtlCol="0">
            <a:spAutoFit/>
          </a:bodyPr>
          <a:lstStyle/>
          <a:p>
            <a:pPr algn="ctr"/>
            <a:r>
              <a:rPr lang="en-US" sz="2200" b="1" dirty="0"/>
              <a:t>The FOMC sets a target range for the FFR; </a:t>
            </a:r>
            <a:br>
              <a:rPr lang="en-US" sz="2200" b="1" dirty="0"/>
            </a:br>
            <a:r>
              <a:rPr lang="en-US" sz="2200" b="1" dirty="0"/>
              <a:t>this range has been 25 basis points (or 0.25%) wide.</a:t>
            </a:r>
          </a:p>
        </p:txBody>
      </p:sp>
      <p:pic>
        <p:nvPicPr>
          <p:cNvPr id="6" name="Picture 5">
            <a:extLst>
              <a:ext uri="{FF2B5EF4-FFF2-40B4-BE49-F238E27FC236}">
                <a16:creationId xmlns:a16="http://schemas.microsoft.com/office/drawing/2014/main" id="{B99B16C3-EF4B-92B5-579E-C530811289D2}"/>
              </a:ext>
            </a:extLst>
          </p:cNvPr>
          <p:cNvPicPr>
            <a:picLocks noChangeAspect="1"/>
          </p:cNvPicPr>
          <p:nvPr/>
        </p:nvPicPr>
        <p:blipFill>
          <a:blip r:embed="rId4"/>
          <a:stretch>
            <a:fillRect/>
          </a:stretch>
        </p:blipFill>
        <p:spPr>
          <a:xfrm>
            <a:off x="307910" y="2153377"/>
            <a:ext cx="8639841" cy="3027755"/>
          </a:xfrm>
          <a:prstGeom prst="rect">
            <a:avLst/>
          </a:prstGeom>
        </p:spPr>
      </p:pic>
    </p:spTree>
    <p:extLst>
      <p:ext uri="{BB962C8B-B14F-4D97-AF65-F5344CB8AC3E}">
        <p14:creationId xmlns:p14="http://schemas.microsoft.com/office/powerpoint/2010/main" val="17012240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E17A8BB07CA6459B68986233AF7C0B" ma:contentTypeVersion="106" ma:contentTypeDescription="Create a new document." ma:contentTypeScope="" ma:versionID="d5cf2ad95f1b12cc4e2d4be5d48478ed">
  <xsd:schema xmlns:xsd="http://www.w3.org/2001/XMLSchema" xmlns:xs="http://www.w3.org/2001/XMLSchema" xmlns:p="http://schemas.microsoft.com/office/2006/metadata/properties" xmlns:ns1="http://schemas.microsoft.com/sharepoint/v3" xmlns:ns2="1ceb290c-0c0f-4d75-9d55-bf954c0fe360" xmlns:ns3="http://schemas.microsoft.com/sharepoint/v4" xmlns:ns4="afd080f9-41a9-43ae-acb8-37ec2f6ce25d" targetNamespace="http://schemas.microsoft.com/office/2006/metadata/properties" ma:root="true" ma:fieldsID="7e829e7af1889cb41a4cd3e16f6173fa" ns1:_="" ns2:_="" ns3:_="" ns4:_="">
    <xsd:import namespace="http://schemas.microsoft.com/sharepoint/v3"/>
    <xsd:import namespace="1ceb290c-0c0f-4d75-9d55-bf954c0fe360"/>
    <xsd:import namespace="http://schemas.microsoft.com/sharepoint/v4"/>
    <xsd:import namespace="afd080f9-41a9-43ae-acb8-37ec2f6ce25d"/>
    <xsd:element name="properties">
      <xsd:complexType>
        <xsd:sequence>
          <xsd:element name="documentManagement">
            <xsd:complexType>
              <xsd:all>
                <xsd:element ref="ns2:Project_x0020_Owner" minOccurs="0"/>
                <xsd:element ref="ns2:Authors" minOccurs="0"/>
                <xsd:element ref="ns2:Readers" minOccurs="0"/>
                <xsd:element ref="ns2:Security" minOccurs="0"/>
                <xsd:element ref="ns1:PublishingStartDate" minOccurs="0"/>
                <xsd:element ref="ns1:PublishingExpirationDate" minOccurs="0"/>
                <xsd:element ref="ns2:_dlc_DocId" minOccurs="0"/>
                <xsd:element ref="ns2:_dlc_DocIdUrl" minOccurs="0"/>
                <xsd:element ref="ns2:_dlc_DocIdPersistId" minOccurs="0"/>
                <xsd:element ref="ns2:Section" minOccurs="0"/>
                <xsd:element ref="ns2:Division" minOccurs="0"/>
                <xsd:element ref="ns3:IconOverlay" minOccurs="0"/>
                <xsd:element ref="ns1:_vti_ItemDeclaredRecord" minOccurs="0"/>
                <xsd:element ref="ns1:_vti_ItemHoldRecordStatus" minOccurs="0"/>
                <xsd:element ref="ns2:SharedWithUsers" minOccurs="0"/>
                <xsd:element ref="ns4:project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vti_ItemDeclaredRecord" ma:index="16" nillable="true" ma:displayName="Declared Record" ma:hidden="true" ma:internalName="_vti_ItemDeclaredRecord" ma:readOnly="true">
      <xsd:simpleType>
        <xsd:restriction base="dms:DateTime"/>
      </xsd:simpleType>
    </xsd:element>
    <xsd:element name="_vti_ItemHoldRecordStatus" ma:index="17" nillable="true" ma:displayName="Hold and Record Status" ma:decimals="0" ma:hidden="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eb290c-0c0f-4d75-9d55-bf954c0fe360" elementFormDefault="qualified">
    <xsd:import namespace="http://schemas.microsoft.com/office/2006/documentManagement/types"/>
    <xsd:import namespace="http://schemas.microsoft.com/office/infopath/2007/PartnerControls"/>
    <xsd:element name="Project_x0020_Owner" ma:index="2" nillable="true" ma:displayName="Project Owner" ma:description="" ma:hidden="true" ma:list="UserInfo" ma:SharePointGroup="0" ma:internalName="Projec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s" ma:index="3" nillable="true" ma:displayName="Authors/Admins" ma:description="" ma:hidden="true" ma:list="UserInfo" ma:SearchPeopleOnly="false" ma:SharePointGroup="0" ma:internalName="Auth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ers" ma:index="4" nillable="true" ma:displayName="Readers" ma:description="" ma:hidden="true" ma:list="UserInfo" ma:SharePointGroup="0" ma:internalName="Readers"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urity" ma:index="5" nillable="true" ma:displayName="Classification" ma:default="Internal FR / Official Use" ma:description="" ma:format="Dropdown" ma:hidden="true" ma:internalName="Security" ma:readOnly="false">
      <xsd:simpleType>
        <xsd:restriction base="dms:Choice">
          <xsd:enumeration value="Class I FOMC - Restricted Controlled FR"/>
          <xsd:enumeration value="Class II FOMC - Restricted FR"/>
          <xsd:enumeration value="Class III FOMC - Internal FR"/>
          <xsd:enumeration value="Personal / Nonwork"/>
          <xsd:enumeration value="Public / Official Release"/>
          <xsd:enumeration value="Nonconfidential"/>
          <xsd:enumeration value="Treasury Unclassified"/>
          <xsd:enumeration value="Treasury SBU"/>
          <xsd:enumeration value="SPII FR"/>
          <xsd:enumeration value="Internal FR / Official Use"/>
          <xsd:enumeration value="Restricted FR"/>
          <xsd:enumeration value="Restricted Controlled FR"/>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ection" ma:index="13" nillable="true" ma:displayName="Section" ma:internalName="Section">
      <xsd:simpleType>
        <xsd:restriction base="dms:Text">
          <xsd:maxLength value="255"/>
        </xsd:restriction>
      </xsd:simpleType>
    </xsd:element>
    <xsd:element name="Division" ma:index="14" nillable="true" ma:displayName="Division" ma:internalName="Division">
      <xsd:simpleType>
        <xsd:restriction base="dms:Text">
          <xsd:maxLength value="255"/>
        </xsd:restriction>
      </xsd:simpleType>
    </xsd:element>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d080f9-41a9-43ae-acb8-37ec2f6ce25d" elementFormDefault="qualified">
    <xsd:import namespace="http://schemas.microsoft.com/office/2006/documentManagement/types"/>
    <xsd:import namespace="http://schemas.microsoft.com/office/infopath/2007/PartnerControls"/>
    <xsd:element name="project_id" ma:index="28" nillable="true" ma:displayName="project_id" ma:decimals="0" ma:hidden="true" ma:internalName="project_id" ma:readOnly="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Security xmlns="1ceb290c-0c0f-4d75-9d55-bf954c0fe360">Internal FR / Official Use</Security>
    <Readers xmlns="1ceb290c-0c0f-4d75-9d55-bf954c0fe360">
      <UserInfo>
        <DisplayName/>
        <AccountId xsi:nil="true"/>
        <AccountType/>
      </UserInfo>
    </Readers>
    <IconOverlay xmlns="http://schemas.microsoft.com/sharepoint/v4" xsi:nil="true"/>
    <Section xmlns="1ceb290c-0c0f-4d75-9d55-bf954c0fe360">Program Direction</Section>
    <Authors xmlns="1ceb290c-0c0f-4d75-9d55-bf954c0fe360">
      <UserInfo>
        <DisplayName/>
        <AccountId xsi:nil="true"/>
        <AccountType/>
      </UserInfo>
    </Authors>
    <PublishingExpirationDate xmlns="http://schemas.microsoft.com/sharepoint/v3" xsi:nil="true"/>
    <Division xmlns="1ceb290c-0c0f-4d75-9d55-bf954c0fe360">Monetary Affairs</Division>
    <PublishingStartDate xmlns="http://schemas.microsoft.com/sharepoint/v3" xsi:nil="true"/>
    <project_id xmlns="afd080f9-41a9-43ae-acb8-37ec2f6ce25d" xsi:nil="true"/>
    <Project_x0020_Owner xmlns="1ceb290c-0c0f-4d75-9d55-bf954c0fe360">
      <UserInfo>
        <DisplayName/>
        <AccountId xsi:nil="true"/>
        <AccountType/>
      </UserInfo>
    </Project_x0020_Owner>
    <_dlc_DocId xmlns="1ceb290c-0c0f-4d75-9d55-bf954c0fe360">COLLAB-632341292-65156</_dlc_DocId>
    <_dlc_DocIdUrl xmlns="1ceb290c-0c0f-4d75-9d55-bf954c0fe360">
      <Url>https://spweb.frb.gov/sites/collab/_layouts/15/DocIdRedir.aspx?ID=COLLAB-632341292-65156</Url>
      <Description>COLLAB-632341292-65156</Description>
    </_dlc_DocIdUrl>
  </documentManagement>
</p:properties>
</file>

<file path=customXml/itemProps1.xml><?xml version="1.0" encoding="utf-8"?>
<ds:datastoreItem xmlns:ds="http://schemas.openxmlformats.org/officeDocument/2006/customXml" ds:itemID="{AE2A5FC9-C15C-465A-B41A-FD03A2502520}">
  <ds:schemaRefs>
    <ds:schemaRef ds:uri="http://schemas.microsoft.com/sharepoint/v3/contenttype/forms"/>
  </ds:schemaRefs>
</ds:datastoreItem>
</file>

<file path=customXml/itemProps2.xml><?xml version="1.0" encoding="utf-8"?>
<ds:datastoreItem xmlns:ds="http://schemas.openxmlformats.org/officeDocument/2006/customXml" ds:itemID="{EE585492-A5AF-4850-8988-E88EFE625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eb290c-0c0f-4d75-9d55-bf954c0fe360"/>
    <ds:schemaRef ds:uri="http://schemas.microsoft.com/sharepoint/v4"/>
    <ds:schemaRef ds:uri="afd080f9-41a9-43ae-acb8-37ec2f6ce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202152-F81F-4F4C-AF92-97CEBBF615C7}">
  <ds:schemaRefs>
    <ds:schemaRef ds:uri="http://schemas.microsoft.com/sharepoint/events"/>
  </ds:schemaRefs>
</ds:datastoreItem>
</file>

<file path=customXml/itemProps4.xml><?xml version="1.0" encoding="utf-8"?>
<ds:datastoreItem xmlns:ds="http://schemas.openxmlformats.org/officeDocument/2006/customXml" ds:itemID="{CCA3E7A7-0641-49AB-AD2E-7BBDC0445F77}">
  <ds:schemaRefs>
    <ds:schemaRef ds:uri="http://purl.org/dc/dcmitype/"/>
    <ds:schemaRef ds:uri="http://purl.org/dc/terms/"/>
    <ds:schemaRef ds:uri="http://schemas.microsoft.com/office/infopath/2007/PartnerControls"/>
    <ds:schemaRef ds:uri="http://schemas.openxmlformats.org/package/2006/metadata/core-properties"/>
    <ds:schemaRef ds:uri="afd080f9-41a9-43ae-acb8-37ec2f6ce25d"/>
    <ds:schemaRef ds:uri="http://schemas.microsoft.com/sharepoint/v4"/>
    <ds:schemaRef ds:uri="http://schemas.microsoft.com/office/2006/documentManagement/types"/>
    <ds:schemaRef ds:uri="http://purl.org/dc/elements/1.1/"/>
    <ds:schemaRef ds:uri="1ceb290c-0c0f-4d75-9d55-bf954c0fe360"/>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19824</TotalTime>
  <Words>2208</Words>
  <Application>Microsoft Macintosh PowerPoint</Application>
  <PresentationFormat>On-screen Show (4:3)</PresentationFormat>
  <Paragraphs>306</Paragraphs>
  <Slides>44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 - 22</vt:lpstr>
      <vt:lpstr>Calibri</vt:lpstr>
      <vt:lpstr>Calibri Light</vt:lpstr>
      <vt:lpstr>Office Theme</vt:lpstr>
      <vt:lpstr>AP Macro Lecture Guide:  How the Federal Reserve Implements Monetary Policy   How does a central bank conduct monetary policy  to achieve price stability and full employment? </vt:lpstr>
      <vt:lpstr>PowerPoint Presentation</vt:lpstr>
      <vt:lpstr>Federal Open Market Committee (FOMC)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Fed’s Toolbox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tools of monetary policy have changed. Has your instruction?</dc:title>
  <dc:creator>Wolla, Scott A</dc:creator>
  <cp:lastModifiedBy>Stiller, Donna M</cp:lastModifiedBy>
  <cp:revision>249</cp:revision>
  <cp:lastPrinted>2024-02-14T17:01:56Z</cp:lastPrinted>
  <dcterms:created xsi:type="dcterms:W3CDTF">2020-09-16T19:11:06Z</dcterms:created>
  <dcterms:modified xsi:type="dcterms:W3CDTF">2024-04-30T18:27:11Z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265cad99-390b-4d8b-b30f-ea3558dda654</vt:lpwstr>
  </property>
  <property fmtid="{D5CDD505-2E9C-101B-9397-08002B2CF9AE}" pid="3" name="ContentTypeId">
    <vt:lpwstr>0x0101002BE17A8BB07CA6459B68986233AF7C0B</vt:lpwstr>
  </property>
  <property fmtid="{D5CDD505-2E9C-101B-9397-08002B2CF9AE}" pid="4" name="_dlc_DocIdItemGuid">
    <vt:lpwstr>79a198ec-04e0-491e-8d93-a439cc001892</vt:lpwstr>
  </property>
  <property fmtid="{D5CDD505-2E9C-101B-9397-08002B2CF9AE}" pid="5" name="WorkflowChangePath">
    <vt:lpwstr>5c11e62d-db96-4271-ba3a-d7e550c2064b,5;5c11e62d-db96-4271-ba3a-d7e550c2064b,49;5c11e62d-db96-4271-ba3a-d7e550c2064b,52;5c11e62d-db96-4271-ba3a-d7e550c2064b,55;5c11e62d-db96-4271-ba3a-d7e550c2064b,13;5c11e62d-db96-4271-ba3a-d7e550c2064b,18;5c11e62d-db96-42</vt:lpwstr>
  </property>
  <property fmtid="{D5CDD505-2E9C-101B-9397-08002B2CF9AE}" pid="6" name="Workflow_Initiator">
    <vt:lpwstr>101</vt:lpwstr>
  </property>
  <property fmtid="{D5CDD505-2E9C-101B-9397-08002B2CF9AE}" pid="7" name="_docset_NoMedatataSyncRequired">
    <vt:lpwstr>False</vt:lpwstr>
  </property>
  <property fmtid="{D5CDD505-2E9C-101B-9397-08002B2CF9AE}" pid="8" name="MSIP_Label_65269c60-0483-4c57-9e8c-3779d6900235_Enabled">
    <vt:lpwstr>true</vt:lpwstr>
  </property>
  <property fmtid="{D5CDD505-2E9C-101B-9397-08002B2CF9AE}" pid="9" name="MSIP_Label_65269c60-0483-4c57-9e8c-3779d6900235_SetDate">
    <vt:lpwstr>2023-12-28T18:59:10Z</vt:lpwstr>
  </property>
  <property fmtid="{D5CDD505-2E9C-101B-9397-08002B2CF9AE}" pid="10" name="MSIP_Label_65269c60-0483-4c57-9e8c-3779d6900235_Method">
    <vt:lpwstr>Privileged</vt:lpwstr>
  </property>
  <property fmtid="{D5CDD505-2E9C-101B-9397-08002B2CF9AE}" pid="11" name="MSIP_Label_65269c60-0483-4c57-9e8c-3779d6900235_Name">
    <vt:lpwstr>65269c60-0483-4c57-9e8c-3779d6900235</vt:lpwstr>
  </property>
  <property fmtid="{D5CDD505-2E9C-101B-9397-08002B2CF9AE}" pid="12" name="MSIP_Label_65269c60-0483-4c57-9e8c-3779d6900235_SiteId">
    <vt:lpwstr>b397c653-5b19-463f-b9fc-af658ded9128</vt:lpwstr>
  </property>
  <property fmtid="{D5CDD505-2E9C-101B-9397-08002B2CF9AE}" pid="13" name="MSIP_Label_65269c60-0483-4c57-9e8c-3779d6900235_ActionId">
    <vt:lpwstr>373ffa46-eb07-4699-9772-d549d32f2092</vt:lpwstr>
  </property>
  <property fmtid="{D5CDD505-2E9C-101B-9397-08002B2CF9AE}" pid="14" name="MSIP_Label_65269c60-0483-4c57-9e8c-3779d6900235_ContentBits">
    <vt:lpwstr>0</vt:lpwstr>
  </property>
</Properties>
</file>