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87" r:id="rId6"/>
    <p:sldId id="288" r:id="rId7"/>
    <p:sldId id="289" r:id="rId8"/>
    <p:sldId id="290" r:id="rId9"/>
    <p:sldId id="299" r:id="rId10"/>
    <p:sldId id="300" r:id="rId11"/>
    <p:sldId id="293" r:id="rId12"/>
    <p:sldId id="294" r:id="rId13"/>
    <p:sldId id="295" r:id="rId14"/>
    <p:sldId id="301" r:id="rId15"/>
    <p:sldId id="30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iter, Mary C" initials="SMC" lastIdx="1" clrIdx="0">
    <p:extLst>
      <p:ext uri="{19B8F6BF-5375-455C-9EA6-DF929625EA0E}">
        <p15:presenceInfo xmlns:p15="http://schemas.microsoft.com/office/powerpoint/2012/main" userId="S-1-5-21-662528488-348457345-1760376032-2082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642A"/>
    <a:srgbClr val="608F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67" d="100"/>
          <a:sy n="67" d="100"/>
        </p:scale>
        <p:origin x="1244" y="5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60399843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195227772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186535393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214024251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389419592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423357020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59184582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19520756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401761793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133811943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A6F78-E8AE-7C48-9C5B-78EB51D3129D}" type="datetimeFigureOut">
              <a:rPr lang="en-US" smtClean="0"/>
              <a:t>4/15/2025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311556346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A6F78-E8AE-7C48-9C5B-78EB51D3129D}" type="datetimeFigureOut">
              <a:rPr lang="en-US" smtClean="0"/>
              <a:t>4/15/2025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535F6F-457D-4642-8B40-9652D1866793}" type="slidenum">
              <a:rPr lang="en-US" smtClean="0"/>
              <a:t>‹#›</a:t>
            </a:fld>
            <a:endParaRPr lang="en-US" dirty="0"/>
          </a:p>
        </p:txBody>
      </p:sp>
    </p:spTree>
    <p:extLst>
      <p:ext uri="{BB962C8B-B14F-4D97-AF65-F5344CB8AC3E}">
        <p14:creationId xmlns:p14="http://schemas.microsoft.com/office/powerpoint/2010/main" val="37320373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red.stlouisfed.org/" TargetMode="External"/><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fred.stlouisfed.org/" TargetMode="External"/><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americorps.gov/newsroom/press-releases/2018/volunteering-us-hits-record-high-worth-167-billion" TargetMode="External"/><Relationship Id="rId2" Type="http://schemas.openxmlformats.org/officeDocument/2006/relationships/hyperlink" Target="https://www.nationalservice.gov/newsroom/press-releases/2018/volunteering-us-hits-record-high-worth-167-billion,%20accessed%20March%202019."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americorps.gov/newsroom/press-releases/2018/volunteering-us-hits-record-high-worth-167-billion" TargetMode="External"/><Relationship Id="rId1" Type="http://schemas.openxmlformats.org/officeDocument/2006/relationships/slideLayout" Target="../slideLayouts/slideLayout2.xml"/><Relationship Id="rId4" Type="http://schemas.openxmlformats.org/officeDocument/2006/relationships/hyperlink" Target="http://www.nationalservice.gov/"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geofred.stlouisfed.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6400" y="1828800"/>
            <a:ext cx="5943600" cy="838200"/>
          </a:xfrm>
          <a:ln>
            <a:noFill/>
          </a:ln>
        </p:spPr>
        <p:txBody>
          <a:bodyPr>
            <a:noAutofit/>
          </a:bodyPr>
          <a:lstStyle/>
          <a:p>
            <a:r>
              <a:rPr lang="en-US" sz="3600" b="1" dirty="0">
                <a:solidFill>
                  <a:srgbClr val="43642A"/>
                </a:solidFill>
              </a:rPr>
              <a:t>Data Literacy: </a:t>
            </a:r>
          </a:p>
          <a:p>
            <a:r>
              <a:rPr lang="en-US" sz="3600" b="1" dirty="0">
                <a:solidFill>
                  <a:srgbClr val="43642A"/>
                </a:solidFill>
              </a:rPr>
              <a:t>Adjusting for Population</a:t>
            </a:r>
            <a:endParaRPr lang="en-US" sz="3600" dirty="0">
              <a:solidFill>
                <a:srgbClr val="43642A"/>
              </a:solidFill>
            </a:endParaRPr>
          </a:p>
        </p:txBody>
      </p:sp>
      <p:pic>
        <p:nvPicPr>
          <p:cNvPr id="6" name="Picture 5" descr="EconLowdownPPTbanner.BMP"/>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927202"/>
          </a:xfrm>
          <a:prstGeom prst="rect">
            <a:avLst/>
          </a:prstGeom>
        </p:spPr>
      </p:pic>
      <p:sp>
        <p:nvSpPr>
          <p:cNvPr id="5" name="TextBox 4"/>
          <p:cNvSpPr txBox="1"/>
          <p:nvPr/>
        </p:nvSpPr>
        <p:spPr>
          <a:xfrm>
            <a:off x="533400" y="6248400"/>
            <a:ext cx="5257800" cy="338554"/>
          </a:xfrm>
          <a:prstGeom prst="rect">
            <a:avLst/>
          </a:prstGeom>
          <a:noFill/>
        </p:spPr>
        <p:txBody>
          <a:bodyPr wrap="square" rtlCol="0">
            <a:spAutoFit/>
          </a:bodyPr>
          <a:lstStyle/>
          <a:p>
            <a:r>
              <a:rPr lang="en-US" sz="800"/>
              <a:t>© 2024, </a:t>
            </a:r>
            <a:r>
              <a:rPr lang="en-US" sz="800" dirty="0"/>
              <a:t>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205512060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half" idx="2"/>
            <p:extLst>
              <p:ext uri="{D42A27DB-BD31-4B8C-83A1-F6EECF244321}">
                <p14:modId xmlns:p14="http://schemas.microsoft.com/office/powerpoint/2010/main" val="1520225"/>
              </p:ext>
            </p:extLst>
          </p:nvPr>
        </p:nvGraphicFramePr>
        <p:xfrm>
          <a:off x="762000" y="994059"/>
          <a:ext cx="7478684" cy="2682240"/>
        </p:xfrm>
        <a:graphic>
          <a:graphicData uri="http://schemas.openxmlformats.org/drawingml/2006/table">
            <a:tbl>
              <a:tblPr firstRow="1" bandRow="1">
                <a:tableStyleId>{5C22544A-7EE6-4342-B048-85BDC9FD1C3A}</a:tableStyleId>
              </a:tblPr>
              <a:tblGrid>
                <a:gridCol w="1763684">
                  <a:extLst>
                    <a:ext uri="{9D8B030D-6E8A-4147-A177-3AD203B41FA5}">
                      <a16:colId xmlns:a16="http://schemas.microsoft.com/office/drawing/2014/main" val="2531338944"/>
                    </a:ext>
                  </a:extLst>
                </a:gridCol>
                <a:gridCol w="1817716">
                  <a:extLst>
                    <a:ext uri="{9D8B030D-6E8A-4147-A177-3AD203B41FA5}">
                      <a16:colId xmlns:a16="http://schemas.microsoft.com/office/drawing/2014/main" val="2800283948"/>
                    </a:ext>
                  </a:extLst>
                </a:gridCol>
                <a:gridCol w="2057400">
                  <a:extLst>
                    <a:ext uri="{9D8B030D-6E8A-4147-A177-3AD203B41FA5}">
                      <a16:colId xmlns:a16="http://schemas.microsoft.com/office/drawing/2014/main" val="1390148178"/>
                    </a:ext>
                  </a:extLst>
                </a:gridCol>
                <a:gridCol w="1839884">
                  <a:extLst>
                    <a:ext uri="{9D8B030D-6E8A-4147-A177-3AD203B41FA5}">
                      <a16:colId xmlns:a16="http://schemas.microsoft.com/office/drawing/2014/main" val="20003"/>
                    </a:ext>
                  </a:extLst>
                </a:gridCol>
              </a:tblGrid>
              <a:tr h="457200">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0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a:t>
                      </a:r>
                      <a:r>
                        <a:rPr lang="en-US" sz="1800"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hours (M)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0000"/>
                        </a:lnSpc>
                        <a:spcBef>
                          <a:spcPts val="0"/>
                        </a:spcBef>
                        <a:spcAft>
                          <a:spcPts val="0"/>
                        </a:spcAft>
                      </a:pPr>
                      <a:r>
                        <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Population (M)</a:t>
                      </a:r>
                    </a:p>
                  </a:txBody>
                  <a:tcPr marL="68580" marR="68580" marT="0" marB="0" anchor="ctr"/>
                </a:tc>
                <a:extLst>
                  <a:ext uri="{0D108BD9-81ED-4DB2-BD59-A6C34878D82A}">
                    <a16:rowId xmlns:a16="http://schemas.microsoft.com/office/drawing/2014/main" val="3281663553"/>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California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7,041,413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940.16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39.0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94999822"/>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Texas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4,652,679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566.19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27.5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72627255"/>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New York</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3,137,688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556.74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12705741"/>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Minnesota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1,560,667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155.41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2590656"/>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Utah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844,023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170.36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3859537"/>
                  </a:ext>
                </a:extLst>
              </a:tr>
              <a:tr h="370840">
                <a:tc>
                  <a:txBody>
                    <a:bodyPr/>
                    <a:lstStyle/>
                    <a:p>
                      <a:pPr marL="0" marR="0">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t>
                      </a: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our </a:t>
                      </a: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tate</a:t>
                      </a: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2473269"/>
                  </a:ext>
                </a:extLst>
              </a:tr>
            </a:tbl>
          </a:graphicData>
        </a:graphic>
      </p:graphicFrame>
      <p:sp>
        <p:nvSpPr>
          <p:cNvPr id="8" name="Title 1"/>
          <p:cNvSpPr txBox="1">
            <a:spLocks/>
          </p:cNvSpPr>
          <p:nvPr/>
        </p:nvSpPr>
        <p:spPr>
          <a:xfrm>
            <a:off x="685800" y="232059"/>
            <a:ext cx="8991600" cy="762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a:solidFill>
                  <a:srgbClr val="43642A"/>
                </a:solidFill>
              </a:rPr>
              <a:t>Handout 3: Adjusted Volunteer Data, 2015</a:t>
            </a:r>
          </a:p>
        </p:txBody>
      </p:sp>
      <p:pic>
        <p:nvPicPr>
          <p:cNvPr id="13" name="Picture 12"/>
          <p:cNvPicPr>
            <a:picLocks noChangeAspect="1"/>
          </p:cNvPicPr>
          <p:nvPr/>
        </p:nvPicPr>
        <p:blipFill>
          <a:blip r:embed="rId2"/>
          <a:stretch>
            <a:fillRect/>
          </a:stretch>
        </p:blipFill>
        <p:spPr>
          <a:xfrm>
            <a:off x="6838950" y="6347052"/>
            <a:ext cx="1771650" cy="358548"/>
          </a:xfrm>
          <a:prstGeom prst="rect">
            <a:avLst/>
          </a:prstGeom>
        </p:spPr>
      </p:pic>
      <p:graphicFrame>
        <p:nvGraphicFramePr>
          <p:cNvPr id="9" name="Content Placeholder 6"/>
          <p:cNvGraphicFramePr>
            <a:graphicFrameLocks noGrp="1"/>
          </p:cNvGraphicFramePr>
          <p:nvPr>
            <p:ph sz="half" idx="2"/>
            <p:extLst>
              <p:ext uri="{D42A27DB-BD31-4B8C-83A1-F6EECF244321}">
                <p14:modId xmlns:p14="http://schemas.microsoft.com/office/powerpoint/2010/main" val="323012616"/>
              </p:ext>
            </p:extLst>
          </p:nvPr>
        </p:nvGraphicFramePr>
        <p:xfrm>
          <a:off x="762000" y="3733801"/>
          <a:ext cx="5191299" cy="2834639"/>
        </p:xfrm>
        <a:graphic>
          <a:graphicData uri="http://schemas.openxmlformats.org/drawingml/2006/table">
            <a:tbl>
              <a:tblPr firstRow="1" bandRow="1">
                <a:tableStyleId>{5C22544A-7EE6-4342-B048-85BDC9FD1C3A}</a:tableStyleId>
              </a:tblPr>
              <a:tblGrid>
                <a:gridCol w="1608123">
                  <a:extLst>
                    <a:ext uri="{9D8B030D-6E8A-4147-A177-3AD203B41FA5}">
                      <a16:colId xmlns:a16="http://schemas.microsoft.com/office/drawing/2014/main" val="2531338944"/>
                    </a:ext>
                  </a:extLst>
                </a:gridCol>
                <a:gridCol w="1670218">
                  <a:extLst>
                    <a:ext uri="{9D8B030D-6E8A-4147-A177-3AD203B41FA5}">
                      <a16:colId xmlns:a16="http://schemas.microsoft.com/office/drawing/2014/main" val="2800283948"/>
                    </a:ext>
                  </a:extLst>
                </a:gridCol>
                <a:gridCol w="1912958">
                  <a:extLst>
                    <a:ext uri="{9D8B030D-6E8A-4147-A177-3AD203B41FA5}">
                      <a16:colId xmlns:a16="http://schemas.microsoft.com/office/drawing/2014/main" val="1390148178"/>
                    </a:ext>
                  </a:extLst>
                </a:gridCol>
              </a:tblGrid>
              <a:tr h="609599">
                <a:tc>
                  <a:txBody>
                    <a:bodyPr/>
                    <a:lstStyle/>
                    <a:p>
                      <a:pPr marL="0" marR="0" algn="ctr">
                        <a:lnSpc>
                          <a:spcPts val="19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ts val="19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Volunteerism rate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ts val="19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 hours per capita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81663553"/>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California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72627255"/>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Texas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12705741"/>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New York</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2590656"/>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Minnesota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53859537"/>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Utah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2473269"/>
                  </a:ext>
                </a:extLst>
              </a:tr>
              <a:tr h="370840">
                <a:tc>
                  <a:txBody>
                    <a:bodyPr/>
                    <a:lstStyle/>
                    <a:p>
                      <a:pPr marL="0" marR="0">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t>
                      </a: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our </a:t>
                      </a: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tate</a:t>
                      </a: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bl>
          </a:graphicData>
        </a:graphic>
      </p:graphicFrame>
      <p:sp>
        <p:nvSpPr>
          <p:cNvPr id="10" name="Rectangle 9"/>
          <p:cNvSpPr/>
          <p:nvPr/>
        </p:nvSpPr>
        <p:spPr>
          <a:xfrm>
            <a:off x="6172200" y="3779520"/>
            <a:ext cx="2285999" cy="2569934"/>
          </a:xfrm>
          <a:prstGeom prst="rect">
            <a:avLst/>
          </a:prstGeom>
        </p:spPr>
        <p:txBody>
          <a:bodyPr wrap="square">
            <a:spAutoFit/>
          </a:bodyPr>
          <a:lstStyle/>
          <a:p>
            <a:pPr>
              <a:spcBef>
                <a:spcPts val="600"/>
              </a:spcBef>
            </a:pPr>
            <a:r>
              <a:rPr lang="en-US" sz="1200" dirty="0"/>
              <a:t>NOTE: M, millions.</a:t>
            </a:r>
          </a:p>
          <a:p>
            <a:pPr>
              <a:spcBef>
                <a:spcPts val="600"/>
              </a:spcBef>
            </a:pPr>
            <a:r>
              <a:rPr lang="en-US" sz="1200" dirty="0"/>
              <a:t>SOURCE: Volunteer data:</a:t>
            </a:r>
            <a:r>
              <a:rPr lang="en-US" sz="1200" b="1" dirty="0"/>
              <a:t> </a:t>
            </a:r>
            <a:r>
              <a:rPr lang="en-US" sz="1200" dirty="0"/>
              <a:t>Corporation for National and Community Service (nationalservice.gov); </a:t>
            </a:r>
            <a:r>
              <a:rPr lang="en-US" altLang="en-US" sz="1200" dirty="0">
                <a:latin typeface="Calibri" panose="020F0502020204030204" pitchFamily="34" charset="0"/>
                <a:ea typeface="Calibri" panose="020F0502020204030204" pitchFamily="34" charset="0"/>
                <a:cs typeface="Times New Roman" panose="02020603050405020304" pitchFamily="18" charset="0"/>
              </a:rPr>
              <a:t>BLS </a:t>
            </a:r>
            <a:r>
              <a:rPr lang="en-US" altLang="en-US" sz="1200" dirty="0">
                <a:latin typeface="Calibri" panose="020F0502020204030204" pitchFamily="34" charset="0"/>
                <a:ea typeface="Calibri" panose="020F0502020204030204" pitchFamily="34" charset="0"/>
                <a:cs typeface="Calibri" panose="020F0502020204030204" pitchFamily="34" charset="0"/>
              </a:rPr>
              <a:t>Current Population Survey September 2015 Volunteer Supplement.</a:t>
            </a:r>
            <a:r>
              <a:rPr lang="en-US" sz="1200" dirty="0"/>
              <a:t> Population data: U.S. Census Bureau, retrieved </a:t>
            </a:r>
            <a:r>
              <a:rPr lang="en-US" sz="1200"/>
              <a:t>from FRED</a:t>
            </a:r>
            <a:r>
              <a:rPr lang="en-US" sz="1200" dirty="0"/>
              <a:t>®, Federal Reserve Bank of St. </a:t>
            </a:r>
            <a:r>
              <a:rPr lang="en-US" sz="1200"/>
              <a:t>Louis; </a:t>
            </a:r>
            <a:r>
              <a:rPr lang="en-US" sz="1200">
                <a:hlinkClick r:id="rId3"/>
              </a:rPr>
              <a:t>https://fred.stlouisfed.org/</a:t>
            </a:r>
            <a:r>
              <a:rPr lang="en-US" sz="1200"/>
              <a:t>, </a:t>
            </a:r>
            <a:r>
              <a:rPr lang="en-US" sz="1200" dirty="0"/>
              <a:t>accessed July 2019.</a:t>
            </a:r>
          </a:p>
        </p:txBody>
      </p:sp>
    </p:spTree>
    <p:extLst>
      <p:ext uri="{BB962C8B-B14F-4D97-AF65-F5344CB8AC3E}">
        <p14:creationId xmlns:p14="http://schemas.microsoft.com/office/powerpoint/2010/main" val="219995455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half" idx="2"/>
            <p:extLst>
              <p:ext uri="{D42A27DB-BD31-4B8C-83A1-F6EECF244321}">
                <p14:modId xmlns:p14="http://schemas.microsoft.com/office/powerpoint/2010/main" val="3280680719"/>
              </p:ext>
            </p:extLst>
          </p:nvPr>
        </p:nvGraphicFramePr>
        <p:xfrm>
          <a:off x="762000" y="994059"/>
          <a:ext cx="7478684" cy="2682240"/>
        </p:xfrm>
        <a:graphic>
          <a:graphicData uri="http://schemas.openxmlformats.org/drawingml/2006/table">
            <a:tbl>
              <a:tblPr firstRow="1" bandRow="1">
                <a:tableStyleId>{5C22544A-7EE6-4342-B048-85BDC9FD1C3A}</a:tableStyleId>
              </a:tblPr>
              <a:tblGrid>
                <a:gridCol w="1763684">
                  <a:extLst>
                    <a:ext uri="{9D8B030D-6E8A-4147-A177-3AD203B41FA5}">
                      <a16:colId xmlns:a16="http://schemas.microsoft.com/office/drawing/2014/main" val="2531338944"/>
                    </a:ext>
                  </a:extLst>
                </a:gridCol>
                <a:gridCol w="1741516">
                  <a:extLst>
                    <a:ext uri="{9D8B030D-6E8A-4147-A177-3AD203B41FA5}">
                      <a16:colId xmlns:a16="http://schemas.microsoft.com/office/drawing/2014/main" val="2800283948"/>
                    </a:ext>
                  </a:extLst>
                </a:gridCol>
                <a:gridCol w="2133600">
                  <a:extLst>
                    <a:ext uri="{9D8B030D-6E8A-4147-A177-3AD203B41FA5}">
                      <a16:colId xmlns:a16="http://schemas.microsoft.com/office/drawing/2014/main" val="1390148178"/>
                    </a:ext>
                  </a:extLst>
                </a:gridCol>
                <a:gridCol w="1839884">
                  <a:extLst>
                    <a:ext uri="{9D8B030D-6E8A-4147-A177-3AD203B41FA5}">
                      <a16:colId xmlns:a16="http://schemas.microsoft.com/office/drawing/2014/main" val="20003"/>
                    </a:ext>
                  </a:extLst>
                </a:gridCol>
              </a:tblGrid>
              <a:tr h="457200">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0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a:t>
                      </a:r>
                      <a:r>
                        <a:rPr lang="en-US" sz="1800"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hours (M)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0000"/>
                        </a:lnSpc>
                        <a:spcBef>
                          <a:spcPts val="0"/>
                        </a:spcBef>
                        <a:spcAft>
                          <a:spcPts val="0"/>
                        </a:spcAft>
                      </a:pPr>
                      <a:r>
                        <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Population (M)</a:t>
                      </a:r>
                    </a:p>
                  </a:txBody>
                  <a:tcPr marL="68580" marR="68580" marT="0" marB="0" anchor="ctr"/>
                </a:tc>
                <a:extLst>
                  <a:ext uri="{0D108BD9-81ED-4DB2-BD59-A6C34878D82A}">
                    <a16:rowId xmlns:a16="http://schemas.microsoft.com/office/drawing/2014/main" val="3281663553"/>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California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7,041,413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940.16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39.0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94999822"/>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Texas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4,652,679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566.19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27.5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72627255"/>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New York</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3,137,688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556.74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12705741"/>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Minnesota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1,560,667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155.41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5.5</a:t>
                      </a:r>
                      <a:endParaRPr lang="en-U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2590656"/>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Utah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844,023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170.36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3.0</a:t>
                      </a: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3859537"/>
                  </a:ext>
                </a:extLst>
              </a:tr>
              <a:tr h="370840">
                <a:tc>
                  <a:txBody>
                    <a:bodyPr/>
                    <a:lstStyle/>
                    <a:p>
                      <a:pPr marL="0" marR="0">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t>
                      </a: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our </a:t>
                      </a: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tate</a:t>
                      </a: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2473269"/>
                  </a:ext>
                </a:extLst>
              </a:tr>
            </a:tbl>
          </a:graphicData>
        </a:graphic>
      </p:graphicFrame>
      <p:sp>
        <p:nvSpPr>
          <p:cNvPr id="8" name="Title 1"/>
          <p:cNvSpPr txBox="1">
            <a:spLocks/>
          </p:cNvSpPr>
          <p:nvPr/>
        </p:nvSpPr>
        <p:spPr>
          <a:xfrm>
            <a:off x="2438400" y="232059"/>
            <a:ext cx="5105400" cy="762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a:solidFill>
                  <a:srgbClr val="43642A"/>
                </a:solidFill>
              </a:rPr>
              <a:t>Handout 3</a:t>
            </a:r>
            <a:r>
              <a:rPr lang="en-US" sz="3200" b="1">
                <a:solidFill>
                  <a:srgbClr val="43642A"/>
                </a:solidFill>
                <a:sym typeface="Symbol" panose="05050102010706020507" pitchFamily="18" charset="2"/>
              </a:rPr>
              <a:t>Answer Key</a:t>
            </a:r>
            <a:endParaRPr lang="en-US" sz="3200" b="1" dirty="0">
              <a:solidFill>
                <a:srgbClr val="43642A"/>
              </a:solidFill>
            </a:endParaRPr>
          </a:p>
        </p:txBody>
      </p:sp>
      <p:pic>
        <p:nvPicPr>
          <p:cNvPr id="13" name="Picture 12"/>
          <p:cNvPicPr>
            <a:picLocks noChangeAspect="1"/>
          </p:cNvPicPr>
          <p:nvPr/>
        </p:nvPicPr>
        <p:blipFill>
          <a:blip r:embed="rId2"/>
          <a:stretch>
            <a:fillRect/>
          </a:stretch>
        </p:blipFill>
        <p:spPr>
          <a:xfrm>
            <a:off x="6838950" y="6347052"/>
            <a:ext cx="1771650" cy="358548"/>
          </a:xfrm>
          <a:prstGeom prst="rect">
            <a:avLst/>
          </a:prstGeom>
        </p:spPr>
      </p:pic>
      <p:graphicFrame>
        <p:nvGraphicFramePr>
          <p:cNvPr id="9" name="Content Placeholder 6"/>
          <p:cNvGraphicFramePr>
            <a:graphicFrameLocks noGrp="1"/>
          </p:cNvGraphicFramePr>
          <p:nvPr>
            <p:ph sz="half" idx="2"/>
            <p:extLst>
              <p:ext uri="{D42A27DB-BD31-4B8C-83A1-F6EECF244321}">
                <p14:modId xmlns:p14="http://schemas.microsoft.com/office/powerpoint/2010/main" val="2381915205"/>
              </p:ext>
            </p:extLst>
          </p:nvPr>
        </p:nvGraphicFramePr>
        <p:xfrm>
          <a:off x="762000" y="3733801"/>
          <a:ext cx="5191299" cy="2834639"/>
        </p:xfrm>
        <a:graphic>
          <a:graphicData uri="http://schemas.openxmlformats.org/drawingml/2006/table">
            <a:tbl>
              <a:tblPr firstRow="1" bandRow="1">
                <a:tableStyleId>{5C22544A-7EE6-4342-B048-85BDC9FD1C3A}</a:tableStyleId>
              </a:tblPr>
              <a:tblGrid>
                <a:gridCol w="1608123">
                  <a:extLst>
                    <a:ext uri="{9D8B030D-6E8A-4147-A177-3AD203B41FA5}">
                      <a16:colId xmlns:a16="http://schemas.microsoft.com/office/drawing/2014/main" val="2531338944"/>
                    </a:ext>
                  </a:extLst>
                </a:gridCol>
                <a:gridCol w="1670218">
                  <a:extLst>
                    <a:ext uri="{9D8B030D-6E8A-4147-A177-3AD203B41FA5}">
                      <a16:colId xmlns:a16="http://schemas.microsoft.com/office/drawing/2014/main" val="2800283948"/>
                    </a:ext>
                  </a:extLst>
                </a:gridCol>
                <a:gridCol w="1912958">
                  <a:extLst>
                    <a:ext uri="{9D8B030D-6E8A-4147-A177-3AD203B41FA5}">
                      <a16:colId xmlns:a16="http://schemas.microsoft.com/office/drawing/2014/main" val="1390148178"/>
                    </a:ext>
                  </a:extLst>
                </a:gridCol>
              </a:tblGrid>
              <a:tr h="609599">
                <a:tc>
                  <a:txBody>
                    <a:bodyPr/>
                    <a:lstStyle/>
                    <a:p>
                      <a:pPr marL="0" marR="0" algn="ctr">
                        <a:lnSpc>
                          <a:spcPts val="19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ts val="19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 rate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ts val="19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 hours per capita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81663553"/>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California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72627255"/>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Texas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12705741"/>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New York</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2590656"/>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Minnesota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28% </a:t>
                      </a:r>
                      <a:endParaRPr lang="en-U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28 </a:t>
                      </a:r>
                      <a:endParaRPr lang="en-U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53859537"/>
                  </a:ext>
                </a:extLst>
              </a:tr>
              <a:tr h="370840">
                <a:tc>
                  <a:txBody>
                    <a:bodyPr/>
                    <a:lstStyle/>
                    <a:p>
                      <a:pPr marL="0" marR="0">
                        <a:lnSpc>
                          <a:spcPct val="107000"/>
                        </a:lnSpc>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Utah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28% </a:t>
                      </a:r>
                      <a:endParaRPr lang="en-U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57 </a:t>
                      </a:r>
                      <a:endParaRPr lang="en-U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2473269"/>
                  </a:ext>
                </a:extLst>
              </a:tr>
              <a:tr h="370840">
                <a:tc>
                  <a:txBody>
                    <a:bodyPr/>
                    <a:lstStyle/>
                    <a:p>
                      <a:pPr marL="0" marR="0">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t>
                      </a: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our </a:t>
                      </a: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tate</a:t>
                      </a: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bl>
          </a:graphicData>
        </a:graphic>
      </p:graphicFrame>
      <p:sp>
        <p:nvSpPr>
          <p:cNvPr id="10" name="Rectangle 9"/>
          <p:cNvSpPr/>
          <p:nvPr/>
        </p:nvSpPr>
        <p:spPr>
          <a:xfrm>
            <a:off x="6172200" y="3779520"/>
            <a:ext cx="2285999" cy="2569934"/>
          </a:xfrm>
          <a:prstGeom prst="rect">
            <a:avLst/>
          </a:prstGeom>
        </p:spPr>
        <p:txBody>
          <a:bodyPr wrap="square">
            <a:spAutoFit/>
          </a:bodyPr>
          <a:lstStyle/>
          <a:p>
            <a:pPr>
              <a:spcBef>
                <a:spcPts val="600"/>
              </a:spcBef>
            </a:pPr>
            <a:r>
              <a:rPr lang="en-US" sz="1200" dirty="0"/>
              <a:t>NOTE: M, millions.</a:t>
            </a:r>
          </a:p>
          <a:p>
            <a:pPr>
              <a:spcBef>
                <a:spcPts val="600"/>
              </a:spcBef>
            </a:pPr>
            <a:r>
              <a:rPr lang="en-US" sz="1200" dirty="0"/>
              <a:t>SOURCE: Volunteer data:</a:t>
            </a:r>
            <a:r>
              <a:rPr lang="en-US" sz="1200" b="1" dirty="0"/>
              <a:t> </a:t>
            </a:r>
            <a:r>
              <a:rPr lang="en-US" sz="1200" dirty="0"/>
              <a:t>Corporation for National and Community Service (nationalservice.gov); </a:t>
            </a:r>
            <a:r>
              <a:rPr lang="en-US" altLang="en-US" sz="1200" dirty="0">
                <a:latin typeface="Calibri" panose="020F0502020204030204" pitchFamily="34" charset="0"/>
                <a:ea typeface="Calibri" panose="020F0502020204030204" pitchFamily="34" charset="0"/>
                <a:cs typeface="Times New Roman" panose="02020603050405020304" pitchFamily="18" charset="0"/>
              </a:rPr>
              <a:t>BLS </a:t>
            </a:r>
            <a:r>
              <a:rPr lang="en-US" altLang="en-US" sz="1200" dirty="0">
                <a:latin typeface="Calibri" panose="020F0502020204030204" pitchFamily="34" charset="0"/>
                <a:ea typeface="Calibri" panose="020F0502020204030204" pitchFamily="34" charset="0"/>
                <a:cs typeface="Calibri" panose="020F0502020204030204" pitchFamily="34" charset="0"/>
              </a:rPr>
              <a:t>Current Population Survey September 2015 Volunteer Supplement.</a:t>
            </a:r>
            <a:r>
              <a:rPr lang="en-US" sz="1200" dirty="0"/>
              <a:t> Population data: U.S. Census Bureau, retrieved </a:t>
            </a:r>
            <a:r>
              <a:rPr lang="en-US" sz="1200"/>
              <a:t>from FRED</a:t>
            </a:r>
            <a:r>
              <a:rPr lang="en-US" sz="1200" dirty="0"/>
              <a:t>®, Federal </a:t>
            </a:r>
            <a:r>
              <a:rPr lang="en-US" sz="1200"/>
              <a:t>Reserve Bank of St. Louis; </a:t>
            </a:r>
            <a:r>
              <a:rPr lang="en-US" sz="1200">
                <a:hlinkClick r:id="rId3"/>
              </a:rPr>
              <a:t>https://fred.stlouisfed.org/</a:t>
            </a:r>
            <a:r>
              <a:rPr lang="en-US" sz="1200"/>
              <a:t>, accessed July 2019.</a:t>
            </a:r>
            <a:endParaRPr lang="en-US" sz="1200" dirty="0"/>
          </a:p>
        </p:txBody>
      </p:sp>
    </p:spTree>
    <p:extLst>
      <p:ext uri="{BB962C8B-B14F-4D97-AF65-F5344CB8AC3E}">
        <p14:creationId xmlns:p14="http://schemas.microsoft.com/office/powerpoint/2010/main" val="183939589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075" y="255360"/>
            <a:ext cx="8991600" cy="762000"/>
          </a:xfrm>
        </p:spPr>
        <p:txBody>
          <a:bodyPr>
            <a:normAutofit/>
          </a:bodyPr>
          <a:lstStyle/>
          <a:p>
            <a:r>
              <a:rPr lang="en-US" sz="3200" b="1" dirty="0">
                <a:solidFill>
                  <a:srgbClr val="43642A"/>
                </a:solidFill>
              </a:rPr>
              <a:t>Visual 1: Trends in Volunteering for 2017*</a:t>
            </a:r>
          </a:p>
        </p:txBody>
      </p:sp>
      <p:sp>
        <p:nvSpPr>
          <p:cNvPr id="3" name="Content Placeholder 2"/>
          <p:cNvSpPr>
            <a:spLocks noGrp="1"/>
          </p:cNvSpPr>
          <p:nvPr>
            <p:ph idx="1"/>
          </p:nvPr>
        </p:nvSpPr>
        <p:spPr>
          <a:xfrm>
            <a:off x="609600" y="2179397"/>
            <a:ext cx="8001000" cy="4428309"/>
          </a:xfrm>
        </p:spPr>
        <p:txBody>
          <a:bodyPr>
            <a:noAutofit/>
          </a:bodyPr>
          <a:lstStyle/>
          <a:p>
            <a:pPr marL="0" indent="0">
              <a:spcBef>
                <a:spcPts val="300"/>
              </a:spcBef>
              <a:buNone/>
            </a:pPr>
            <a:r>
              <a:rPr lang="en-US" sz="2200" b="1" dirty="0"/>
              <a:t>From the Current Population Survey’s “Civic Engagement and Volunteer Supplement” for 2017*</a:t>
            </a:r>
          </a:p>
          <a:p>
            <a:pPr lvl="1" indent="-342900">
              <a:spcBef>
                <a:spcPts val="600"/>
              </a:spcBef>
              <a:spcAft>
                <a:spcPts val="300"/>
              </a:spcAft>
              <a:buFont typeface="Arial" panose="020B0604020202020204" pitchFamily="34" charset="0"/>
              <a:buChar char="•"/>
            </a:pPr>
            <a:r>
              <a:rPr lang="en-US" sz="2200" dirty="0"/>
              <a:t>Parents volunteered at rates nearly 48% higher than nonparents.</a:t>
            </a:r>
          </a:p>
          <a:p>
            <a:pPr lvl="1" indent="-342900">
              <a:spcBef>
                <a:spcPts val="300"/>
              </a:spcBef>
              <a:spcAft>
                <a:spcPts val="300"/>
              </a:spcAft>
              <a:buFont typeface="Arial" panose="020B0604020202020204" pitchFamily="34" charset="0"/>
              <a:buChar char="•"/>
            </a:pPr>
            <a:r>
              <a:rPr lang="en-US" sz="2200" dirty="0"/>
              <a:t>Generation X (those born from 1965-1980) showed the highest rate of volunteerism.</a:t>
            </a:r>
          </a:p>
          <a:p>
            <a:pPr lvl="1" indent="-342900">
              <a:spcBef>
                <a:spcPts val="300"/>
              </a:spcBef>
              <a:spcAft>
                <a:spcPts val="300"/>
              </a:spcAft>
              <a:buFont typeface="Arial" panose="020B0604020202020204" pitchFamily="34" charset="0"/>
              <a:buChar char="•"/>
            </a:pPr>
            <a:r>
              <a:rPr lang="en-US" sz="2200" dirty="0"/>
              <a:t>Veterans helped neighbors and donated to charity more than civilians.</a:t>
            </a:r>
          </a:p>
          <a:p>
            <a:pPr lvl="1" indent="-342900">
              <a:spcBef>
                <a:spcPts val="300"/>
              </a:spcBef>
              <a:spcAft>
                <a:spcPts val="300"/>
              </a:spcAft>
              <a:buFont typeface="Arial" panose="020B0604020202020204" pitchFamily="34" charset="0"/>
              <a:buChar char="•"/>
            </a:pPr>
            <a:r>
              <a:rPr lang="en-US" sz="2200" dirty="0"/>
              <a:t>Americans most frequently volunteered their time to religious groups (32%).</a:t>
            </a:r>
          </a:p>
        </p:txBody>
      </p:sp>
      <p:sp>
        <p:nvSpPr>
          <p:cNvPr id="7" name="Rectangle 6"/>
          <p:cNvSpPr/>
          <p:nvPr/>
        </p:nvSpPr>
        <p:spPr>
          <a:xfrm>
            <a:off x="748145" y="5892662"/>
            <a:ext cx="7938655" cy="421654"/>
          </a:xfrm>
          <a:prstGeom prst="rect">
            <a:avLst/>
          </a:prstGeom>
        </p:spPr>
        <p:txBody>
          <a:bodyPr wrap="square">
            <a:spAutoFit/>
          </a:bodyPr>
          <a:lstStyle/>
          <a:p>
            <a:pPr>
              <a:lnSpc>
                <a:spcPct val="107000"/>
              </a:lnSpc>
              <a:spcAft>
                <a:spcPts val="800"/>
              </a:spcAft>
            </a:pPr>
            <a:r>
              <a:rPr lang="en-US" sz="1000" dirty="0">
                <a:latin typeface="Calibri" panose="020F0502020204030204" pitchFamily="34" charset="0"/>
                <a:ea typeface="Calibri" panose="020F0502020204030204" pitchFamily="34" charset="0"/>
                <a:cs typeface="Calibri" panose="020F0502020204030204" pitchFamily="34" charset="0"/>
              </a:rPr>
              <a:t>*SOURCE: </a:t>
            </a:r>
            <a:r>
              <a:rPr lang="en-US" sz="1000" dirty="0">
                <a:solidFill>
                  <a:srgbClr val="333333"/>
                </a:solidFill>
                <a:latin typeface="Calibri" panose="020F0502020204030204" pitchFamily="34" charset="0"/>
                <a:ea typeface="Calibri" panose="020F0502020204030204" pitchFamily="34" charset="0"/>
                <a:cs typeface="Arial" panose="020B0604020202020204" pitchFamily="34" charset="0"/>
              </a:rPr>
              <a:t>Corporation for National and Community Service. “</a:t>
            </a:r>
            <a:r>
              <a:rPr lang="en-US" sz="1000" dirty="0">
                <a:solidFill>
                  <a:srgbClr val="333333"/>
                </a:solidFill>
                <a:latin typeface="Calibri" panose="020F0502020204030204" pitchFamily="34" charset="0"/>
                <a:ea typeface="Calibri" panose="020F0502020204030204" pitchFamily="34" charset="0"/>
                <a:cs typeface="Arial" panose="020B0604020202020204" pitchFamily="34" charset="0"/>
                <a:hlinkClick r:id="rId2"/>
              </a:rPr>
              <a:t>Volunteering in U.S. Hits Record High; Worth $167 Billion</a:t>
            </a:r>
            <a:r>
              <a:rPr lang="en-US" sz="1000" dirty="0">
                <a:solidFill>
                  <a:srgbClr val="333333"/>
                </a:solidFill>
                <a:latin typeface="Calibri" panose="020F0502020204030204" pitchFamily="34" charset="0"/>
                <a:ea typeface="Calibri" panose="020F0502020204030204" pitchFamily="34" charset="0"/>
                <a:cs typeface="Arial" panose="020B0604020202020204" pitchFamily="34" charset="0"/>
              </a:rPr>
              <a:t>.” Press release, November 13, 2018</a:t>
            </a:r>
            <a:r>
              <a:rPr lang="en-US" sz="1000">
                <a:solidFill>
                  <a:srgbClr val="333333"/>
                </a:solidFill>
                <a:latin typeface="Calibri" panose="020F0502020204030204" pitchFamily="34" charset="0"/>
                <a:ea typeface="Calibri" panose="020F0502020204030204" pitchFamily="34" charset="0"/>
                <a:cs typeface="Arial" panose="020B0604020202020204" pitchFamily="34" charset="0"/>
              </a:rPr>
              <a:t>; </a:t>
            </a:r>
            <a:r>
              <a:rPr lang="en-US" sz="1000">
                <a:hlinkClick r:id="rId3"/>
              </a:rPr>
              <a:t>https://www.americorps.gov/newsroom/press-releases/2018/volunteering-us-hits-record-high-worth-167-billion</a:t>
            </a:r>
            <a:r>
              <a:rPr lang="en-US" sz="1000"/>
              <a:t>, </a:t>
            </a:r>
            <a:r>
              <a:rPr lang="en-US" sz="1000">
                <a:latin typeface="Calibri" panose="020F0502020204030204" pitchFamily="34" charset="0"/>
                <a:ea typeface="Calibri" panose="020F0502020204030204" pitchFamily="34" charset="0"/>
                <a:cs typeface="Calibri" panose="020F0502020204030204" pitchFamily="34" charset="0"/>
              </a:rPr>
              <a:t>accessed </a:t>
            </a:r>
            <a:r>
              <a:rPr lang="en-US" sz="1000"/>
              <a:t>December 2023</a:t>
            </a:r>
            <a:r>
              <a:rPr lang="en-US" sz="1000">
                <a:latin typeface="Calibri" panose="020F0502020204030204" pitchFamily="34" charset="0"/>
                <a:ea typeface="Calibri" panose="020F0502020204030204" pitchFamily="34" charset="0"/>
                <a:cs typeface="Calibri" panose="020F0502020204030204" pitchFamily="34" charset="0"/>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p:cNvSpPr txBox="1"/>
          <p:nvPr/>
        </p:nvSpPr>
        <p:spPr>
          <a:xfrm>
            <a:off x="1447800" y="1219200"/>
            <a:ext cx="6534150" cy="769441"/>
          </a:xfrm>
          <a:prstGeom prst="rect">
            <a:avLst/>
          </a:prstGeom>
          <a:noFill/>
          <a:ln w="25400">
            <a:solidFill>
              <a:srgbClr val="608F3D"/>
            </a:solidFill>
          </a:ln>
        </p:spPr>
        <p:txBody>
          <a:bodyPr wrap="square" rtlCol="0">
            <a:spAutoFit/>
          </a:bodyPr>
          <a:lstStyle/>
          <a:p>
            <a:r>
              <a:rPr lang="en-US" sz="2200" b="1" dirty="0"/>
              <a:t>Volunteering</a:t>
            </a:r>
            <a:r>
              <a:rPr lang="en-US" sz="2200" dirty="0"/>
              <a:t>: Performing an activity, task, or service for another person or organization without being paid.</a:t>
            </a:r>
          </a:p>
        </p:txBody>
      </p:sp>
      <p:pic>
        <p:nvPicPr>
          <p:cNvPr id="6" name="Picture 5"/>
          <p:cNvPicPr>
            <a:picLocks noChangeAspect="1"/>
          </p:cNvPicPr>
          <p:nvPr/>
        </p:nvPicPr>
        <p:blipFill>
          <a:blip r:embed="rId4"/>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a:t>© 2024, </a:t>
            </a:r>
            <a:r>
              <a:rPr lang="en-US" sz="800" dirty="0"/>
              <a:t>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298692873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61975" y="990600"/>
            <a:ext cx="8305800" cy="2438400"/>
          </a:xfrm>
        </p:spPr>
        <p:txBody>
          <a:bodyPr>
            <a:noAutofit/>
          </a:bodyPr>
          <a:lstStyle/>
          <a:p>
            <a:pPr marL="0" indent="0">
              <a:buNone/>
            </a:pPr>
            <a:r>
              <a:rPr lang="en-US" sz="1500" b="1" dirty="0"/>
              <a:t>Trends in Volunteering for 2017 </a:t>
            </a:r>
          </a:p>
          <a:p>
            <a:pPr marL="0" indent="0">
              <a:buNone/>
            </a:pPr>
            <a:r>
              <a:rPr lang="en-US" sz="1500" dirty="0"/>
              <a:t>SOURCE: Corporation for National and Community Service (CNCS). “Volunteering in U.S. Hits Record High; Worth $167 Billion.” Press release, November 13, 2018</a:t>
            </a:r>
            <a:r>
              <a:rPr lang="en-US" sz="1500"/>
              <a:t>; </a:t>
            </a:r>
            <a:r>
              <a:rPr lang="en-US" sz="1500">
                <a:hlinkClick r:id="rId2"/>
              </a:rPr>
              <a:t>https://www.americorps.gov/newsroom/press-releases/2018/volunteering-us-hits-record-high-worth-167-billion</a:t>
            </a:r>
            <a:r>
              <a:rPr lang="en-US" sz="1500"/>
              <a:t>, accessed December 2023.</a:t>
            </a:r>
            <a:endParaRPr lang="en-US" sz="1500" dirty="0"/>
          </a:p>
          <a:p>
            <a:pPr marL="0" indent="0">
              <a:spcBef>
                <a:spcPts val="1200"/>
              </a:spcBef>
              <a:buNone/>
            </a:pPr>
            <a:r>
              <a:rPr lang="en-US" sz="1500"/>
              <a:t>The </a:t>
            </a:r>
            <a:r>
              <a:rPr lang="en-US" sz="1500" dirty="0"/>
              <a:t>press release used information from the “2018 Volunteering in America Report” released on the same day by the CNCS. </a:t>
            </a:r>
          </a:p>
          <a:p>
            <a:pPr marL="0" indent="0">
              <a:spcBef>
                <a:spcPts val="1200"/>
              </a:spcBef>
              <a:buNone/>
            </a:pPr>
            <a:r>
              <a:rPr lang="en-US" sz="1500" b="1"/>
              <a:t>Excerpts </a:t>
            </a:r>
            <a:r>
              <a:rPr lang="en-US" sz="1500" b="1" dirty="0"/>
              <a:t>from the Press Release “Volunteering in U.S. Hits Record High; Worth $167 Billion</a:t>
            </a:r>
            <a:r>
              <a:rPr lang="en-US" sz="1500" b="1"/>
              <a:t>” </a:t>
            </a:r>
            <a:endParaRPr lang="en-US" sz="1500" b="1" dirty="0"/>
          </a:p>
        </p:txBody>
      </p:sp>
      <p:sp>
        <p:nvSpPr>
          <p:cNvPr id="6" name="Title 1"/>
          <p:cNvSpPr txBox="1">
            <a:spLocks/>
          </p:cNvSpPr>
          <p:nvPr/>
        </p:nvSpPr>
        <p:spPr>
          <a:xfrm>
            <a:off x="219075" y="255360"/>
            <a:ext cx="8991600" cy="762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a:solidFill>
                  <a:srgbClr val="43642A"/>
                </a:solidFill>
              </a:rPr>
              <a:t>Handout 1: Data Sources</a:t>
            </a:r>
            <a:endParaRPr lang="en-US" sz="3200" b="1" dirty="0">
              <a:solidFill>
                <a:srgbClr val="43642A"/>
              </a:solidFill>
            </a:endParaRPr>
          </a:p>
        </p:txBody>
      </p:sp>
      <p:pic>
        <p:nvPicPr>
          <p:cNvPr id="7" name="Picture 6"/>
          <p:cNvPicPr>
            <a:picLocks noChangeAspect="1"/>
          </p:cNvPicPr>
          <p:nvPr/>
        </p:nvPicPr>
        <p:blipFill>
          <a:blip r:embed="rId3"/>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a:t>© 2024, </a:t>
            </a:r>
            <a:r>
              <a:rPr lang="en-US" sz="800" dirty="0"/>
              <a:t>Federal Reserve Bank of St. Louis. Permission is granted to reprint or photocopy this presentation in its entirety for educational purposes provided the user credits the Federal Reserve Bank of St. Louis, www.stlouisfed.org/education.</a:t>
            </a:r>
          </a:p>
        </p:txBody>
      </p:sp>
      <p:sp>
        <p:nvSpPr>
          <p:cNvPr id="10" name="TextBox 9"/>
          <p:cNvSpPr txBox="1"/>
          <p:nvPr/>
        </p:nvSpPr>
        <p:spPr>
          <a:xfrm>
            <a:off x="219075" y="3276600"/>
            <a:ext cx="8305800" cy="3016210"/>
          </a:xfrm>
          <a:prstGeom prst="rect">
            <a:avLst/>
          </a:prstGeom>
          <a:noFill/>
        </p:spPr>
        <p:txBody>
          <a:bodyPr wrap="square" rtlCol="0">
            <a:spAutoFit/>
          </a:bodyPr>
          <a:lstStyle/>
          <a:p>
            <a:pPr marL="742950" lvl="1" indent="-285750">
              <a:spcBef>
                <a:spcPts val="600"/>
              </a:spcBef>
              <a:spcAft>
                <a:spcPts val="600"/>
              </a:spcAft>
              <a:buFont typeface="Arial" panose="020B0604020202020204" pitchFamily="34" charset="0"/>
              <a:buChar char="•"/>
            </a:pPr>
            <a:r>
              <a:rPr lang="en-US" sz="1500" dirty="0"/>
              <a:t>The Corporation for National and Community Service is a federal agency that engages millions of Americans in service through its AmeriCorps and Senior Corps programs and leads the nation's volunteering and service efforts. For more information, visit </a:t>
            </a:r>
            <a:r>
              <a:rPr lang="en-US" sz="1500" u="sng" dirty="0">
                <a:hlinkClick r:id="rId4"/>
              </a:rPr>
              <a:t>NationalService.gov</a:t>
            </a:r>
            <a:r>
              <a:rPr lang="en-US" sz="1500" dirty="0"/>
              <a:t>.</a:t>
            </a:r>
          </a:p>
          <a:p>
            <a:pPr marL="742950" lvl="1" indent="-285750">
              <a:spcBef>
                <a:spcPts val="600"/>
              </a:spcBef>
              <a:spcAft>
                <a:spcPts val="600"/>
              </a:spcAft>
              <a:buFont typeface="Arial" panose="020B0604020202020204" pitchFamily="34" charset="0"/>
              <a:buChar char="•"/>
            </a:pPr>
            <a:r>
              <a:rPr lang="en-US" sz="1500" dirty="0"/>
              <a:t>Background on the [“2018 Volunteering in America Report”]: The data for this report were collected through a supplement to the Current Population Survey (CPS): the Civic Engagement and Volunteering Supplement. The CPS is a monthly survey of about 60,000 households (approximately 100,000 adults), conducted by the U.S. Census Bureau on behalf of the [U.S.] Bureau of Labor Statistics [BLS]. The selected supplements collect data on the volunteering, voting, and civic activities of adults age 16 and older. Volunteers are considered individuals who performed unpaid volunteer activities through or for an organization at any point during the 12-month period (from September 1st of the prior year through the survey week in September of the survey year).</a:t>
            </a:r>
          </a:p>
        </p:txBody>
      </p:sp>
    </p:spTree>
    <p:extLst>
      <p:ext uri="{BB962C8B-B14F-4D97-AF65-F5344CB8AC3E}">
        <p14:creationId xmlns:p14="http://schemas.microsoft.com/office/powerpoint/2010/main" val="66743173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175" y="1295400"/>
            <a:ext cx="8048625" cy="4495800"/>
          </a:xfrm>
        </p:spPr>
        <p:txBody>
          <a:bodyPr>
            <a:normAutofit/>
          </a:bodyPr>
          <a:lstStyle/>
          <a:p>
            <a:pPr>
              <a:spcBef>
                <a:spcPts val="600"/>
              </a:spcBef>
              <a:spcAft>
                <a:spcPts val="1200"/>
              </a:spcAft>
            </a:pPr>
            <a:r>
              <a:rPr lang="en-US" sz="2400" dirty="0"/>
              <a:t>From what agency were the data obtained?</a:t>
            </a:r>
          </a:p>
          <a:p>
            <a:pPr>
              <a:spcBef>
                <a:spcPts val="600"/>
              </a:spcBef>
              <a:spcAft>
                <a:spcPts val="1200"/>
              </a:spcAft>
            </a:pPr>
            <a:r>
              <a:rPr lang="en-US" sz="2400" dirty="0"/>
              <a:t>What motivation might this agency have for posting volunteer </a:t>
            </a:r>
            <a:r>
              <a:rPr lang="en-US" sz="2400"/>
              <a:t>data?</a:t>
            </a:r>
            <a:endParaRPr lang="en-US" sz="2400" dirty="0"/>
          </a:p>
          <a:p>
            <a:pPr>
              <a:spcBef>
                <a:spcPts val="600"/>
              </a:spcBef>
              <a:spcAft>
                <a:spcPts val="1200"/>
              </a:spcAft>
            </a:pPr>
            <a:r>
              <a:rPr lang="en-US" sz="2400" dirty="0"/>
              <a:t>Did this agency generate the volunteer data it reported on? If not, what agency generated this data? </a:t>
            </a:r>
          </a:p>
          <a:p>
            <a:pPr>
              <a:spcBef>
                <a:spcPts val="600"/>
              </a:spcBef>
              <a:spcAft>
                <a:spcPts val="1200"/>
              </a:spcAft>
            </a:pPr>
            <a:r>
              <a:rPr lang="en-US" sz="2400" dirty="0"/>
              <a:t>How are the volunteer data collected?</a:t>
            </a:r>
          </a:p>
          <a:p>
            <a:pPr marL="0" indent="0">
              <a:spcBef>
                <a:spcPts val="600"/>
              </a:spcBef>
              <a:spcAft>
                <a:spcPts val="1200"/>
              </a:spcAft>
              <a:buNone/>
            </a:pPr>
            <a:endParaRPr lang="en-US" sz="2400" dirty="0"/>
          </a:p>
        </p:txBody>
      </p:sp>
      <p:sp>
        <p:nvSpPr>
          <p:cNvPr id="5" name="Title 1"/>
          <p:cNvSpPr txBox="1">
            <a:spLocks/>
          </p:cNvSpPr>
          <p:nvPr/>
        </p:nvSpPr>
        <p:spPr>
          <a:xfrm>
            <a:off x="219075" y="255360"/>
            <a:ext cx="8991600" cy="762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a:solidFill>
                  <a:srgbClr val="43642A"/>
                </a:solidFill>
              </a:rPr>
              <a:t>Visual 2: Data Source Questions, Part 1</a:t>
            </a:r>
            <a:endParaRPr lang="en-US" sz="3200" b="1" dirty="0">
              <a:solidFill>
                <a:srgbClr val="43642A"/>
              </a:solidFill>
            </a:endParaRPr>
          </a:p>
        </p:txBody>
      </p:sp>
      <p:pic>
        <p:nvPicPr>
          <p:cNvPr id="7" name="Picture 6"/>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a:t>© 2024, </a:t>
            </a:r>
            <a:r>
              <a:rPr lang="en-US" sz="800" dirty="0"/>
              <a:t>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278340920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175" y="1295400"/>
            <a:ext cx="7972425" cy="4495800"/>
          </a:xfrm>
        </p:spPr>
        <p:txBody>
          <a:bodyPr>
            <a:normAutofit/>
          </a:bodyPr>
          <a:lstStyle/>
          <a:p>
            <a:pPr>
              <a:spcBef>
                <a:spcPts val="1200"/>
              </a:spcBef>
              <a:spcAft>
                <a:spcPts val="1200"/>
              </a:spcAft>
            </a:pPr>
            <a:r>
              <a:rPr lang="en-US" sz="2400" dirty="0"/>
              <a:t>Why does the U.S. Census Bureau survey U.S. households?</a:t>
            </a:r>
          </a:p>
          <a:p>
            <a:pPr lvl="0"/>
            <a:r>
              <a:rPr lang="en-US" sz="2400" dirty="0"/>
              <a:t>Does knowing that the data are collected and generated by the U.S. Census Bureau, and not the Corporation for National and Community Service, change your thoughts about the motives for generating these data?</a:t>
            </a:r>
          </a:p>
          <a:p>
            <a:pPr>
              <a:spcBef>
                <a:spcPts val="1200"/>
              </a:spcBef>
              <a:spcAft>
                <a:spcPts val="1200"/>
              </a:spcAft>
            </a:pPr>
            <a:r>
              <a:rPr lang="en-US" sz="2400" dirty="0"/>
              <a:t>Of the methods used to collect survey data from U.S. </a:t>
            </a:r>
            <a:r>
              <a:rPr lang="en-US" sz="2400"/>
              <a:t>households (phone, in person, mail, email, the internet), which do you think is most reliable?</a:t>
            </a:r>
          </a:p>
          <a:p>
            <a:pPr marL="0" indent="0">
              <a:spcBef>
                <a:spcPts val="600"/>
              </a:spcBef>
              <a:spcAft>
                <a:spcPts val="1200"/>
              </a:spcAft>
              <a:buNone/>
            </a:pPr>
            <a:endParaRPr lang="en-US" sz="2400" dirty="0"/>
          </a:p>
        </p:txBody>
      </p:sp>
      <p:sp>
        <p:nvSpPr>
          <p:cNvPr id="5" name="Title 1"/>
          <p:cNvSpPr txBox="1">
            <a:spLocks/>
          </p:cNvSpPr>
          <p:nvPr/>
        </p:nvSpPr>
        <p:spPr>
          <a:xfrm>
            <a:off x="219075" y="255360"/>
            <a:ext cx="8991600" cy="762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a:solidFill>
                  <a:srgbClr val="43642A"/>
                </a:solidFill>
              </a:rPr>
              <a:t>Visual 3: Data Source Questions, Part 2</a:t>
            </a:r>
            <a:endParaRPr lang="en-US" sz="3200" b="1" dirty="0">
              <a:solidFill>
                <a:srgbClr val="43642A"/>
              </a:solidFill>
            </a:endParaRPr>
          </a:p>
        </p:txBody>
      </p:sp>
      <p:pic>
        <p:nvPicPr>
          <p:cNvPr id="7" name="Picture 6"/>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a:t>© 2024, </a:t>
            </a:r>
            <a:r>
              <a:rPr lang="en-US" sz="800" dirty="0"/>
              <a:t>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307182622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175" y="1295400"/>
            <a:ext cx="7972425" cy="4495800"/>
          </a:xfrm>
        </p:spPr>
        <p:txBody>
          <a:bodyPr>
            <a:normAutofit/>
          </a:bodyPr>
          <a:lstStyle/>
          <a:p>
            <a:pPr>
              <a:spcBef>
                <a:spcPts val="1200"/>
              </a:spcBef>
              <a:spcAft>
                <a:spcPts val="1200"/>
              </a:spcAft>
            </a:pPr>
            <a:r>
              <a:rPr lang="en-US" sz="2400"/>
              <a:t>There is inaccurate or missing information.</a:t>
            </a:r>
          </a:p>
          <a:p>
            <a:pPr>
              <a:spcBef>
                <a:spcPts val="1200"/>
              </a:spcBef>
              <a:spcAft>
                <a:spcPts val="1200"/>
              </a:spcAft>
            </a:pPr>
            <a:r>
              <a:rPr lang="en-US" sz="2400"/>
              <a:t>The sample does not represent the population.</a:t>
            </a:r>
          </a:p>
          <a:p>
            <a:pPr marL="0" indent="0">
              <a:spcBef>
                <a:spcPts val="600"/>
              </a:spcBef>
              <a:spcAft>
                <a:spcPts val="1200"/>
              </a:spcAft>
              <a:buNone/>
            </a:pPr>
            <a:endParaRPr lang="en-US" sz="2400" dirty="0"/>
          </a:p>
        </p:txBody>
      </p:sp>
      <p:sp>
        <p:nvSpPr>
          <p:cNvPr id="5" name="Title 1"/>
          <p:cNvSpPr txBox="1">
            <a:spLocks/>
          </p:cNvSpPr>
          <p:nvPr/>
        </p:nvSpPr>
        <p:spPr>
          <a:xfrm>
            <a:off x="219075" y="255360"/>
            <a:ext cx="8991600" cy="762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a:solidFill>
                  <a:srgbClr val="43642A"/>
                </a:solidFill>
              </a:rPr>
              <a:t>Visual 4: Survey Errors</a:t>
            </a:r>
            <a:endParaRPr lang="en-US" sz="3200" b="1" dirty="0">
              <a:solidFill>
                <a:srgbClr val="43642A"/>
              </a:solidFill>
            </a:endParaRPr>
          </a:p>
        </p:txBody>
      </p:sp>
      <p:pic>
        <p:nvPicPr>
          <p:cNvPr id="7" name="Picture 6"/>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a:t>© 2024, </a:t>
            </a:r>
            <a:r>
              <a:rPr lang="en-US" sz="800" dirty="0"/>
              <a:t>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241486094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52475" y="1095824"/>
            <a:ext cx="7924800" cy="1173163"/>
          </a:xfrm>
        </p:spPr>
        <p:txBody>
          <a:bodyPr>
            <a:noAutofit/>
          </a:bodyPr>
          <a:lstStyle/>
          <a:p>
            <a:pPr marL="0" indent="0">
              <a:buNone/>
            </a:pPr>
            <a:r>
              <a:rPr lang="en-US" sz="2400" b="1" dirty="0"/>
              <a:t>In which of the states listed were people most likely to volunteer their time in 2015?  </a:t>
            </a:r>
          </a:p>
          <a:p>
            <a:pPr marL="0" indent="0">
              <a:buNone/>
            </a:pPr>
            <a:r>
              <a:rPr lang="en-US" sz="2400"/>
              <a:t>Develop </a:t>
            </a:r>
            <a:r>
              <a:rPr lang="en-US" sz="2400" dirty="0"/>
              <a:t>an answer with your group, including an explanation of your reasoning.</a:t>
            </a:r>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2969383460"/>
              </p:ext>
            </p:extLst>
          </p:nvPr>
        </p:nvGraphicFramePr>
        <p:xfrm>
          <a:off x="1933575" y="2883239"/>
          <a:ext cx="5562600" cy="2595880"/>
        </p:xfrm>
        <a:graphic>
          <a:graphicData uri="http://schemas.openxmlformats.org/drawingml/2006/table">
            <a:tbl>
              <a:tblPr firstRow="1" bandRow="1">
                <a:tableStyleId>{5C22544A-7EE6-4342-B048-85BDC9FD1C3A}</a:tableStyleId>
              </a:tblPr>
              <a:tblGrid>
                <a:gridCol w="2514600">
                  <a:extLst>
                    <a:ext uri="{9D8B030D-6E8A-4147-A177-3AD203B41FA5}">
                      <a16:colId xmlns:a16="http://schemas.microsoft.com/office/drawing/2014/main" val="2531338944"/>
                    </a:ext>
                  </a:extLst>
                </a:gridCol>
                <a:gridCol w="3048000">
                  <a:extLst>
                    <a:ext uri="{9D8B030D-6E8A-4147-A177-3AD203B41FA5}">
                      <a16:colId xmlns:a16="http://schemas.microsoft.com/office/drawing/2014/main" val="2800283948"/>
                    </a:ext>
                  </a:extLst>
                </a:gridCol>
              </a:tblGrid>
              <a:tr h="370840">
                <a:tc>
                  <a:txBody>
                    <a:bodyPr/>
                    <a:lstStyle/>
                    <a:p>
                      <a:pPr marL="0" marR="0" algn="ctr">
                        <a:lnSpc>
                          <a:spcPct val="107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81663553"/>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California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7,041,413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4999822"/>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Texas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4,652,679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72627255"/>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New York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3,137,688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2705741"/>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Minnesota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1,560,667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2590656"/>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Utah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844,023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3859537"/>
                  </a:ext>
                </a:extLst>
              </a:tr>
              <a:tr h="370840">
                <a:tc>
                  <a:txBody>
                    <a:bodyPr/>
                    <a:lstStyle/>
                    <a:p>
                      <a:pPr marL="0" marR="0">
                        <a:lnSpc>
                          <a:spcPct val="107000"/>
                        </a:lnSpc>
                        <a:spcBef>
                          <a:spcPts val="0"/>
                        </a:spcBef>
                        <a:spcAft>
                          <a:spcPts val="0"/>
                        </a:spcAft>
                      </a:pPr>
                      <a:r>
                        <a:rPr lang="en-US" sz="2000" i="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Add your </a:t>
                      </a:r>
                      <a:r>
                        <a:rPr lang="en-US" sz="2000" i="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a:t>
                      </a:r>
                      <a:r>
                        <a:rPr lang="en-US" sz="2000" i="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tate</a:t>
                      </a:r>
                      <a:endParaRPr lang="en-US"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20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state’s</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2473269"/>
                  </a:ext>
                </a:extLst>
              </a:tr>
            </a:tbl>
          </a:graphicData>
        </a:graphic>
      </p:graphicFrame>
      <p:sp>
        <p:nvSpPr>
          <p:cNvPr id="9" name="Title 1"/>
          <p:cNvSpPr txBox="1">
            <a:spLocks/>
          </p:cNvSpPr>
          <p:nvPr/>
        </p:nvSpPr>
        <p:spPr>
          <a:xfrm>
            <a:off x="219075" y="255360"/>
            <a:ext cx="8991600" cy="762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43642A"/>
                </a:solidFill>
              </a:rPr>
              <a:t>Visual 5: Volunteers for Select States, 2015</a:t>
            </a:r>
          </a:p>
        </p:txBody>
      </p:sp>
      <p:sp>
        <p:nvSpPr>
          <p:cNvPr id="15" name="Rectangle 4"/>
          <p:cNvSpPr>
            <a:spLocks noChangeArrowheads="1"/>
          </p:cNvSpPr>
          <p:nvPr/>
        </p:nvSpPr>
        <p:spPr bwMode="auto">
          <a:xfrm>
            <a:off x="1933575" y="5571452"/>
            <a:ext cx="55033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SOURCE: Corporation for National and Community Service (nationalservice.gov); BLS </a:t>
            </a:r>
            <a:r>
              <a:rPr kumimoji="0" lang="en-US" altLang="en-US" sz="1200" b="0" i="0"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Current Population Survey September 2015 Volunteer Supplement.</a:t>
            </a:r>
            <a:endParaRPr kumimoji="0" lang="en-US" altLang="en-US" sz="1800" b="0" i="0" strike="noStrike" cap="none" normalizeH="0" baseline="0" dirty="0">
              <a:ln>
                <a:noFill/>
              </a:ln>
              <a:effectLst/>
              <a:latin typeface="Arial" panose="020B0604020202020204" pitchFamily="34" charset="0"/>
            </a:endParaRPr>
          </a:p>
        </p:txBody>
      </p:sp>
      <p:pic>
        <p:nvPicPr>
          <p:cNvPr id="17" name="Picture 16"/>
          <p:cNvPicPr>
            <a:picLocks noChangeAspect="1"/>
          </p:cNvPicPr>
          <p:nvPr/>
        </p:nvPicPr>
        <p:blipFill>
          <a:blip r:embed="rId2"/>
          <a:stretch>
            <a:fillRect/>
          </a:stretch>
        </p:blipFill>
        <p:spPr>
          <a:xfrm>
            <a:off x="6838950" y="6347052"/>
            <a:ext cx="1771650" cy="358548"/>
          </a:xfrm>
          <a:prstGeom prst="rect">
            <a:avLst/>
          </a:prstGeom>
        </p:spPr>
      </p:pic>
      <p:sp>
        <p:nvSpPr>
          <p:cNvPr id="18" name="TextBox 17"/>
          <p:cNvSpPr txBox="1"/>
          <p:nvPr/>
        </p:nvSpPr>
        <p:spPr>
          <a:xfrm>
            <a:off x="457200" y="6341006"/>
            <a:ext cx="5257800" cy="338554"/>
          </a:xfrm>
          <a:prstGeom prst="rect">
            <a:avLst/>
          </a:prstGeom>
          <a:noFill/>
        </p:spPr>
        <p:txBody>
          <a:bodyPr wrap="square" rtlCol="0">
            <a:spAutoFit/>
          </a:bodyPr>
          <a:lstStyle/>
          <a:p>
            <a:r>
              <a:rPr lang="en-US" sz="800"/>
              <a:t>© 2024, </a:t>
            </a:r>
            <a:r>
              <a:rPr lang="en-US" sz="800" dirty="0"/>
              <a:t>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155950655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76200" y="304800"/>
            <a:ext cx="8991600" cy="762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43642A"/>
                </a:solidFill>
              </a:rPr>
              <a:t>Visual 6: Volunteers and Volunteer Hours, 2015</a:t>
            </a:r>
          </a:p>
        </p:txBody>
      </p:sp>
      <p:sp>
        <p:nvSpPr>
          <p:cNvPr id="11" name="Content Placeholder 2"/>
          <p:cNvSpPr txBox="1">
            <a:spLocks/>
          </p:cNvSpPr>
          <p:nvPr/>
        </p:nvSpPr>
        <p:spPr>
          <a:xfrm>
            <a:off x="752475" y="1219200"/>
            <a:ext cx="7924800" cy="1173163"/>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buFont typeface="Arial"/>
              <a:buNone/>
            </a:pPr>
            <a:r>
              <a:rPr lang="en-US" sz="2400" b="1" dirty="0"/>
              <a:t>In which of the states listed were people most likely to volunteer their time in 2015? </a:t>
            </a:r>
          </a:p>
          <a:p>
            <a:pPr marL="0" indent="0">
              <a:buFont typeface="Arial"/>
              <a:buNone/>
            </a:pPr>
            <a:r>
              <a:rPr lang="en-US" sz="2400" dirty="0"/>
              <a:t>Develop an answer with your group, including an explanation of your reasoning.</a:t>
            </a:r>
          </a:p>
        </p:txBody>
      </p:sp>
      <p:sp>
        <p:nvSpPr>
          <p:cNvPr id="12" name="Rectangle 4"/>
          <p:cNvSpPr>
            <a:spLocks noChangeArrowheads="1"/>
          </p:cNvSpPr>
          <p:nvPr/>
        </p:nvSpPr>
        <p:spPr bwMode="auto">
          <a:xfrm>
            <a:off x="1447800" y="5573045"/>
            <a:ext cx="611293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NOTE: M, millions.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SOURCE: Corporation for National and Community Service (nationalservice.gov); BLS </a:t>
            </a:r>
            <a:r>
              <a:rPr kumimoji="0" lang="en-US" altLang="en-US" sz="1200" b="0" i="0"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Current Population Survey September 2015 Volunteer Supplement.</a:t>
            </a:r>
            <a:endParaRPr kumimoji="0" lang="en-US" altLang="en-US" sz="1800" b="0" i="0" strike="noStrike" cap="none" normalizeH="0" baseline="0" dirty="0">
              <a:ln>
                <a:noFill/>
              </a:ln>
              <a:effectLst/>
              <a:latin typeface="Arial" panose="020B0604020202020204" pitchFamily="34" charset="0"/>
            </a:endParaRPr>
          </a:p>
        </p:txBody>
      </p:sp>
      <p:pic>
        <p:nvPicPr>
          <p:cNvPr id="13" name="Picture 12"/>
          <p:cNvPicPr>
            <a:picLocks noChangeAspect="1"/>
          </p:cNvPicPr>
          <p:nvPr/>
        </p:nvPicPr>
        <p:blipFill>
          <a:blip r:embed="rId2"/>
          <a:stretch>
            <a:fillRect/>
          </a:stretch>
        </p:blipFill>
        <p:spPr>
          <a:xfrm>
            <a:off x="6838950" y="6347052"/>
            <a:ext cx="1771650" cy="358548"/>
          </a:xfrm>
          <a:prstGeom prst="rect">
            <a:avLst/>
          </a:prstGeom>
        </p:spPr>
      </p:pic>
      <p:sp>
        <p:nvSpPr>
          <p:cNvPr id="14" name="TextBox 13"/>
          <p:cNvSpPr txBox="1"/>
          <p:nvPr/>
        </p:nvSpPr>
        <p:spPr>
          <a:xfrm>
            <a:off x="457200" y="6341006"/>
            <a:ext cx="5257800" cy="338554"/>
          </a:xfrm>
          <a:prstGeom prst="rect">
            <a:avLst/>
          </a:prstGeom>
          <a:noFill/>
        </p:spPr>
        <p:txBody>
          <a:bodyPr wrap="square" rtlCol="0">
            <a:spAutoFit/>
          </a:bodyPr>
          <a:lstStyle/>
          <a:p>
            <a:r>
              <a:rPr lang="en-US" sz="800"/>
              <a:t>© 2024, </a:t>
            </a:r>
            <a:r>
              <a:rPr lang="en-US" sz="800" dirty="0"/>
              <a:t>Federal Reserve Bank of St. Louis. Permission is granted to reprint or photocopy this presentation in its entirety for educational purposes provided the user credits the Federal Reserve Bank of St. Louis, www.stlouisfed.org/education.</a:t>
            </a:r>
          </a:p>
        </p:txBody>
      </p:sp>
      <p:graphicFrame>
        <p:nvGraphicFramePr>
          <p:cNvPr id="17" name="Content Placeholder 6"/>
          <p:cNvGraphicFramePr>
            <a:graphicFrameLocks noGrp="1"/>
          </p:cNvGraphicFramePr>
          <p:nvPr>
            <p:ph sz="half" idx="2"/>
            <p:extLst>
              <p:ext uri="{D42A27DB-BD31-4B8C-83A1-F6EECF244321}">
                <p14:modId xmlns:p14="http://schemas.microsoft.com/office/powerpoint/2010/main" val="280783283"/>
              </p:ext>
            </p:extLst>
          </p:nvPr>
        </p:nvGraphicFramePr>
        <p:xfrm>
          <a:off x="1447800" y="2932156"/>
          <a:ext cx="6477000" cy="2595880"/>
        </p:xfrm>
        <a:graphic>
          <a:graphicData uri="http://schemas.openxmlformats.org/drawingml/2006/table">
            <a:tbl>
              <a:tblPr firstRow="1" bandRow="1">
                <a:tableStyleId>{5C22544A-7EE6-4342-B048-85BDC9FD1C3A}</a:tableStyleId>
              </a:tblPr>
              <a:tblGrid>
                <a:gridCol w="2057399">
                  <a:extLst>
                    <a:ext uri="{9D8B030D-6E8A-4147-A177-3AD203B41FA5}">
                      <a16:colId xmlns:a16="http://schemas.microsoft.com/office/drawing/2014/main" val="2531338944"/>
                    </a:ext>
                  </a:extLst>
                </a:gridCol>
                <a:gridCol w="1981201">
                  <a:extLst>
                    <a:ext uri="{9D8B030D-6E8A-4147-A177-3AD203B41FA5}">
                      <a16:colId xmlns:a16="http://schemas.microsoft.com/office/drawing/2014/main" val="2800283948"/>
                    </a:ext>
                  </a:extLst>
                </a:gridCol>
                <a:gridCol w="2438400">
                  <a:extLst>
                    <a:ext uri="{9D8B030D-6E8A-4147-A177-3AD203B41FA5}">
                      <a16:colId xmlns:a16="http://schemas.microsoft.com/office/drawing/2014/main" val="1390148178"/>
                    </a:ext>
                  </a:extLst>
                </a:gridCol>
              </a:tblGrid>
              <a:tr h="370840">
                <a:tc>
                  <a:txBody>
                    <a:bodyPr/>
                    <a:lstStyle/>
                    <a:p>
                      <a:pPr marL="0" marR="0" algn="ctr">
                        <a:lnSpc>
                          <a:spcPct val="100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0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0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Volunteer</a:t>
                      </a:r>
                      <a:r>
                        <a:rPr lang="en-US" sz="2000"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hours (M)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81663553"/>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California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7,041,413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940.16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4999822"/>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Texas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4,652,679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566.19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72627255"/>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New York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3,137,688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556.74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2705741"/>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Minnesota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1,560,667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155.41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2590656"/>
                  </a:ext>
                </a:extLst>
              </a:tr>
              <a:tr h="370840">
                <a:tc>
                  <a:txBody>
                    <a:bodyPr/>
                    <a:lstStyle/>
                    <a:p>
                      <a:pPr marL="0" marR="0">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Utah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844,023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170.36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3859537"/>
                  </a:ext>
                </a:extLst>
              </a:tr>
              <a:tr h="370840">
                <a:tc>
                  <a:txBody>
                    <a:bodyPr/>
                    <a:lstStyle/>
                    <a:p>
                      <a:pPr marL="0" marR="0">
                        <a:lnSpc>
                          <a:spcPct val="107000"/>
                        </a:lnSpc>
                        <a:spcBef>
                          <a:spcPts val="0"/>
                        </a:spcBef>
                        <a:spcAft>
                          <a:spcPts val="0"/>
                        </a:spcAft>
                      </a:pPr>
                      <a:r>
                        <a:rPr lang="en-US" sz="2000" i="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Add your </a:t>
                      </a:r>
                      <a:r>
                        <a:rPr lang="en-US" sz="2000" i="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a:t>
                      </a:r>
                      <a:r>
                        <a:rPr lang="en-US" sz="2000" i="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tate</a:t>
                      </a:r>
                      <a:endParaRPr lang="en-US"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20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state’s</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 your</a:t>
                      </a:r>
                      <a:r>
                        <a:rPr lang="en-US" sz="1800" i="1" baseline="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state’s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2473269"/>
                  </a:ext>
                </a:extLst>
              </a:tr>
            </a:tbl>
          </a:graphicData>
        </a:graphic>
      </p:graphicFrame>
    </p:spTree>
    <p:extLst>
      <p:ext uri="{BB962C8B-B14F-4D97-AF65-F5344CB8AC3E}">
        <p14:creationId xmlns:p14="http://schemas.microsoft.com/office/powerpoint/2010/main" val="133520822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447800"/>
            <a:ext cx="8610600" cy="4572000"/>
          </a:xfrm>
        </p:spPr>
        <p:txBody>
          <a:bodyPr>
            <a:noAutofit/>
          </a:bodyPr>
          <a:lstStyle/>
          <a:p>
            <a:pPr marL="0" indent="0">
              <a:buNone/>
            </a:pPr>
            <a:r>
              <a:rPr lang="en-US" sz="1800" b="1"/>
              <a:t>Steps to Find Population Data for California in 2015</a:t>
            </a:r>
          </a:p>
          <a:p>
            <a:pPr lvl="0">
              <a:spcBef>
                <a:spcPts val="500"/>
              </a:spcBef>
              <a:buFont typeface="+mj-lt"/>
              <a:buAutoNum type="arabicPeriod"/>
            </a:pPr>
            <a:r>
              <a:rPr lang="en-US" sz="1600"/>
              <a:t>Go to </a:t>
            </a:r>
            <a:r>
              <a:rPr lang="en-US" sz="1600" u="sng">
                <a:hlinkClick r:id="rId2"/>
              </a:rPr>
              <a:t>https://geofred.stlouisfed.org/</a:t>
            </a:r>
            <a:r>
              <a:rPr lang="en-US" sz="1600"/>
              <a:t> in your web browser.</a:t>
            </a:r>
          </a:p>
          <a:p>
            <a:pPr lvl="0">
              <a:spcBef>
                <a:spcPts val="500"/>
              </a:spcBef>
              <a:buFont typeface="+mj-lt"/>
              <a:buAutoNum type="arabicPeriod"/>
            </a:pPr>
            <a:r>
              <a:rPr lang="en-US" sz="1600"/>
              <a:t>On a computer: Click the green “Build New Map” button near the top right of the screen.</a:t>
            </a:r>
          </a:p>
          <a:p>
            <a:pPr marL="347472" lvl="1" indent="0">
              <a:spcBef>
                <a:spcPts val="500"/>
              </a:spcBef>
              <a:buNone/>
            </a:pPr>
            <a:r>
              <a:rPr lang="en-US" sz="1600"/>
              <a:t>On a mobile device: Click the menu button at the top right of the screen. Then click the green “Build New Map” button. After viewing the legend, close by clicking the “X.”</a:t>
            </a:r>
          </a:p>
          <a:p>
            <a:pPr lvl="0">
              <a:spcBef>
                <a:spcPts val="500"/>
              </a:spcBef>
              <a:buFont typeface="+mj-lt"/>
              <a:buAutoNum type="arabicPeriod" startAt="3"/>
            </a:pPr>
            <a:r>
              <a:rPr lang="en-US" sz="1600"/>
              <a:t>Click the “Tools” button to the left of the map.</a:t>
            </a:r>
          </a:p>
          <a:p>
            <a:pPr lvl="0">
              <a:spcBef>
                <a:spcPts val="500"/>
              </a:spcBef>
              <a:buFont typeface="+mj-lt"/>
              <a:buAutoNum type="arabicPeriod" startAt="3"/>
            </a:pPr>
            <a:r>
              <a:rPr lang="en-US" sz="1600"/>
              <a:t>Click the drop down menu under “Region Type” and choose “State.”</a:t>
            </a:r>
          </a:p>
          <a:p>
            <a:pPr lvl="0">
              <a:spcBef>
                <a:spcPts val="500"/>
              </a:spcBef>
              <a:buFont typeface="+mj-lt"/>
              <a:buAutoNum type="arabicPeriod" startAt="3"/>
            </a:pPr>
            <a:r>
              <a:rPr lang="en-US" sz="1600"/>
              <a:t>Click in the box under “Data” and type in the word “population.” Then choose “Resident Population.”</a:t>
            </a:r>
          </a:p>
          <a:p>
            <a:pPr lvl="0">
              <a:spcBef>
                <a:spcPts val="500"/>
              </a:spcBef>
              <a:buFont typeface="+mj-lt"/>
              <a:buAutoNum type="arabicPeriod" startAt="3"/>
            </a:pPr>
            <a:r>
              <a:rPr lang="en-US" sz="1600"/>
              <a:t>Make sure the “Frequency” is “Annual” and the “Units” are “Thousands of Persons.”</a:t>
            </a:r>
          </a:p>
          <a:p>
            <a:pPr lvl="0">
              <a:spcBef>
                <a:spcPts val="500"/>
              </a:spcBef>
              <a:buFont typeface="+mj-lt"/>
              <a:buAutoNum type="arabicPeriod" startAt="3"/>
            </a:pPr>
            <a:r>
              <a:rPr lang="en-US" sz="1600"/>
              <a:t>Under “Date,” change the year to “2015.” </a:t>
            </a:r>
          </a:p>
          <a:p>
            <a:pPr lvl="0">
              <a:spcBef>
                <a:spcPts val="500"/>
              </a:spcBef>
              <a:buFont typeface="+mj-lt"/>
              <a:buAutoNum type="arabicPeriod" startAt="3"/>
            </a:pPr>
            <a:r>
              <a:rPr lang="en-US" sz="1600"/>
              <a:t>On a mobile device: Click the arrow by “Tools” to collapse the Tools menu.</a:t>
            </a:r>
          </a:p>
          <a:p>
            <a:pPr lvl="0">
              <a:spcBef>
                <a:spcPts val="500"/>
              </a:spcBef>
              <a:buFont typeface="+mj-lt"/>
              <a:buAutoNum type="arabicPeriod" startAt="3"/>
            </a:pPr>
            <a:r>
              <a:rPr lang="en-US" sz="1600"/>
              <a:t>To check your settings, click on California to view a pop-up and verify that its population in 2015 is 38,953.142 thousands of persons.</a:t>
            </a:r>
          </a:p>
          <a:p>
            <a:pPr lvl="0">
              <a:spcBef>
                <a:spcPts val="500"/>
              </a:spcBef>
              <a:buFont typeface="+mj-lt"/>
              <a:buAutoNum type="arabicPeriod" startAt="3"/>
            </a:pPr>
            <a:r>
              <a:rPr lang="en-US" sz="1600"/>
              <a:t>Click on any state to view a pop-up with that state’s population. </a:t>
            </a:r>
          </a:p>
          <a:p>
            <a:pPr lvl="0">
              <a:spcBef>
                <a:spcPts val="500"/>
              </a:spcBef>
              <a:buFont typeface="+mj-lt"/>
              <a:buAutoNum type="arabicPeriod" startAt="3"/>
            </a:pPr>
            <a:r>
              <a:rPr lang="en-US" sz="1600"/>
              <a:t>To convert the population data from thousands to number of people, multiply by 1,000.</a:t>
            </a:r>
          </a:p>
          <a:p>
            <a:pPr marL="0" indent="0">
              <a:buNone/>
            </a:pPr>
            <a:endParaRPr lang="en-US" sz="1600"/>
          </a:p>
        </p:txBody>
      </p:sp>
      <p:sp>
        <p:nvSpPr>
          <p:cNvPr id="5" name="Title 1"/>
          <p:cNvSpPr txBox="1">
            <a:spLocks/>
          </p:cNvSpPr>
          <p:nvPr/>
        </p:nvSpPr>
        <p:spPr>
          <a:xfrm>
            <a:off x="914400" y="457200"/>
            <a:ext cx="7467600" cy="762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a:solidFill>
                  <a:srgbClr val="43642A"/>
                </a:solidFill>
              </a:rPr>
              <a:t>Handout 2: How to Use GeoFRED® to Find </a:t>
            </a:r>
            <a:br>
              <a:rPr lang="en-US" sz="3200" b="1">
                <a:solidFill>
                  <a:srgbClr val="43642A"/>
                </a:solidFill>
              </a:rPr>
            </a:br>
            <a:r>
              <a:rPr lang="en-US" sz="3200" b="1">
                <a:solidFill>
                  <a:srgbClr val="43642A"/>
                </a:solidFill>
              </a:rPr>
              <a:t>State-Level Population Data</a:t>
            </a:r>
            <a:endParaRPr lang="en-US" sz="3200" b="1" dirty="0">
              <a:solidFill>
                <a:srgbClr val="43642A"/>
              </a:solidFill>
            </a:endParaRPr>
          </a:p>
        </p:txBody>
      </p:sp>
      <p:pic>
        <p:nvPicPr>
          <p:cNvPr id="7" name="Picture 6"/>
          <p:cNvPicPr>
            <a:picLocks noChangeAspect="1"/>
          </p:cNvPicPr>
          <p:nvPr/>
        </p:nvPicPr>
        <p:blipFill>
          <a:blip r:embed="rId3"/>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a:t>© 2024, </a:t>
            </a:r>
            <a:r>
              <a:rPr lang="en-US" sz="800" dirty="0"/>
              <a:t>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412781747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d18b261a-0edf-433c-ade6-b4c5a8c9ad88">UZD6JJ247QYQ-3005-5</_dlc_DocId>
    <_dlc_DocIdUrl xmlns="d18b261a-0edf-433c-ade6-b4c5a8c9ad88">
      <Url>https://fedsharesites.frb.org/dist/8H/ST%20LOUIS/Research/econed/_layouts/DocIdRedir.aspx?ID=UZD6JJ247QYQ-3005-5</Url>
      <Description>UZD6JJ247QYQ-3005-5</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Version=14.0.0.0, Culture=neutral, PublicKeyToken=71e9bce111e9429c</Assembly>
    <Class>Microsoft.Office.DocumentManagement.Internal.DocIdHandler</Class>
    <Data/>
    <Filter/>
  </Receiver>
  <Receiver>
    <Name>Nintex conditional workflow start</Name>
    <Synchronization>Synchronous</Synchronization>
    <Type>10001</Type>
    <SequenceNumber>50000</SequenceNumber>
    <Url/>
    <Assembly>Nintex.Workflow, Version=1.0.0.0, Culture=neutral, PublicKeyToken=913f6bae0ca5ae12</Assembly>
    <Class>Nintex.Workflow.ConditionalWorkflowStartReceiver</Class>
    <Data>635743247433258077</Data>
    <Filter/>
  </Receiver>
  <Receiver>
    <Name>Nintex conditional workflow start</Name>
    <Synchronization>Synchronous</Synchronization>
    <Type>10002</Type>
    <SequenceNumber>50000</SequenceNumber>
    <Url/>
    <Assembly>Nintex.Workflow, Version=1.0.0.0, Culture=neutral, PublicKeyToken=913f6bae0ca5ae12</Assembly>
    <Class>Nintex.Workflow.ConditionalWorkflowStartReceiver</Class>
    <Data>635743247433258077</Data>
    <Filter/>
  </Receiver>
  <Receiver>
    <Name>Nintex conditional workflow start</Name>
    <Synchronization>Synchronous</Synchronization>
    <Type>2</Type>
    <SequenceNumber>50000</SequenceNumber>
    <Url/>
    <Assembly>Nintex.Workflow, Version=1.0.0.0, Culture=neutral, PublicKeyToken=913f6bae0ca5ae12</Assembly>
    <Class>Nintex.Workflow.ConditionalWorkflowStartReceiver</Class>
    <Data>635743247433258077</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C1111F8A30916E4A92B7DAF60BF0189C" ma:contentTypeVersion="4" ma:contentTypeDescription="Create a new document." ma:contentTypeScope="" ma:versionID="5f5a2b47f0c9c54269e3262eec87ba2a">
  <xsd:schema xmlns:xsd="http://www.w3.org/2001/XMLSchema" xmlns:xs="http://www.w3.org/2001/XMLSchema" xmlns:p="http://schemas.microsoft.com/office/2006/metadata/properties" xmlns:ns2="d18b261a-0edf-433c-ade6-b4c5a8c9ad88" targetNamespace="http://schemas.microsoft.com/office/2006/metadata/properties" ma:root="true" ma:fieldsID="038577eaa58192ab05f910e314a40bef" ns2:_="">
    <xsd:import namespace="d18b261a-0edf-433c-ade6-b4c5a8c9ad88"/>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8b261a-0edf-433c-ade6-b4c5a8c9ad8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F8BD2D-9174-40A8-945F-45ADD4FBA775}">
  <ds:schemaRefs>
    <ds:schemaRef ds:uri="http://schemas.microsoft.com/office/2006/documentManagement/types"/>
    <ds:schemaRef ds:uri="http://purl.org/dc/elements/1.1/"/>
    <ds:schemaRef ds:uri="http://purl.org/dc/terms/"/>
    <ds:schemaRef ds:uri="http://schemas.microsoft.com/office/2006/metadata/properties"/>
    <ds:schemaRef ds:uri="http://purl.org/dc/dcmitype/"/>
    <ds:schemaRef ds:uri="d18b261a-0edf-433c-ade6-b4c5a8c9ad88"/>
    <ds:schemaRef ds:uri="http://schemas.microsoft.com/office/infopath/2007/PartnerControls"/>
    <ds:schemaRef ds:uri="http://www.w3.org/XML/1998/namespace"/>
    <ds:schemaRef ds:uri="http://schemas.openxmlformats.org/package/2006/metadata/core-properties"/>
  </ds:schemaRefs>
</ds:datastoreItem>
</file>

<file path=customXml/itemProps2.xml><?xml version="1.0" encoding="utf-8"?>
<ds:datastoreItem xmlns:ds="http://schemas.openxmlformats.org/officeDocument/2006/customXml" ds:itemID="{543F6704-9AEB-4C2C-B317-B19DD3E7FB07}">
  <ds:schemaRefs>
    <ds:schemaRef ds:uri="http://schemas.microsoft.com/sharepoint/events"/>
  </ds:schemaRefs>
</ds:datastoreItem>
</file>

<file path=customXml/itemProps3.xml><?xml version="1.0" encoding="utf-8"?>
<ds:datastoreItem xmlns:ds="http://schemas.openxmlformats.org/officeDocument/2006/customXml" ds:itemID="{7C32548C-E12F-46E2-BB4D-97F4DB9E38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8b261a-0edf-433c-ade6-b4c5a8c9ad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0A105E8-BE96-4A60-AD4E-39404808E84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Template No. 4 with Econ Lowdown logo</Template>
  <TotalTime>4322</TotalTime>
  <Words>1773</Words>
  <Application>Microsoft Office PowerPoint</Application>
  <PresentationFormat>On-screen Show (4:3)</PresentationFormat>
  <Paragraphs>198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Symbol</vt:lpstr>
      <vt:lpstr>1_Office Theme</vt:lpstr>
      <vt:lpstr>PowerPoint Presentation</vt:lpstr>
      <vt:lpstr>Visual 1: Trends in Volunteering for 2017*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Federal Reserve Bank of St. Louis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Bayles, Mark A</dc:creator>
  <cp:lastModifiedBy>Peate, Mary Clare</cp:lastModifiedBy>
  <cp:revision>140</cp:revision>
  <dcterms:created xsi:type="dcterms:W3CDTF">2016-06-29T17:15:29Z</dcterms:created>
  <dcterms:modified xsi:type="dcterms:W3CDTF">2025-04-15T13:51:40Z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0x010100C1111F8A30916E4A92B7DAF60BF0189C</vt:lpwstr>
  </property>
  <property fmtid="{D5CDD505-2E9C-101B-9397-08002B2CF9AE}" pid="3" name="_dlc_DocIdItemGuid">
    <vt:lpwstr>435a00ef-5860-49e0-ba64-caa634aaa4d1</vt:lpwstr>
  </property>
  <property fmtid="{D5CDD505-2E9C-101B-9397-08002B2CF9AE}" pid="4" name="TitusGUID">
    <vt:lpwstr>c5768748-ac5a-4c5f-808d-9d4f187e39f2</vt:lpwstr>
  </property>
  <property fmtid="{D5CDD505-2E9C-101B-9397-08002B2CF9AE}" pid="5" name="MSIP_Label_65269c60-0483-4c57-9e8c-3779d6900235_Enabled">
    <vt:lpwstr>true</vt:lpwstr>
  </property>
  <property fmtid="{D5CDD505-2E9C-101B-9397-08002B2CF9AE}" pid="6" name="MSIP_Label_65269c60-0483-4c57-9e8c-3779d6900235_SetDate">
    <vt:lpwstr>2024-05-03T16:33:48Z</vt:lpwstr>
  </property>
  <property fmtid="{D5CDD505-2E9C-101B-9397-08002B2CF9AE}" pid="7" name="MSIP_Label_65269c60-0483-4c57-9e8c-3779d6900235_Method">
    <vt:lpwstr>Privileged</vt:lpwstr>
  </property>
  <property fmtid="{D5CDD505-2E9C-101B-9397-08002B2CF9AE}" pid="8" name="MSIP_Label_65269c60-0483-4c57-9e8c-3779d6900235_Name">
    <vt:lpwstr>65269c60-0483-4c57-9e8c-3779d6900235</vt:lpwstr>
  </property>
  <property fmtid="{D5CDD505-2E9C-101B-9397-08002B2CF9AE}" pid="9" name="MSIP_Label_65269c60-0483-4c57-9e8c-3779d6900235_SiteId">
    <vt:lpwstr>b397c653-5b19-463f-b9fc-af658ded9128</vt:lpwstr>
  </property>
  <property fmtid="{D5CDD505-2E9C-101B-9397-08002B2CF9AE}" pid="10" name="MSIP_Label_65269c60-0483-4c57-9e8c-3779d6900235_ActionId">
    <vt:lpwstr>a276765d-4ff6-4a01-a05b-773aaf17f25d</vt:lpwstr>
  </property>
  <property fmtid="{D5CDD505-2E9C-101B-9397-08002B2CF9AE}" pid="11" name="MSIP_Label_65269c60-0483-4c57-9e8c-3779d6900235_ContentBits">
    <vt:lpwstr>0</vt:lpwstr>
  </property>
</Properties>
</file>