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handoutMasterIdLst>
    <p:handoutMasterId r:id="rId23"/>
  </p:handoutMasterIdLst>
  <p:sldIdLst>
    <p:sldId id="310" r:id="rId2"/>
    <p:sldId id="503" r:id="rId3"/>
    <p:sldId id="514" r:id="rId4"/>
    <p:sldId id="529" r:id="rId5"/>
    <p:sldId id="493" r:id="rId6"/>
    <p:sldId id="494" r:id="rId7"/>
    <p:sldId id="506" r:id="rId8"/>
    <p:sldId id="532" r:id="rId9"/>
    <p:sldId id="534" r:id="rId10"/>
    <p:sldId id="533" r:id="rId11"/>
    <p:sldId id="535" r:id="rId12"/>
    <p:sldId id="498" r:id="rId13"/>
    <p:sldId id="507" r:id="rId14"/>
    <p:sldId id="540" r:id="rId15"/>
    <p:sldId id="518" r:id="rId16"/>
    <p:sldId id="531" r:id="rId17"/>
    <p:sldId id="537" r:id="rId18"/>
    <p:sldId id="522" r:id="rId19"/>
    <p:sldId id="538" r:id="rId20"/>
    <p:sldId id="539"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526A5A-E100-4D2A-B346-8E8F93F5EFDA}">
          <p14:sldIdLst>
            <p14:sldId id="310"/>
            <p14:sldId id="503"/>
            <p14:sldId id="514"/>
            <p14:sldId id="529"/>
            <p14:sldId id="493"/>
            <p14:sldId id="494"/>
            <p14:sldId id="506"/>
            <p14:sldId id="532"/>
            <p14:sldId id="534"/>
            <p14:sldId id="533"/>
            <p14:sldId id="535"/>
            <p14:sldId id="498"/>
            <p14:sldId id="507"/>
            <p14:sldId id="540"/>
            <p14:sldId id="518"/>
            <p14:sldId id="531"/>
            <p14:sldId id="537"/>
            <p14:sldId id="522"/>
            <p14:sldId id="538"/>
            <p14:sldId id="5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8" autoAdjust="0"/>
  </p:normalViewPr>
  <p:slideViewPr>
    <p:cSldViewPr>
      <p:cViewPr varScale="1">
        <p:scale>
          <a:sx n="126" d="100"/>
          <a:sy n="126" d="100"/>
        </p:scale>
        <p:origin x="1086" y="102"/>
      </p:cViewPr>
      <p:guideLst>
        <p:guide orient="horz" pos="2160"/>
        <p:guide pos="2880"/>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75E7BFDF-B171-4FAC-ADC9-40AF4A7801D7}" type="datetimeFigureOut">
              <a:rPr lang="en-US" smtClean="0"/>
              <a:t>5/10/2017</a:t>
            </a:fld>
            <a:endParaRPr lang="en-US" dirty="0"/>
          </a:p>
        </p:txBody>
      </p:sp>
      <p:sp>
        <p:nvSpPr>
          <p:cNvPr id="4" name="Footer Placeholder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DA8FE64B-2B7D-4653-B14B-49DD2EBAF7B1}" type="slidenum">
              <a:rPr lang="en-US" smtClean="0"/>
              <a:t>‹#›</a:t>
            </a:fld>
            <a:endParaRPr lang="en-US" dirty="0"/>
          </a:p>
        </p:txBody>
      </p:sp>
    </p:spTree>
    <p:extLst>
      <p:ext uri="{BB962C8B-B14F-4D97-AF65-F5344CB8AC3E}">
        <p14:creationId xmlns:p14="http://schemas.microsoft.com/office/powerpoint/2010/main" val="93039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944F81ED-E822-4AC8-B22B-84108A8DC13B}" type="datetimeFigureOut">
              <a:rPr lang="en-US" smtClean="0"/>
              <a:t>5/10/2017</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F221CE92-EAD4-420C-924F-356234ABD102}" type="slidenum">
              <a:rPr lang="en-US" smtClean="0"/>
              <a:t>‹#›</a:t>
            </a:fld>
            <a:endParaRPr lang="en-US" dirty="0"/>
          </a:p>
        </p:txBody>
      </p:sp>
    </p:spTree>
    <p:extLst>
      <p:ext uri="{BB962C8B-B14F-4D97-AF65-F5344CB8AC3E}">
        <p14:creationId xmlns:p14="http://schemas.microsoft.com/office/powerpoint/2010/main" val="152550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Migration</a:t>
            </a:r>
            <a:r>
              <a:rPr lang="en-US" baseline="0" dirty="0" smtClean="0"/>
              <a:t> 1910-1970 loosely according to most texts.  Compelling question- Why did it accelerate between 1916-17?</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a:t>
            </a:fld>
            <a:endParaRPr lang="en-US" dirty="0"/>
          </a:p>
        </p:txBody>
      </p:sp>
    </p:spTree>
    <p:extLst>
      <p:ext uri="{BB962C8B-B14F-4D97-AF65-F5344CB8AC3E}">
        <p14:creationId xmlns:p14="http://schemas.microsoft.com/office/powerpoint/2010/main" val="161102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terms will help you understand the Great Migration. They can be found in each group fold of documents.</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11</a:t>
            </a:fld>
            <a:endParaRPr lang="en-US" dirty="0"/>
          </a:p>
        </p:txBody>
      </p:sp>
    </p:spTree>
    <p:extLst>
      <p:ext uri="{BB962C8B-B14F-4D97-AF65-F5344CB8AC3E}">
        <p14:creationId xmlns:p14="http://schemas.microsoft.com/office/powerpoint/2010/main" val="268047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12</a:t>
            </a:fld>
            <a:endParaRPr lang="en-US" dirty="0"/>
          </a:p>
        </p:txBody>
      </p:sp>
    </p:spTree>
    <p:extLst>
      <p:ext uri="{BB962C8B-B14F-4D97-AF65-F5344CB8AC3E}">
        <p14:creationId xmlns:p14="http://schemas.microsoft.com/office/powerpoint/2010/main" val="61224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.page 12</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13</a:t>
            </a:fld>
            <a:endParaRPr lang="en-US" dirty="0"/>
          </a:p>
        </p:txBody>
      </p:sp>
    </p:spTree>
    <p:extLst>
      <p:ext uri="{BB962C8B-B14F-4D97-AF65-F5344CB8AC3E}">
        <p14:creationId xmlns:p14="http://schemas.microsoft.com/office/powerpoint/2010/main" val="492488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Isabelle Wilkerson author of </a:t>
            </a:r>
            <a:r>
              <a:rPr lang="en-US" i="1" dirty="0" smtClean="0"/>
              <a:t>Warmth</a:t>
            </a:r>
            <a:r>
              <a:rPr lang="en-US" i="1" baseline="0" dirty="0" smtClean="0"/>
              <a:t> of Other Suns, </a:t>
            </a:r>
            <a:r>
              <a:rPr lang="en-US" i="0" baseline="0" dirty="0" smtClean="0"/>
              <a:t>references Emmett Scott’s </a:t>
            </a:r>
            <a:r>
              <a:rPr lang="en-US" i="1" baseline="0" dirty="0" smtClean="0"/>
              <a:t>Negro Migration During </a:t>
            </a:r>
            <a:r>
              <a:rPr lang="en-US" i="0" baseline="0" dirty="0" smtClean="0"/>
              <a:t>the War</a:t>
            </a:r>
            <a:r>
              <a:rPr lang="en-US" i="1" baseline="0" dirty="0" smtClean="0"/>
              <a:t> book. Negro Migration in 1916-17 were reports compiled by George E. Haynes Ph.D. Director of Division of Negro Economics.  The reports were written by R.H. Leavell, T.R. Snavely, T.J. Woofter, Jr. W.T. B. Williams and Francis D. Tyson.  All were African Americans.  Scott had served as a close advisor to Booker T. Washington and Special Assistant to the Secretary of the Navy During Woodrow Wilson’s administration.  That was the highest post held by any African American.  </a:t>
            </a:r>
            <a:endParaRPr lang="en-US" i="1" dirty="0"/>
          </a:p>
        </p:txBody>
      </p:sp>
      <p:sp>
        <p:nvSpPr>
          <p:cNvPr id="4" name="Slide Number Placeholder 3"/>
          <p:cNvSpPr>
            <a:spLocks noGrp="1"/>
          </p:cNvSpPr>
          <p:nvPr>
            <p:ph type="sldNum" sz="quarter" idx="10"/>
          </p:nvPr>
        </p:nvSpPr>
        <p:spPr/>
        <p:txBody>
          <a:bodyPr/>
          <a:lstStyle/>
          <a:p>
            <a:fld id="{F221CE92-EAD4-420C-924F-356234ABD102}" type="slidenum">
              <a:rPr lang="en-US" smtClean="0"/>
              <a:t>14</a:t>
            </a:fld>
            <a:endParaRPr lang="en-US" dirty="0"/>
          </a:p>
        </p:txBody>
      </p:sp>
    </p:spTree>
    <p:extLst>
      <p:ext uri="{BB962C8B-B14F-4D97-AF65-F5344CB8AC3E}">
        <p14:creationId xmlns:p14="http://schemas.microsoft.com/office/powerpoint/2010/main" val="4287462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15</a:t>
            </a:fld>
            <a:endParaRPr lang="en-US" dirty="0"/>
          </a:p>
        </p:txBody>
      </p:sp>
    </p:spTree>
    <p:extLst>
      <p:ext uri="{BB962C8B-B14F-4D97-AF65-F5344CB8AC3E}">
        <p14:creationId xmlns:p14="http://schemas.microsoft.com/office/powerpoint/2010/main" val="4215162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7</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18</a:t>
            </a:fld>
            <a:endParaRPr lang="en-US" dirty="0"/>
          </a:p>
        </p:txBody>
      </p:sp>
    </p:spTree>
    <p:extLst>
      <p:ext uri="{BB962C8B-B14F-4D97-AF65-F5344CB8AC3E}">
        <p14:creationId xmlns:p14="http://schemas.microsoft.com/office/powerpoint/2010/main" val="4259058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best alternative for migrants was to move within the South.</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20</a:t>
            </a:fld>
            <a:endParaRPr lang="en-US" dirty="0"/>
          </a:p>
        </p:txBody>
      </p:sp>
    </p:spTree>
    <p:extLst>
      <p:ext uri="{BB962C8B-B14F-4D97-AF65-F5344CB8AC3E}">
        <p14:creationId xmlns:p14="http://schemas.microsoft.com/office/powerpoint/2010/main" val="8764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surveys that were conducted and the text was written by African American males.  **Period language is used.  DuBois case studies were conducted in the late 1890s and early 1900s a timeframe generally considered to before the onset of the Great Migration, therefore, I did not include his work in this lesson. Case studies by DuBois are available on FRASER®.  </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2</a:t>
            </a:fld>
            <a:endParaRPr lang="en-US" dirty="0"/>
          </a:p>
        </p:txBody>
      </p:sp>
    </p:spTree>
    <p:extLst>
      <p:ext uri="{BB962C8B-B14F-4D97-AF65-F5344CB8AC3E}">
        <p14:creationId xmlns:p14="http://schemas.microsoft.com/office/powerpoint/2010/main" val="403476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3</a:t>
            </a:fld>
            <a:endParaRPr lang="en-US" dirty="0"/>
          </a:p>
        </p:txBody>
      </p:sp>
    </p:spTree>
    <p:extLst>
      <p:ext uri="{BB962C8B-B14F-4D97-AF65-F5344CB8AC3E}">
        <p14:creationId xmlns:p14="http://schemas.microsoft.com/office/powerpoint/2010/main" val="152765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4</a:t>
            </a:fld>
            <a:endParaRPr lang="en-US" dirty="0"/>
          </a:p>
        </p:txBody>
      </p:sp>
    </p:spTree>
    <p:extLst>
      <p:ext uri="{BB962C8B-B14F-4D97-AF65-F5344CB8AC3E}">
        <p14:creationId xmlns:p14="http://schemas.microsoft.com/office/powerpoint/2010/main" val="361772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.Answered by migrant, farmer and planter * Migrate has a 4</a:t>
            </a:r>
            <a:r>
              <a:rPr lang="en-US" baseline="30000" dirty="0" smtClean="0"/>
              <a:t>th</a:t>
            </a:r>
            <a:r>
              <a:rPr lang="en-US" baseline="0" dirty="0" smtClean="0"/>
              <a:t> question- What changes in conditions were evident for migrants in the North after the acceleration of the Great Migration?</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5</a:t>
            </a:fld>
            <a:endParaRPr lang="en-US" dirty="0"/>
          </a:p>
        </p:txBody>
      </p:sp>
    </p:spTree>
    <p:extLst>
      <p:ext uri="{BB962C8B-B14F-4D97-AF65-F5344CB8AC3E}">
        <p14:creationId xmlns:p14="http://schemas.microsoft.com/office/powerpoint/2010/main" val="171675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.Answered by the industrialist, immigrant worker and agent</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6</a:t>
            </a:fld>
            <a:endParaRPr lang="en-US" dirty="0"/>
          </a:p>
        </p:txBody>
      </p:sp>
    </p:spTree>
    <p:extLst>
      <p:ext uri="{BB962C8B-B14F-4D97-AF65-F5344CB8AC3E}">
        <p14:creationId xmlns:p14="http://schemas.microsoft.com/office/powerpoint/2010/main" val="342709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7</a:t>
            </a:fld>
            <a:endParaRPr lang="en-US" dirty="0"/>
          </a:p>
        </p:txBody>
      </p:sp>
    </p:spTree>
    <p:extLst>
      <p:ext uri="{BB962C8B-B14F-4D97-AF65-F5344CB8AC3E}">
        <p14:creationId xmlns:p14="http://schemas.microsoft.com/office/powerpoint/2010/main" val="366703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procedures page 3 for possible answers.</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8</a:t>
            </a:fld>
            <a:endParaRPr lang="en-US" dirty="0"/>
          </a:p>
        </p:txBody>
      </p:sp>
    </p:spTree>
    <p:extLst>
      <p:ext uri="{BB962C8B-B14F-4D97-AF65-F5344CB8AC3E}">
        <p14:creationId xmlns:p14="http://schemas.microsoft.com/office/powerpoint/2010/main" val="1819319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terms will help you understand the Great Migration. They can be found in each group fold of documents.</a:t>
            </a:r>
            <a:endParaRPr lang="en-US" dirty="0" smtClean="0"/>
          </a:p>
          <a:p>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10</a:t>
            </a:fld>
            <a:endParaRPr lang="en-US" dirty="0"/>
          </a:p>
        </p:txBody>
      </p:sp>
    </p:spTree>
    <p:extLst>
      <p:ext uri="{BB962C8B-B14F-4D97-AF65-F5344CB8AC3E}">
        <p14:creationId xmlns:p14="http://schemas.microsoft.com/office/powerpoint/2010/main" val="3982528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D0C2A7-BD78-4DA3-9665-4D25ADDF211C}"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0C2A7-BD78-4DA3-9665-4D25ADDF211C}"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0C2A7-BD78-4DA3-9665-4D25ADDF211C}"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0C2A7-BD78-4DA3-9665-4D25ADDF211C}"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0C2A7-BD78-4DA3-9665-4D25ADDF211C}"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D0C2A7-BD78-4DA3-9665-4D25ADDF211C}"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D0C2A7-BD78-4DA3-9665-4D25ADDF211C}" type="datetimeFigureOut">
              <a:rPr lang="en-US" smtClean="0"/>
              <a:t>5/10/2017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D0C2A7-BD78-4DA3-9665-4D25ADDF211C}" type="datetimeFigureOut">
              <a:rPr lang="en-US" smtClean="0"/>
              <a:t>5/10/2017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0C2A7-BD78-4DA3-9665-4D25ADDF211C}" type="datetimeFigureOut">
              <a:rPr lang="en-US" smtClean="0"/>
              <a:t>5/10/2017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0C2A7-BD78-4DA3-9665-4D25ADDF211C}"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0C2A7-BD78-4DA3-9665-4D25ADDF211C}"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alpha val="19000"/>
              </a:schemeClr>
            </a:gs>
            <a:gs pos="81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0C2A7-BD78-4DA3-9665-4D25ADDF211C}" type="datetimeFigureOut">
              <a:rPr lang="en-US" smtClean="0"/>
              <a:t>5/10/2017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D73E4-51E6-433C-9B3F-D708D834DE0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8552"/>
            <a:ext cx="8229600" cy="5077611"/>
          </a:xfrm>
        </p:spPr>
        <p:txBody>
          <a:bodyPr/>
          <a:lstStyle/>
          <a:p>
            <a:pPr marL="0" indent="0" algn="ctr">
              <a:buNone/>
            </a:pPr>
            <a:r>
              <a:rPr lang="en-US" b="1" dirty="0" smtClean="0">
                <a:effectLst>
                  <a:outerShdw blurRad="38100" dist="38100" dir="2700000" algn="tl">
                    <a:srgbClr val="000000">
                      <a:alpha val="43137"/>
                    </a:srgbClr>
                  </a:outerShdw>
                </a:effectLst>
              </a:rPr>
              <a:t>The Acceleration of the Great Migration-</a:t>
            </a:r>
          </a:p>
          <a:p>
            <a:pPr marL="0" indent="0" algn="ctr">
              <a:buNone/>
            </a:pPr>
            <a:r>
              <a:rPr lang="en-US" b="1" dirty="0" smtClean="0">
                <a:effectLst>
                  <a:outerShdw blurRad="38100" dist="38100" dir="2700000" algn="tl">
                    <a:srgbClr val="000000">
                      <a:alpha val="43137"/>
                    </a:srgbClr>
                  </a:outerShdw>
                </a:effectLst>
              </a:rPr>
              <a:t> 1916-17</a:t>
            </a:r>
          </a:p>
        </p:txBody>
      </p:sp>
      <p:pic>
        <p:nvPicPr>
          <p:cNvPr id="5" name="Picture 4"/>
          <p:cNvPicPr>
            <a:picLocks noChangeAspect="1"/>
          </p:cNvPicPr>
          <p:nvPr/>
        </p:nvPicPr>
        <p:blipFill>
          <a:blip r:embed="rId3"/>
          <a:stretch>
            <a:fillRect/>
          </a:stretch>
        </p:blipFill>
        <p:spPr>
          <a:xfrm>
            <a:off x="1270332" y="2107089"/>
            <a:ext cx="6603336" cy="3858655"/>
          </a:xfrm>
          <a:prstGeom prst="rect">
            <a:avLst/>
          </a:prstGeom>
          <a:ln>
            <a:noFill/>
          </a:ln>
          <a:effectLst>
            <a:softEdge rad="112500"/>
          </a:effectLst>
        </p:spPr>
      </p:pic>
      <p:sp>
        <p:nvSpPr>
          <p:cNvPr id="10" name="TextBox 9"/>
          <p:cNvSpPr txBox="1"/>
          <p:nvPr/>
        </p:nvSpPr>
        <p:spPr>
          <a:xfrm>
            <a:off x="2819400" y="6007707"/>
            <a:ext cx="4001193" cy="523220"/>
          </a:xfrm>
          <a:prstGeom prst="rect">
            <a:avLst/>
          </a:prstGeom>
          <a:noFill/>
        </p:spPr>
        <p:txBody>
          <a:bodyPr wrap="square" rtlCol="0">
            <a:spAutoFit/>
          </a:bodyPr>
          <a:lstStyle/>
          <a:p>
            <a:r>
              <a:rPr lang="en-US" sz="1400" dirty="0" smtClean="0"/>
              <a:t>Map Source: Scott, Emmett J. </a:t>
            </a:r>
            <a:r>
              <a:rPr lang="en-US" sz="1400" i="1" dirty="0" smtClean="0"/>
              <a:t>Negro Migration During the War. Oxford:  Oxford Press, 1920</a:t>
            </a:r>
          </a:p>
        </p:txBody>
      </p:sp>
      <p:sp>
        <p:nvSpPr>
          <p:cNvPr id="7" name="Rectangle 6"/>
          <p:cNvSpPr/>
          <p:nvPr/>
        </p:nvSpPr>
        <p:spPr bwMode="auto">
          <a:xfrm>
            <a:off x="0" y="0"/>
            <a:ext cx="9144000" cy="1143000"/>
          </a:xfrm>
          <a:prstGeom prst="rect">
            <a:avLst/>
          </a:prstGeom>
          <a:solidFill>
            <a:srgbClr val="02245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65" charset="0"/>
            </a:endParaRPr>
          </a:p>
        </p:txBody>
      </p:sp>
      <p:pic>
        <p:nvPicPr>
          <p:cNvPr id="8" name="Picture 7" descr="masthead_no_address_white.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88326"/>
            <a:ext cx="5575300" cy="876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 Economic Terms to Know-</a:t>
            </a:r>
            <a:endParaRPr lang="en-US" b="1" dirty="0"/>
          </a:p>
        </p:txBody>
      </p:sp>
      <p:sp>
        <p:nvSpPr>
          <p:cNvPr id="3" name="Content Placeholder 2"/>
          <p:cNvSpPr>
            <a:spLocks noGrp="1"/>
          </p:cNvSpPr>
          <p:nvPr>
            <p:ph idx="1"/>
          </p:nvPr>
        </p:nvSpPr>
        <p:spPr>
          <a:xfrm>
            <a:off x="342900" y="1371600"/>
            <a:ext cx="8458200" cy="5135563"/>
          </a:xfrm>
        </p:spPr>
        <p:txBody>
          <a:bodyPr/>
          <a:lstStyle/>
          <a:p>
            <a:r>
              <a:rPr lang="en-US" b="1" dirty="0" smtClean="0"/>
              <a:t>Scarcity</a:t>
            </a:r>
            <a:r>
              <a:rPr lang="en-US" dirty="0" smtClean="0"/>
              <a:t>- Not enough resources to produce goods and services to satisfy everyone’s wants</a:t>
            </a:r>
          </a:p>
          <a:p>
            <a:r>
              <a:rPr lang="en-US" b="1" dirty="0" smtClean="0"/>
              <a:t>Supply- </a:t>
            </a:r>
            <a:r>
              <a:rPr lang="en-US" dirty="0" smtClean="0"/>
              <a:t>Quantity of goods &amp; services producers are willing and able to sell at all prices during a certain time period</a:t>
            </a:r>
          </a:p>
          <a:p>
            <a:r>
              <a:rPr lang="en-US" b="1" dirty="0" smtClean="0"/>
              <a:t>Demand- </a:t>
            </a:r>
            <a:r>
              <a:rPr lang="en-US" dirty="0" smtClean="0"/>
              <a:t>Quantity of goods &amp; services consumers are willing and able to buy at all possible prices during a certain time period</a:t>
            </a:r>
            <a:endParaRPr lang="en-US" dirty="0"/>
          </a:p>
        </p:txBody>
      </p:sp>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Tree>
    <p:extLst>
      <p:ext uri="{BB962C8B-B14F-4D97-AF65-F5344CB8AC3E}">
        <p14:creationId xmlns:p14="http://schemas.microsoft.com/office/powerpoint/2010/main" val="243228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Economic Terms to Know-</a:t>
            </a:r>
            <a:endParaRPr lang="en-US" b="1" dirty="0"/>
          </a:p>
        </p:txBody>
      </p:sp>
      <p:sp>
        <p:nvSpPr>
          <p:cNvPr id="3" name="Content Placeholder 2"/>
          <p:cNvSpPr>
            <a:spLocks noGrp="1"/>
          </p:cNvSpPr>
          <p:nvPr>
            <p:ph idx="1"/>
          </p:nvPr>
        </p:nvSpPr>
        <p:spPr>
          <a:xfrm>
            <a:off x="381000" y="1295400"/>
            <a:ext cx="8229600" cy="5410200"/>
          </a:xfrm>
        </p:spPr>
        <p:txBody>
          <a:bodyPr>
            <a:normAutofit/>
          </a:bodyPr>
          <a:lstStyle/>
          <a:p>
            <a:r>
              <a:rPr lang="en-US" b="1" dirty="0" smtClean="0"/>
              <a:t>Shortage</a:t>
            </a:r>
            <a:r>
              <a:rPr lang="en-US" dirty="0" smtClean="0"/>
              <a:t>- When the quantity demanded of a good exceeds the quantity supplied </a:t>
            </a:r>
          </a:p>
          <a:p>
            <a:r>
              <a:rPr lang="en-US" b="1" dirty="0" smtClean="0"/>
              <a:t>Surplus- </a:t>
            </a:r>
            <a:r>
              <a:rPr lang="en-US" dirty="0" smtClean="0"/>
              <a:t>When the quantity supplied of a good exceeds the quantity demanded</a:t>
            </a:r>
          </a:p>
          <a:p>
            <a:r>
              <a:rPr lang="en-US" b="1" dirty="0" smtClean="0"/>
              <a:t>Human Capital-</a:t>
            </a:r>
            <a:r>
              <a:rPr lang="en-US" dirty="0" smtClean="0"/>
              <a:t> The knowledge and skills that people get from education, experience, &amp; training</a:t>
            </a:r>
          </a:p>
          <a:p>
            <a:r>
              <a:rPr lang="en-US" b="1" dirty="0" smtClean="0"/>
              <a:t>Opportunity cost- </a:t>
            </a:r>
            <a:r>
              <a:rPr lang="en-US" dirty="0" smtClean="0"/>
              <a:t>The value of the </a:t>
            </a:r>
            <a:r>
              <a:rPr lang="en-US" i="1" dirty="0" smtClean="0"/>
              <a:t>next best </a:t>
            </a:r>
            <a:r>
              <a:rPr lang="en-US" dirty="0" smtClean="0"/>
              <a:t>alternative when a decision is made; it’s what is given up</a:t>
            </a:r>
            <a:endParaRPr lang="en-US" b="1" dirty="0" smtClean="0"/>
          </a:p>
        </p:txBody>
      </p:sp>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Tree>
    <p:extLst>
      <p:ext uri="{BB962C8B-B14F-4D97-AF65-F5344CB8AC3E}">
        <p14:creationId xmlns:p14="http://schemas.microsoft.com/office/powerpoint/2010/main" val="164336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2" name="Title 1"/>
          <p:cNvSpPr>
            <a:spLocks noGrp="1"/>
          </p:cNvSpPr>
          <p:nvPr>
            <p:ph type="title"/>
          </p:nvPr>
        </p:nvSpPr>
        <p:spPr>
          <a:xfrm>
            <a:off x="457200" y="533400"/>
            <a:ext cx="8229600" cy="1143000"/>
          </a:xfrm>
        </p:spPr>
        <p:txBody>
          <a:bodyPr>
            <a:normAutofit/>
          </a:bodyPr>
          <a:lstStyle/>
          <a:p>
            <a:r>
              <a:rPr lang="en-US" b="1" dirty="0" smtClean="0">
                <a:effectLst>
                  <a:outerShdw blurRad="38100" dist="38100" dir="2700000" algn="tl">
                    <a:srgbClr val="000000">
                      <a:alpha val="43137"/>
                    </a:srgbClr>
                  </a:outerShdw>
                </a:effectLst>
              </a:rPr>
              <a:t>What is the PACED Model?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b="1" dirty="0"/>
              <a:t>PACED Decisionmaking Model </a:t>
            </a:r>
            <a:endParaRPr lang="en-US" dirty="0"/>
          </a:p>
          <a:p>
            <a:pPr>
              <a:buFont typeface="Wingdings" panose="05000000000000000000" pitchFamily="2" charset="2"/>
              <a:buChar char="ü"/>
            </a:pPr>
            <a:r>
              <a:rPr lang="en-US" dirty="0"/>
              <a:t>Step 1: Define the </a:t>
            </a:r>
            <a:r>
              <a:rPr lang="en-US" b="1" dirty="0"/>
              <a:t>P</a:t>
            </a:r>
            <a:r>
              <a:rPr lang="en-US" dirty="0"/>
              <a:t>roblem </a:t>
            </a:r>
          </a:p>
          <a:p>
            <a:pPr>
              <a:buFont typeface="Wingdings" panose="05000000000000000000" pitchFamily="2" charset="2"/>
              <a:buChar char="ü"/>
            </a:pPr>
            <a:r>
              <a:rPr lang="en-US" dirty="0"/>
              <a:t>Step 2: List the </a:t>
            </a:r>
            <a:r>
              <a:rPr lang="en-US" b="1" dirty="0"/>
              <a:t>A</a:t>
            </a:r>
            <a:r>
              <a:rPr lang="en-US" dirty="0"/>
              <a:t>lternatives </a:t>
            </a:r>
          </a:p>
          <a:p>
            <a:pPr>
              <a:buFont typeface="Wingdings" panose="05000000000000000000" pitchFamily="2" charset="2"/>
              <a:buChar char="ü"/>
            </a:pPr>
            <a:r>
              <a:rPr lang="en-US" dirty="0"/>
              <a:t>Step 3: Choose </a:t>
            </a:r>
            <a:r>
              <a:rPr lang="en-US" b="1" dirty="0"/>
              <a:t>C</a:t>
            </a:r>
            <a:r>
              <a:rPr lang="en-US" dirty="0"/>
              <a:t>riteria </a:t>
            </a:r>
          </a:p>
          <a:p>
            <a:pPr>
              <a:buFont typeface="Wingdings" panose="05000000000000000000" pitchFamily="2" charset="2"/>
              <a:buChar char="ü"/>
            </a:pPr>
            <a:r>
              <a:rPr lang="en-US" dirty="0"/>
              <a:t>Step 4: </a:t>
            </a:r>
            <a:r>
              <a:rPr lang="en-US" b="1" dirty="0"/>
              <a:t>E</a:t>
            </a:r>
            <a:r>
              <a:rPr lang="en-US" dirty="0"/>
              <a:t>valuate the Alternatives </a:t>
            </a:r>
          </a:p>
          <a:p>
            <a:pPr>
              <a:buFont typeface="Wingdings" panose="05000000000000000000" pitchFamily="2" charset="2"/>
              <a:buChar char="ü"/>
            </a:pPr>
            <a:r>
              <a:rPr lang="en-US" dirty="0"/>
              <a:t>Step 5: Make a </a:t>
            </a:r>
            <a:r>
              <a:rPr lang="en-US" b="1" dirty="0"/>
              <a:t>D</a:t>
            </a:r>
            <a:r>
              <a:rPr lang="en-US" dirty="0"/>
              <a:t>ecision </a:t>
            </a:r>
          </a:p>
        </p:txBody>
      </p:sp>
    </p:spTree>
    <p:extLst>
      <p:ext uri="{BB962C8B-B14F-4D97-AF65-F5344CB8AC3E}">
        <p14:creationId xmlns:p14="http://schemas.microsoft.com/office/powerpoint/2010/main" val="25059562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2" name="Title 1"/>
          <p:cNvSpPr>
            <a:spLocks noGrp="1"/>
          </p:cNvSpPr>
          <p:nvPr>
            <p:ph type="title"/>
          </p:nvPr>
        </p:nvSpPr>
        <p:spPr>
          <a:xfrm>
            <a:off x="457200" y="533400"/>
            <a:ext cx="8229600" cy="1143000"/>
          </a:xfrm>
        </p:spPr>
        <p:txBody>
          <a:bodyPr>
            <a:normAutofit/>
          </a:bodyPr>
          <a:lstStyle/>
          <a:p>
            <a:endParaRPr lang="en-US" b="1" dirty="0"/>
          </a:p>
        </p:txBody>
      </p:sp>
      <p:sp>
        <p:nvSpPr>
          <p:cNvPr id="3" name="TextBox 2"/>
          <p:cNvSpPr txBox="1"/>
          <p:nvPr/>
        </p:nvSpPr>
        <p:spPr>
          <a:xfrm>
            <a:off x="457200" y="5410200"/>
            <a:ext cx="8653549"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Defining the problem- “Should I stay or should I go?”</a:t>
            </a:r>
            <a:endParaRPr lang="en-US" sz="2800" b="1" dirty="0">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a:blip r:embed="rId4"/>
          <a:stretch>
            <a:fillRect/>
          </a:stretch>
        </p:blipFill>
        <p:spPr>
          <a:xfrm>
            <a:off x="533400" y="708818"/>
            <a:ext cx="8153400"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538223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Where are the documents from?</a:t>
            </a:r>
            <a:endParaRPr lang="en-US" b="1" dirty="0"/>
          </a:p>
        </p:txBody>
      </p:sp>
      <p:sp>
        <p:nvSpPr>
          <p:cNvPr id="3" name="Content Placeholder 2"/>
          <p:cNvSpPr>
            <a:spLocks noGrp="1"/>
          </p:cNvSpPr>
          <p:nvPr>
            <p:ph idx="1"/>
          </p:nvPr>
        </p:nvSpPr>
        <p:spPr>
          <a:xfrm>
            <a:off x="381000" y="1447800"/>
            <a:ext cx="8305800" cy="4678363"/>
          </a:xfrm>
        </p:spPr>
        <p:txBody>
          <a:bodyPr/>
          <a:lstStyle/>
          <a:p>
            <a:r>
              <a:rPr lang="en-US" dirty="0" smtClean="0"/>
              <a:t>Collected from one-on-</a:t>
            </a:r>
            <a:r>
              <a:rPr lang="en-US" dirty="0"/>
              <a:t>o</a:t>
            </a:r>
            <a:r>
              <a:rPr lang="en-US" dirty="0" smtClean="0"/>
              <a:t>ne surveys</a:t>
            </a:r>
          </a:p>
          <a:p>
            <a:r>
              <a:rPr lang="en-US" dirty="0" smtClean="0"/>
              <a:t>Conducted by college educated Negros</a:t>
            </a:r>
          </a:p>
          <a:p>
            <a:r>
              <a:rPr lang="en-US" dirty="0" smtClean="0"/>
              <a:t>Compiled in two books-</a:t>
            </a:r>
          </a:p>
          <a:p>
            <a:pPr marL="0" indent="0">
              <a:buNone/>
            </a:pPr>
            <a:r>
              <a:rPr lang="en-US" i="1" dirty="0" smtClean="0"/>
              <a:t>Scott, Emmet J. Negro Migration During the War.</a:t>
            </a:r>
          </a:p>
          <a:p>
            <a:pPr marL="0" indent="0">
              <a:buNone/>
            </a:pPr>
            <a:r>
              <a:rPr lang="en-US" i="1" dirty="0" smtClean="0"/>
              <a:t>Oxford: Oxford Press, 1920</a:t>
            </a:r>
          </a:p>
          <a:p>
            <a:pPr marL="0" indent="0">
              <a:buNone/>
            </a:pPr>
            <a:r>
              <a:rPr lang="en-US" dirty="0" smtClean="0"/>
              <a:t>U.S. Department of Labor, Division of Negro Economics-</a:t>
            </a:r>
            <a:r>
              <a:rPr lang="en-US" i="1" dirty="0" smtClean="0"/>
              <a:t> Negro Migration In 1916-17. Washington, D.C.:  Government Printing Office</a:t>
            </a:r>
            <a:endParaRPr lang="en-US" dirty="0" smtClean="0"/>
          </a:p>
          <a:p>
            <a:pPr marL="0" indent="0">
              <a:buNone/>
            </a:pPr>
            <a:endParaRPr lang="en-US" i="1" dirty="0" smtClean="0"/>
          </a:p>
          <a:p>
            <a:pPr marL="0" indent="0">
              <a:buNone/>
            </a:pPr>
            <a:endParaRPr lang="en-US" i="1" dirty="0" smtClean="0"/>
          </a:p>
          <a:p>
            <a:pPr marL="0" indent="0">
              <a:buNone/>
            </a:pPr>
            <a:endParaRPr lang="en-US" i="1" dirty="0" smtClean="0"/>
          </a:p>
          <a:p>
            <a:pPr marL="0" indent="0">
              <a:buNone/>
            </a:pPr>
            <a:endParaRPr lang="en-US" i="1" dirty="0" smtClean="0"/>
          </a:p>
          <a:p>
            <a:endParaRPr lang="en-US" dirty="0"/>
          </a:p>
        </p:txBody>
      </p:sp>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Tree>
    <p:extLst>
      <p:ext uri="{BB962C8B-B14F-4D97-AF65-F5344CB8AC3E}">
        <p14:creationId xmlns:p14="http://schemas.microsoft.com/office/powerpoint/2010/main" val="1490322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2" name="Title 1"/>
          <p:cNvSpPr>
            <a:spLocks noGrp="1"/>
          </p:cNvSpPr>
          <p:nvPr>
            <p:ph type="title"/>
          </p:nvPr>
        </p:nvSpPr>
        <p:spPr>
          <a:xfrm>
            <a:off x="381000" y="899852"/>
            <a:ext cx="8077200" cy="533400"/>
          </a:xfrm>
        </p:spPr>
        <p:txBody>
          <a:bodyPr>
            <a:normAutofit fontScale="90000"/>
          </a:bodyPr>
          <a:lstStyle/>
          <a:p>
            <a:r>
              <a:rPr lang="en-US" b="1" dirty="0" smtClean="0"/>
              <a:t>What’s in each folder..</a:t>
            </a:r>
            <a:endParaRPr lang="en-US" b="1" dirty="0"/>
          </a:p>
        </p:txBody>
      </p:sp>
      <p:pic>
        <p:nvPicPr>
          <p:cNvPr id="5" name="Content Placeholder 4"/>
          <p:cNvPicPr>
            <a:picLocks noGrp="1" noChangeAspect="1"/>
          </p:cNvPicPr>
          <p:nvPr>
            <p:ph idx="1"/>
          </p:nvPr>
        </p:nvPicPr>
        <p:blipFill>
          <a:blip r:embed="rId4" cstate="print">
            <a:extLst>
              <a:ext uri="{BEBA8EAE-BF5A-486C-A8C5-ECC9F3942E4B}">
                <a14:imgProps xmlns:a14="http://schemas.microsoft.com/office/drawing/2010/main">
                  <a14:imgLayer r:embed="rId5">
                    <a14:imgEffect>
                      <a14:backgroundRemoval t="1042" b="100000" l="763" r="100000"/>
                    </a14:imgEffect>
                  </a14:imgLayer>
                </a14:imgProps>
              </a:ext>
              <a:ext uri="{28A0092B-C50C-407E-A947-70E740481C1C}">
                <a14:useLocalDpi xmlns:a14="http://schemas.microsoft.com/office/drawing/2010/main" val="0"/>
              </a:ext>
            </a:extLst>
          </a:blip>
          <a:stretch>
            <a:fillRect/>
          </a:stretch>
        </p:blipFill>
        <p:spPr>
          <a:xfrm>
            <a:off x="1041143" y="1804224"/>
            <a:ext cx="7061714" cy="4525963"/>
          </a:xfrm>
        </p:spPr>
      </p:pic>
      <p:sp>
        <p:nvSpPr>
          <p:cNvPr id="3" name="TextBox 2"/>
          <p:cNvSpPr txBox="1"/>
          <p:nvPr/>
        </p:nvSpPr>
        <p:spPr>
          <a:xfrm>
            <a:off x="1524000" y="2853651"/>
            <a:ext cx="4343400"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b="1" dirty="0" smtClean="0"/>
              <a:t>Group Assignment</a:t>
            </a:r>
            <a:endParaRPr lang="en-US" sz="2000" b="1" dirty="0"/>
          </a:p>
        </p:txBody>
      </p:sp>
      <p:sp>
        <p:nvSpPr>
          <p:cNvPr id="6" name="TextBox 5"/>
          <p:cNvSpPr txBox="1"/>
          <p:nvPr/>
        </p:nvSpPr>
        <p:spPr>
          <a:xfrm>
            <a:off x="1551734" y="3742487"/>
            <a:ext cx="6096001"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b="1" dirty="0" smtClean="0"/>
              <a:t>Questions to be answered by the group</a:t>
            </a:r>
            <a:endParaRPr lang="en-US" sz="2000" b="1" dirty="0"/>
          </a:p>
        </p:txBody>
      </p:sp>
      <p:sp>
        <p:nvSpPr>
          <p:cNvPr id="7" name="TextBox 6"/>
          <p:cNvSpPr txBox="1"/>
          <p:nvPr/>
        </p:nvSpPr>
        <p:spPr>
          <a:xfrm>
            <a:off x="1551734" y="4214737"/>
            <a:ext cx="4862921"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b="1" dirty="0" smtClean="0"/>
              <a:t>Vocabulary list</a:t>
            </a:r>
            <a:endParaRPr lang="en-US" sz="2000" b="1" dirty="0"/>
          </a:p>
        </p:txBody>
      </p:sp>
      <p:sp>
        <p:nvSpPr>
          <p:cNvPr id="10" name="TextBox 9"/>
          <p:cNvSpPr txBox="1"/>
          <p:nvPr/>
        </p:nvSpPr>
        <p:spPr>
          <a:xfrm>
            <a:off x="1524000" y="3397202"/>
            <a:ext cx="3200400" cy="369332"/>
          </a:xfrm>
          <a:prstGeom prst="rect">
            <a:avLst/>
          </a:prstGeom>
          <a:noFill/>
        </p:spPr>
        <p:txBody>
          <a:bodyPr wrap="square" rtlCol="0">
            <a:spAutoFit/>
          </a:bodyPr>
          <a:lstStyle/>
          <a:p>
            <a:endParaRPr lang="en-US" dirty="0"/>
          </a:p>
        </p:txBody>
      </p:sp>
      <p:pic>
        <p:nvPicPr>
          <p:cNvPr id="12" name="Picture 11"/>
          <p:cNvPicPr>
            <a:picLocks noChangeAspect="1"/>
          </p:cNvPicPr>
          <p:nvPr/>
        </p:nvPicPr>
        <p:blipFill>
          <a:blip r:embed="rId6"/>
          <a:stretch>
            <a:fillRect/>
          </a:stretch>
        </p:blipFill>
        <p:spPr>
          <a:xfrm>
            <a:off x="1677325" y="5086518"/>
            <a:ext cx="3353077" cy="371888"/>
          </a:xfrm>
          <a:prstGeom prst="rect">
            <a:avLst/>
          </a:prstGeom>
        </p:spPr>
      </p:pic>
      <p:sp>
        <p:nvSpPr>
          <p:cNvPr id="13" name="TextBox 12"/>
          <p:cNvSpPr txBox="1"/>
          <p:nvPr/>
        </p:nvSpPr>
        <p:spPr>
          <a:xfrm>
            <a:off x="1828800" y="5433120"/>
            <a:ext cx="184731" cy="369332"/>
          </a:xfrm>
          <a:prstGeom prst="rect">
            <a:avLst/>
          </a:prstGeom>
          <a:noFill/>
        </p:spPr>
        <p:txBody>
          <a:bodyPr wrap="none" rtlCol="0">
            <a:spAutoFit/>
          </a:bodyPr>
          <a:lstStyle/>
          <a:p>
            <a:endParaRPr lang="en-US" dirty="0"/>
          </a:p>
        </p:txBody>
      </p:sp>
      <p:sp>
        <p:nvSpPr>
          <p:cNvPr id="14" name="TextBox 13"/>
          <p:cNvSpPr txBox="1"/>
          <p:nvPr/>
        </p:nvSpPr>
        <p:spPr>
          <a:xfrm>
            <a:off x="1677325" y="3598940"/>
            <a:ext cx="3200400" cy="369332"/>
          </a:xfrm>
          <a:prstGeom prst="rect">
            <a:avLst/>
          </a:prstGeom>
          <a:noFill/>
        </p:spPr>
        <p:txBody>
          <a:bodyPr wrap="square" rtlCol="0">
            <a:spAutoFit/>
          </a:bodyPr>
          <a:lstStyle/>
          <a:p>
            <a:endParaRPr lang="en-US" dirty="0"/>
          </a:p>
        </p:txBody>
      </p:sp>
      <p:sp>
        <p:nvSpPr>
          <p:cNvPr id="15" name="TextBox 14"/>
          <p:cNvSpPr txBox="1"/>
          <p:nvPr/>
        </p:nvSpPr>
        <p:spPr>
          <a:xfrm>
            <a:off x="1551734" y="3318331"/>
            <a:ext cx="5230066"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b="1" dirty="0" smtClean="0"/>
              <a:t>Directions- List of all group </a:t>
            </a:r>
            <a:r>
              <a:rPr lang="en-US" sz="2000" b="1" dirty="0"/>
              <a:t>j</a:t>
            </a:r>
            <a:r>
              <a:rPr lang="en-US" sz="2000" b="1" dirty="0" smtClean="0"/>
              <a:t>obs</a:t>
            </a:r>
            <a:endParaRPr lang="en-US" sz="2000" b="1" dirty="0"/>
          </a:p>
        </p:txBody>
      </p:sp>
      <p:sp>
        <p:nvSpPr>
          <p:cNvPr id="16" name="TextBox 15"/>
          <p:cNvSpPr txBox="1"/>
          <p:nvPr/>
        </p:nvSpPr>
        <p:spPr>
          <a:xfrm>
            <a:off x="1582214" y="4614847"/>
            <a:ext cx="5504385" cy="400110"/>
          </a:xfrm>
          <a:prstGeom prst="rect">
            <a:avLst/>
          </a:prstGeom>
          <a:noFill/>
        </p:spPr>
        <p:txBody>
          <a:bodyPr wrap="square" rtlCol="0">
            <a:spAutoFit/>
          </a:bodyPr>
          <a:lstStyle/>
          <a:p>
            <a:pPr marL="285750" indent="-285750">
              <a:buFont typeface="Wingdings" panose="05000000000000000000" pitchFamily="2" charset="2"/>
              <a:buChar char="ü"/>
            </a:pPr>
            <a:r>
              <a:rPr lang="en-US" sz="2000" b="1" dirty="0" smtClean="0"/>
              <a:t>PACED Decisionmaking Model</a:t>
            </a:r>
            <a:endParaRPr lang="en-US" sz="2000" b="1" dirty="0"/>
          </a:p>
        </p:txBody>
      </p:sp>
      <p:sp>
        <p:nvSpPr>
          <p:cNvPr id="18" name="TextBox 17"/>
          <p:cNvSpPr txBox="1"/>
          <p:nvPr/>
        </p:nvSpPr>
        <p:spPr>
          <a:xfrm>
            <a:off x="1582214" y="5072407"/>
            <a:ext cx="4878623"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b="1" dirty="0" smtClean="0"/>
              <a:t>Document Excerpts</a:t>
            </a:r>
            <a:endParaRPr lang="en-US" sz="2000" b="1" dirty="0"/>
          </a:p>
        </p:txBody>
      </p:sp>
    </p:spTree>
    <p:extLst>
      <p:ext uri="{BB962C8B-B14F-4D97-AF65-F5344CB8AC3E}">
        <p14:creationId xmlns:p14="http://schemas.microsoft.com/office/powerpoint/2010/main" val="37105637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It’s 1917-</a:t>
            </a:r>
            <a:endParaRPr lang="en-US" b="1" dirty="0"/>
          </a:p>
        </p:txBody>
      </p:sp>
      <p:sp>
        <p:nvSpPr>
          <p:cNvPr id="3" name="Content Placeholder 2"/>
          <p:cNvSpPr>
            <a:spLocks noGrp="1"/>
          </p:cNvSpPr>
          <p:nvPr>
            <p:ph idx="1"/>
          </p:nvPr>
        </p:nvSpPr>
        <p:spPr>
          <a:xfrm>
            <a:off x="381000" y="1447800"/>
            <a:ext cx="8305800" cy="4678363"/>
          </a:xfrm>
        </p:spPr>
        <p:txBody>
          <a:bodyPr>
            <a:normAutofit fontScale="92500" lnSpcReduction="20000"/>
          </a:bodyPr>
          <a:lstStyle/>
          <a:p>
            <a:r>
              <a:rPr lang="en-US" dirty="0" smtClean="0"/>
              <a:t>Imagine that you are a member of the group you have  been assigned.</a:t>
            </a:r>
          </a:p>
          <a:p>
            <a:r>
              <a:rPr lang="en-US" dirty="0" smtClean="0"/>
              <a:t>Decide who will do each job in your group. </a:t>
            </a:r>
          </a:p>
          <a:p>
            <a:r>
              <a:rPr lang="en-US" dirty="0" smtClean="0"/>
              <a:t>Review the questions and make sure you understand what you are looking for.</a:t>
            </a:r>
          </a:p>
          <a:p>
            <a:r>
              <a:rPr lang="en-US" dirty="0" smtClean="0"/>
              <a:t>Look at the documents to find the answers to the questions.</a:t>
            </a:r>
          </a:p>
          <a:p>
            <a:r>
              <a:rPr lang="en-US" dirty="0" smtClean="0"/>
              <a:t>Discuss in your group.</a:t>
            </a:r>
          </a:p>
          <a:p>
            <a:r>
              <a:rPr lang="en-US" dirty="0" smtClean="0"/>
              <a:t>Record your answers.</a:t>
            </a:r>
          </a:p>
          <a:p>
            <a:r>
              <a:rPr lang="en-US" dirty="0" smtClean="0"/>
              <a:t>Complete the PACED guide.</a:t>
            </a:r>
          </a:p>
          <a:p>
            <a:endParaRPr lang="en-US" dirty="0" smtClean="0"/>
          </a:p>
          <a:p>
            <a:endParaRPr lang="en-US" dirty="0" smtClean="0"/>
          </a:p>
          <a:p>
            <a:endParaRPr lang="en-US" dirty="0"/>
          </a:p>
        </p:txBody>
      </p:sp>
      <p:pic>
        <p:nvPicPr>
          <p:cNvPr id="4" name="Picture 3" descr="2nd_page_header.BMP"/>
          <p:cNvPicPr>
            <a:picLocks noChangeAspect="1"/>
          </p:cNvPicPr>
          <p:nvPr/>
        </p:nvPicPr>
        <p:blipFill>
          <a:blip r:embed="rId2" cstate="print"/>
          <a:stretch>
            <a:fillRect/>
          </a:stretch>
        </p:blipFill>
        <p:spPr>
          <a:xfrm>
            <a:off x="0" y="0"/>
            <a:ext cx="9144000" cy="533400"/>
          </a:xfrm>
          <a:prstGeom prst="rect">
            <a:avLst/>
          </a:prstGeom>
        </p:spPr>
      </p:pic>
    </p:spTree>
    <p:extLst>
      <p:ext uri="{BB962C8B-B14F-4D97-AF65-F5344CB8AC3E}">
        <p14:creationId xmlns:p14="http://schemas.microsoft.com/office/powerpoint/2010/main" val="3076037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Gallery Walk</a:t>
            </a:r>
            <a:endParaRPr lang="en-US" b="1" dirty="0"/>
          </a:p>
        </p:txBody>
      </p:sp>
      <p:sp>
        <p:nvSpPr>
          <p:cNvPr id="3" name="Content Placeholder 2"/>
          <p:cNvSpPr>
            <a:spLocks noGrp="1"/>
          </p:cNvSpPr>
          <p:nvPr>
            <p:ph idx="1"/>
          </p:nvPr>
        </p:nvSpPr>
        <p:spPr>
          <a:xfrm>
            <a:off x="381000" y="1447800"/>
            <a:ext cx="8305800" cy="4678363"/>
          </a:xfrm>
        </p:spPr>
        <p:txBody>
          <a:bodyPr/>
          <a:lstStyle/>
          <a:p>
            <a:endParaRPr lang="en-US" dirty="0"/>
          </a:p>
        </p:txBody>
      </p:sp>
      <p:pic>
        <p:nvPicPr>
          <p:cNvPr id="4" name="Picture 3" descr="2nd_page_header.BMP"/>
          <p:cNvPicPr>
            <a:picLocks noChangeAspect="1"/>
          </p:cNvPicPr>
          <p:nvPr/>
        </p:nvPicPr>
        <p:blipFill>
          <a:blip r:embed="rId2" cstate="print"/>
          <a:stretch>
            <a:fillRect/>
          </a:stretch>
        </p:blipFill>
        <p:spPr>
          <a:xfrm>
            <a:off x="0" y="0"/>
            <a:ext cx="9144000" cy="533400"/>
          </a:xfrm>
          <a:prstGeom prst="rect">
            <a:avLst/>
          </a:prstGeom>
        </p:spPr>
      </p:pic>
    </p:spTree>
    <p:extLst>
      <p:ext uri="{BB962C8B-B14F-4D97-AF65-F5344CB8AC3E}">
        <p14:creationId xmlns:p14="http://schemas.microsoft.com/office/powerpoint/2010/main" val="2972191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2" name="Title 1"/>
          <p:cNvSpPr>
            <a:spLocks noGrp="1"/>
          </p:cNvSpPr>
          <p:nvPr>
            <p:ph type="title"/>
          </p:nvPr>
        </p:nvSpPr>
        <p:spPr>
          <a:xfrm>
            <a:off x="457200" y="381000"/>
            <a:ext cx="8229600" cy="1143000"/>
          </a:xfrm>
        </p:spPr>
        <p:txBody>
          <a:bodyPr>
            <a:normAutofit/>
          </a:bodyPr>
          <a:lstStyle/>
          <a:p>
            <a:r>
              <a:rPr lang="en-US" sz="3600" b="1" dirty="0" smtClean="0"/>
              <a:t>Gallery Walk Discussion Questions</a:t>
            </a:r>
            <a:endParaRPr lang="en-US" sz="3600" b="1" dirty="0"/>
          </a:p>
        </p:txBody>
      </p:sp>
      <p:sp>
        <p:nvSpPr>
          <p:cNvPr id="3" name="Content Placeholder 2"/>
          <p:cNvSpPr>
            <a:spLocks noGrp="1"/>
          </p:cNvSpPr>
          <p:nvPr>
            <p:ph idx="1"/>
          </p:nvPr>
        </p:nvSpPr>
        <p:spPr>
          <a:xfrm>
            <a:off x="381000" y="1447800"/>
            <a:ext cx="8305800" cy="4678363"/>
          </a:xfrm>
        </p:spPr>
        <p:txBody>
          <a:bodyPr>
            <a:normAutofit fontScale="92500" lnSpcReduction="20000"/>
          </a:bodyPr>
          <a:lstStyle/>
          <a:p>
            <a:pPr>
              <a:buFont typeface="Wingdings" panose="05000000000000000000" pitchFamily="2" charset="2"/>
              <a:buChar char="v"/>
            </a:pPr>
            <a:r>
              <a:rPr lang="en-US" b="1" dirty="0" smtClean="0"/>
              <a:t> </a:t>
            </a:r>
            <a:r>
              <a:rPr lang="en-US" dirty="0" smtClean="0"/>
              <a:t>As the Great Migration accelerated, how did the perspectives vary from group to group? </a:t>
            </a:r>
          </a:p>
          <a:p>
            <a:pPr>
              <a:buFont typeface="Wingdings" panose="05000000000000000000" pitchFamily="2" charset="2"/>
              <a:buChar char="v"/>
            </a:pPr>
            <a:r>
              <a:rPr lang="en-US" dirty="0" smtClean="0"/>
              <a:t>What can be gained by looking at a historical event from different points of view?</a:t>
            </a:r>
          </a:p>
          <a:p>
            <a:pPr>
              <a:buFont typeface="Wingdings" panose="05000000000000000000" pitchFamily="2" charset="2"/>
              <a:buChar char="v"/>
            </a:pPr>
            <a:r>
              <a:rPr lang="en-US" dirty="0" smtClean="0"/>
              <a:t>How difficult was it for you to assume the perspective of your group in the </a:t>
            </a:r>
            <a:r>
              <a:rPr lang="en-US" dirty="0" smtClean="0"/>
              <a:t>1917 </a:t>
            </a:r>
            <a:r>
              <a:rPr lang="en-US" dirty="0" smtClean="0"/>
              <a:t>time period?</a:t>
            </a:r>
            <a:endParaRPr lang="en-US" dirty="0"/>
          </a:p>
          <a:p>
            <a:pPr>
              <a:buFont typeface="Wingdings" panose="05000000000000000000" pitchFamily="2" charset="2"/>
              <a:buChar char="v"/>
            </a:pPr>
            <a:r>
              <a:rPr lang="en-US" dirty="0" smtClean="0"/>
              <a:t>How did competition for jobs influence race relations?</a:t>
            </a:r>
          </a:p>
          <a:p>
            <a:pPr>
              <a:buFont typeface="Wingdings" panose="05000000000000000000" pitchFamily="2" charset="2"/>
              <a:buChar char="v"/>
            </a:pPr>
            <a:r>
              <a:rPr lang="en-US" dirty="0" smtClean="0"/>
              <a:t>How did labor surpluses and shortages influence the Great Migration?</a:t>
            </a:r>
          </a:p>
        </p:txBody>
      </p:sp>
    </p:spTree>
    <p:extLst>
      <p:ext uri="{BB962C8B-B14F-4D97-AF65-F5344CB8AC3E}">
        <p14:creationId xmlns:p14="http://schemas.microsoft.com/office/powerpoint/2010/main" val="13760553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PACED Debrief</a:t>
            </a:r>
            <a:endParaRPr lang="en-US" b="1" dirty="0"/>
          </a:p>
        </p:txBody>
      </p:sp>
      <p:sp>
        <p:nvSpPr>
          <p:cNvPr id="3" name="Content Placeholder 2"/>
          <p:cNvSpPr>
            <a:spLocks noGrp="1"/>
          </p:cNvSpPr>
          <p:nvPr>
            <p:ph idx="1"/>
          </p:nvPr>
        </p:nvSpPr>
        <p:spPr>
          <a:xfrm>
            <a:off x="381000" y="1447800"/>
            <a:ext cx="8305800" cy="4678363"/>
          </a:xfrm>
        </p:spPr>
        <p:txBody>
          <a:bodyPr/>
          <a:lstStyle/>
          <a:p>
            <a:endParaRPr lang="en-US" dirty="0"/>
          </a:p>
        </p:txBody>
      </p:sp>
      <p:pic>
        <p:nvPicPr>
          <p:cNvPr id="4" name="Picture 3" descr="2nd_page_header.BMP"/>
          <p:cNvPicPr>
            <a:picLocks noChangeAspect="1"/>
          </p:cNvPicPr>
          <p:nvPr/>
        </p:nvPicPr>
        <p:blipFill>
          <a:blip r:embed="rId2" cstate="print"/>
          <a:stretch>
            <a:fillRect/>
          </a:stretch>
        </p:blipFill>
        <p:spPr>
          <a:xfrm>
            <a:off x="0" y="0"/>
            <a:ext cx="9144000" cy="533400"/>
          </a:xfrm>
          <a:prstGeom prst="rect">
            <a:avLst/>
          </a:prstGeom>
        </p:spPr>
      </p:pic>
    </p:spTree>
    <p:extLst>
      <p:ext uri="{BB962C8B-B14F-4D97-AF65-F5344CB8AC3E}">
        <p14:creationId xmlns:p14="http://schemas.microsoft.com/office/powerpoint/2010/main" val="859985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2" name="Title 1"/>
          <p:cNvSpPr>
            <a:spLocks noGrp="1"/>
          </p:cNvSpPr>
          <p:nvPr>
            <p:ph type="title"/>
          </p:nvPr>
        </p:nvSpPr>
        <p:spPr>
          <a:xfrm>
            <a:off x="457200" y="533400"/>
            <a:ext cx="8229600" cy="1143000"/>
          </a:xfrm>
        </p:spPr>
        <p:txBody>
          <a:bodyPr>
            <a:normAutofit/>
          </a:bodyPr>
          <a:lstStyle/>
          <a:p>
            <a:r>
              <a:rPr lang="en-US" b="1" dirty="0" smtClean="0">
                <a:latin typeface="Aharoni" panose="02010803020104030203" pitchFamily="2" charset="-79"/>
                <a:cs typeface="Aharoni" panose="02010803020104030203" pitchFamily="2" charset="-79"/>
              </a:rPr>
              <a:t>Period Language</a:t>
            </a:r>
            <a:endParaRPr lang="en-US" b="1" dirty="0">
              <a:latin typeface="Aharoni" panose="02010803020104030203" pitchFamily="2" charset="-79"/>
              <a:cs typeface="Aharoni" panose="02010803020104030203" pitchFamily="2" charset="-79"/>
            </a:endParaRPr>
          </a:p>
        </p:txBody>
      </p:sp>
      <p:sp>
        <p:nvSpPr>
          <p:cNvPr id="6" name="Content Placeholder 5"/>
          <p:cNvSpPr>
            <a:spLocks noGrp="1"/>
          </p:cNvSpPr>
          <p:nvPr>
            <p:ph idx="1"/>
          </p:nvPr>
        </p:nvSpPr>
        <p:spPr/>
        <p:txBody>
          <a:bodyPr/>
          <a:lstStyle/>
          <a:p>
            <a:pPr marL="0" indent="0">
              <a:buNone/>
            </a:pPr>
            <a:r>
              <a:rPr lang="en-US" dirty="0" smtClean="0"/>
              <a:t>“I shall throughout this study use the term ‘Negro’ to designate all persons of Negro descent, although the appellation is to some extent illogical.  I shall, moreover, capitalize the word, because I believe that eight million Americans are entitled to a capital letter.”</a:t>
            </a:r>
          </a:p>
          <a:p>
            <a:pPr marL="400050" lvl="1" indent="0">
              <a:buNone/>
            </a:pPr>
            <a:r>
              <a:rPr lang="en-US" dirty="0" smtClean="0">
                <a:latin typeface="Aharoni" panose="02010803020104030203" pitchFamily="2" charset="-79"/>
                <a:cs typeface="Aharoni" panose="02010803020104030203" pitchFamily="2" charset="-79"/>
              </a:rPr>
              <a:t>W.E.B. DuBois page 1 Philadelphia Negro</a:t>
            </a:r>
          </a:p>
          <a:p>
            <a:pPr marL="400050" lvl="1" indent="0">
              <a:buNone/>
            </a:pPr>
            <a:endParaRPr lang="en-US" i="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644641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2" name="Title 1"/>
          <p:cNvSpPr>
            <a:spLocks noGrp="1"/>
          </p:cNvSpPr>
          <p:nvPr>
            <p:ph type="title"/>
          </p:nvPr>
        </p:nvSpPr>
        <p:spPr>
          <a:xfrm>
            <a:off x="457200" y="533400"/>
            <a:ext cx="8229600" cy="1143000"/>
          </a:xfrm>
        </p:spPr>
        <p:txBody>
          <a:bodyPr>
            <a:normAutofit/>
          </a:bodyPr>
          <a:lstStyle/>
          <a:p>
            <a:endParaRPr lang="en-US" b="1" dirty="0"/>
          </a:p>
        </p:txBody>
      </p:sp>
      <p:sp>
        <p:nvSpPr>
          <p:cNvPr id="3" name="TextBox 2"/>
          <p:cNvSpPr txBox="1"/>
          <p:nvPr/>
        </p:nvSpPr>
        <p:spPr>
          <a:xfrm>
            <a:off x="228600" y="4724400"/>
            <a:ext cx="8305801" cy="461665"/>
          </a:xfrm>
          <a:prstGeom prst="rect">
            <a:avLst/>
          </a:prstGeom>
          <a:noFill/>
        </p:spPr>
        <p:txBody>
          <a:bodyPr wrap="square" rtlCol="0">
            <a:spAutoFit/>
          </a:bodyPr>
          <a:lstStyle/>
          <a:p>
            <a:r>
              <a:rPr lang="en-US" sz="2400" b="1" dirty="0" smtClean="0"/>
              <a:t>Opportunity Cost- The next best alternative- what was given up</a:t>
            </a:r>
            <a:endParaRPr lang="en-US" sz="2400" b="1" dirty="0"/>
          </a:p>
        </p:txBody>
      </p:sp>
      <p:sp>
        <p:nvSpPr>
          <p:cNvPr id="6" name="TextBox 5"/>
          <p:cNvSpPr txBox="1"/>
          <p:nvPr/>
        </p:nvSpPr>
        <p:spPr>
          <a:xfrm>
            <a:off x="228600" y="5412432"/>
            <a:ext cx="6478248" cy="461665"/>
          </a:xfrm>
          <a:prstGeom prst="rect">
            <a:avLst/>
          </a:prstGeom>
          <a:noFill/>
        </p:spPr>
        <p:txBody>
          <a:bodyPr wrap="square" rtlCol="0">
            <a:spAutoFit/>
          </a:bodyPr>
          <a:lstStyle/>
          <a:p>
            <a:r>
              <a:rPr lang="en-US" sz="2400" b="1" dirty="0" smtClean="0"/>
              <a:t>What was the opportunity cost for the migrants? </a:t>
            </a:r>
            <a:endParaRPr lang="en-US" sz="2400" b="1" dirty="0"/>
          </a:p>
        </p:txBody>
      </p:sp>
      <p:pic>
        <p:nvPicPr>
          <p:cNvPr id="8" name="Content Placeholder 7"/>
          <p:cNvPicPr>
            <a:picLocks noGrp="1" noChangeAspect="1"/>
          </p:cNvPicPr>
          <p:nvPr>
            <p:ph idx="1"/>
          </p:nvPr>
        </p:nvPicPr>
        <p:blipFill>
          <a:blip r:embed="rId4"/>
          <a:stretch>
            <a:fillRect/>
          </a:stretch>
        </p:blipFill>
        <p:spPr>
          <a:xfrm>
            <a:off x="202073" y="914400"/>
            <a:ext cx="8739853" cy="3124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286190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2" name="Title 1"/>
          <p:cNvSpPr>
            <a:spLocks noGrp="1"/>
          </p:cNvSpPr>
          <p:nvPr>
            <p:ph type="title"/>
          </p:nvPr>
        </p:nvSpPr>
        <p:spPr>
          <a:xfrm>
            <a:off x="457200" y="533400"/>
            <a:ext cx="8229600" cy="1143000"/>
          </a:xfrm>
        </p:spPr>
        <p:txBody>
          <a:bodyPr>
            <a:normAutofit/>
          </a:bodyPr>
          <a:lstStyle/>
          <a:p>
            <a:r>
              <a:rPr lang="en-US" b="1" dirty="0" smtClean="0">
                <a:effectLst>
                  <a:outerShdw blurRad="38100" dist="38100" dir="2700000" algn="tl">
                    <a:srgbClr val="000000">
                      <a:alpha val="43137"/>
                    </a:srgbClr>
                  </a:outerShdw>
                </a:effectLst>
              </a:rPr>
              <a:t>Objectives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effectLst>
                  <a:outerShdw blurRad="38100" dist="38100" dir="2700000" algn="tl">
                    <a:srgbClr val="000000">
                      <a:alpha val="43137"/>
                    </a:srgbClr>
                  </a:outerShdw>
                </a:effectLst>
              </a:rPr>
              <a:t>Students </a:t>
            </a:r>
            <a:r>
              <a:rPr lang="en-US" b="1" dirty="0" smtClean="0">
                <a:effectLst>
                  <a:outerShdw blurRad="38100" dist="38100" dir="2700000" algn="tl">
                    <a:srgbClr val="000000">
                      <a:alpha val="43137"/>
                    </a:srgbClr>
                  </a:outerShdw>
                </a:effectLst>
              </a:rPr>
              <a:t>will-</a:t>
            </a:r>
          </a:p>
          <a:p>
            <a:r>
              <a:rPr lang="en-US" dirty="0" smtClean="0"/>
              <a:t>identify </a:t>
            </a:r>
            <a:r>
              <a:rPr lang="en-US" dirty="0"/>
              <a:t>point of view using primary source documents regarding the Great Migration, </a:t>
            </a:r>
          </a:p>
          <a:p>
            <a:r>
              <a:rPr lang="en-US" dirty="0" smtClean="0"/>
              <a:t> </a:t>
            </a:r>
            <a:r>
              <a:rPr lang="en-US" dirty="0"/>
              <a:t>describe how groups differed in their view of the Great Migration, </a:t>
            </a:r>
          </a:p>
          <a:p>
            <a:r>
              <a:rPr lang="en-US" dirty="0" smtClean="0"/>
              <a:t> </a:t>
            </a:r>
            <a:r>
              <a:rPr lang="en-US" dirty="0"/>
              <a:t>analyze the Great Migration using a PACED </a:t>
            </a:r>
            <a:r>
              <a:rPr lang="en-US" dirty="0" smtClean="0"/>
              <a:t>decision-making </a:t>
            </a:r>
            <a:r>
              <a:rPr lang="en-US" dirty="0"/>
              <a:t>model, </a:t>
            </a:r>
          </a:p>
          <a:p>
            <a:r>
              <a:rPr lang="en-US" dirty="0" smtClean="0"/>
              <a:t> </a:t>
            </a:r>
            <a:r>
              <a:rPr lang="en-US" dirty="0"/>
              <a:t>analyze changes in the North and the South stirred by the Great Migration, </a:t>
            </a:r>
          </a:p>
          <a:p>
            <a:r>
              <a:rPr lang="en-US" dirty="0" smtClean="0"/>
              <a:t> </a:t>
            </a:r>
            <a:r>
              <a:rPr lang="en-US" dirty="0"/>
              <a:t>recognize economic and social factors that contributed to the Great Migration, and </a:t>
            </a:r>
          </a:p>
          <a:p>
            <a:r>
              <a:rPr lang="en-US" dirty="0" smtClean="0"/>
              <a:t> </a:t>
            </a:r>
            <a:r>
              <a:rPr lang="en-US" dirty="0"/>
              <a:t>apply economic concepts to the Great Migration. </a:t>
            </a:r>
          </a:p>
          <a:p>
            <a:pPr marL="0" indent="0">
              <a:buNone/>
            </a:pPr>
            <a:endParaRPr lang="en-US" dirty="0"/>
          </a:p>
        </p:txBody>
      </p:sp>
    </p:spTree>
    <p:extLst>
      <p:ext uri="{BB962C8B-B14F-4D97-AF65-F5344CB8AC3E}">
        <p14:creationId xmlns:p14="http://schemas.microsoft.com/office/powerpoint/2010/main" val="36922063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2" name="Title 1"/>
          <p:cNvSpPr>
            <a:spLocks noGrp="1"/>
          </p:cNvSpPr>
          <p:nvPr>
            <p:ph type="title"/>
          </p:nvPr>
        </p:nvSpPr>
        <p:spPr>
          <a:xfrm>
            <a:off x="457200" y="304861"/>
            <a:ext cx="8229600" cy="1143000"/>
          </a:xfrm>
        </p:spPr>
        <p:txBody>
          <a:bodyPr>
            <a:noAutofit/>
          </a:bodyPr>
          <a:lstStyle/>
          <a:p>
            <a:r>
              <a:rPr lang="en-US" sz="7200" b="1" dirty="0" smtClean="0"/>
              <a:t>Perspectives</a:t>
            </a:r>
            <a:endParaRPr lang="en-US" sz="7200" b="1" dirty="0"/>
          </a:p>
        </p:txBody>
      </p:sp>
      <p:sp>
        <p:nvSpPr>
          <p:cNvPr id="5" name="Text Placeholder 4"/>
          <p:cNvSpPr>
            <a:spLocks noGrp="1"/>
          </p:cNvSpPr>
          <p:nvPr>
            <p:ph type="body" idx="1"/>
          </p:nvPr>
        </p:nvSpPr>
        <p:spPr>
          <a:xfrm>
            <a:off x="457200" y="1535113"/>
            <a:ext cx="4040188" cy="639762"/>
          </a:xfrm>
        </p:spPr>
        <p:txBody>
          <a:bodyPr>
            <a:noAutofit/>
          </a:bodyPr>
          <a:lstStyle/>
          <a:p>
            <a:r>
              <a:rPr lang="en-US" sz="5400" u="sng" dirty="0" smtClean="0"/>
              <a:t>Northern</a:t>
            </a:r>
            <a:endParaRPr lang="en-US" sz="5400" u="sng" dirty="0"/>
          </a:p>
        </p:txBody>
      </p:sp>
      <p:sp>
        <p:nvSpPr>
          <p:cNvPr id="3" name="Content Placeholder 2"/>
          <p:cNvSpPr>
            <a:spLocks noGrp="1"/>
          </p:cNvSpPr>
          <p:nvPr>
            <p:ph sz="half" idx="2"/>
          </p:nvPr>
        </p:nvSpPr>
        <p:spPr/>
        <p:txBody>
          <a:bodyPr>
            <a:normAutofit/>
          </a:bodyPr>
          <a:lstStyle/>
          <a:p>
            <a:pPr>
              <a:buFont typeface="Wingdings" panose="05000000000000000000" pitchFamily="2" charset="2"/>
              <a:buChar char="Ø"/>
            </a:pPr>
            <a:r>
              <a:rPr lang="en-US" sz="4400" b="1" dirty="0" smtClean="0"/>
              <a:t>Industrialist</a:t>
            </a:r>
          </a:p>
          <a:p>
            <a:pPr>
              <a:buFont typeface="Wingdings" panose="05000000000000000000" pitchFamily="2" charset="2"/>
              <a:buChar char="Ø"/>
            </a:pPr>
            <a:r>
              <a:rPr lang="en-US" sz="4400" b="1" dirty="0" smtClean="0"/>
              <a:t>Immigrant Worker</a:t>
            </a:r>
          </a:p>
          <a:p>
            <a:pPr>
              <a:buFont typeface="Wingdings" panose="05000000000000000000" pitchFamily="2" charset="2"/>
              <a:buChar char="Ø"/>
            </a:pPr>
            <a:r>
              <a:rPr lang="en-US" sz="4400" b="1" dirty="0" smtClean="0"/>
              <a:t>Agent</a:t>
            </a:r>
          </a:p>
          <a:p>
            <a:endParaRPr lang="en-US" b="1" dirty="0" smtClean="0"/>
          </a:p>
          <a:p>
            <a:pPr>
              <a:buFont typeface="Wingdings" panose="05000000000000000000" pitchFamily="2" charset="2"/>
              <a:buChar char="§"/>
            </a:pPr>
            <a:endParaRPr lang="en-US" b="1" dirty="0" smtClean="0"/>
          </a:p>
          <a:p>
            <a:pPr marL="0" indent="0">
              <a:buNone/>
            </a:pPr>
            <a:endParaRPr lang="en-US" dirty="0"/>
          </a:p>
        </p:txBody>
      </p:sp>
      <p:sp>
        <p:nvSpPr>
          <p:cNvPr id="6" name="Text Placeholder 5"/>
          <p:cNvSpPr>
            <a:spLocks noGrp="1"/>
          </p:cNvSpPr>
          <p:nvPr>
            <p:ph type="body" sz="quarter" idx="3"/>
          </p:nvPr>
        </p:nvSpPr>
        <p:spPr/>
        <p:txBody>
          <a:bodyPr>
            <a:noAutofit/>
          </a:bodyPr>
          <a:lstStyle/>
          <a:p>
            <a:r>
              <a:rPr lang="en-US" sz="5400" u="sng" dirty="0" smtClean="0"/>
              <a:t>Southern</a:t>
            </a:r>
            <a:endParaRPr lang="en-US" sz="5400" u="sng" dirty="0"/>
          </a:p>
        </p:txBody>
      </p:sp>
      <p:sp>
        <p:nvSpPr>
          <p:cNvPr id="7" name="Content Placeholder 6"/>
          <p:cNvSpPr>
            <a:spLocks noGrp="1"/>
          </p:cNvSpPr>
          <p:nvPr>
            <p:ph sz="quarter" idx="4"/>
          </p:nvPr>
        </p:nvSpPr>
        <p:spPr/>
        <p:txBody>
          <a:bodyPr/>
          <a:lstStyle/>
          <a:p>
            <a:pPr>
              <a:buFont typeface="Wingdings" panose="05000000000000000000" pitchFamily="2" charset="2"/>
              <a:buChar char="Ø"/>
            </a:pPr>
            <a:r>
              <a:rPr lang="en-US" sz="4400" b="1" dirty="0" smtClean="0"/>
              <a:t>Migrant</a:t>
            </a:r>
          </a:p>
          <a:p>
            <a:pPr>
              <a:buFont typeface="Wingdings" panose="05000000000000000000" pitchFamily="2" charset="2"/>
              <a:buChar char="Ø"/>
            </a:pPr>
            <a:r>
              <a:rPr lang="en-US" sz="4400" b="1" dirty="0" smtClean="0"/>
              <a:t>Farmer</a:t>
            </a:r>
          </a:p>
          <a:p>
            <a:pPr>
              <a:buFont typeface="Wingdings" panose="05000000000000000000" pitchFamily="2" charset="2"/>
              <a:buChar char="Ø"/>
            </a:pPr>
            <a:r>
              <a:rPr lang="en-US" sz="4400" b="1" dirty="0" smtClean="0"/>
              <a:t>Planter</a:t>
            </a:r>
            <a:endParaRPr lang="en-US" sz="4400" b="1" dirty="0"/>
          </a:p>
        </p:txBody>
      </p:sp>
    </p:spTree>
    <p:extLst>
      <p:ext uri="{BB962C8B-B14F-4D97-AF65-F5344CB8AC3E}">
        <p14:creationId xmlns:p14="http://schemas.microsoft.com/office/powerpoint/2010/main" val="31792294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2" name="Title 1"/>
          <p:cNvSpPr>
            <a:spLocks noGrp="1"/>
          </p:cNvSpPr>
          <p:nvPr>
            <p:ph type="title"/>
          </p:nvPr>
        </p:nvSpPr>
        <p:spPr>
          <a:xfrm>
            <a:off x="457200" y="533400"/>
            <a:ext cx="8229600" cy="1143000"/>
          </a:xfrm>
        </p:spPr>
        <p:txBody>
          <a:bodyPr>
            <a:normAutofit/>
          </a:bodyPr>
          <a:lstStyle/>
          <a:p>
            <a:r>
              <a:rPr lang="en-US" b="1" dirty="0" smtClean="0"/>
              <a:t>Southern Perspective Questions</a:t>
            </a:r>
            <a:endParaRPr lang="en-US" b="1" dirty="0"/>
          </a:p>
        </p:txBody>
      </p:sp>
      <p:sp>
        <p:nvSpPr>
          <p:cNvPr id="3" name="Content Placeholder 2"/>
          <p:cNvSpPr>
            <a:spLocks noGrp="1"/>
          </p:cNvSpPr>
          <p:nvPr>
            <p:ph idx="1"/>
          </p:nvPr>
        </p:nvSpPr>
        <p:spPr/>
        <p:txBody>
          <a:bodyPr/>
          <a:lstStyle/>
          <a:p>
            <a:pPr marL="514350" indent="-514350">
              <a:buAutoNum type="arabicPeriod"/>
            </a:pPr>
            <a:r>
              <a:rPr lang="en-US" dirty="0" smtClean="0"/>
              <a:t>What caused a surplus of labor in the South?</a:t>
            </a:r>
          </a:p>
          <a:p>
            <a:pPr marL="514350" indent="-514350">
              <a:buAutoNum type="arabicPeriod"/>
            </a:pPr>
            <a:r>
              <a:rPr lang="en-US" dirty="0" smtClean="0"/>
              <a:t>What factors contributed to the balancing of the supply of labor in the South &amp; shortage of labor in the North?</a:t>
            </a:r>
          </a:p>
          <a:p>
            <a:pPr marL="514350" indent="-514350">
              <a:buAutoNum type="arabicPeriod"/>
            </a:pPr>
            <a:r>
              <a:rPr lang="en-US" dirty="0" smtClean="0"/>
              <a:t>What changes in conditions are evident in the South after the Great Migration for those who stayed behind?</a:t>
            </a:r>
            <a:endParaRPr lang="en-US" dirty="0"/>
          </a:p>
        </p:txBody>
      </p:sp>
    </p:spTree>
    <p:extLst>
      <p:ext uri="{BB962C8B-B14F-4D97-AF65-F5344CB8AC3E}">
        <p14:creationId xmlns:p14="http://schemas.microsoft.com/office/powerpoint/2010/main" val="7879855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2" name="Title 1"/>
          <p:cNvSpPr>
            <a:spLocks noGrp="1"/>
          </p:cNvSpPr>
          <p:nvPr>
            <p:ph type="title"/>
          </p:nvPr>
        </p:nvSpPr>
        <p:spPr>
          <a:xfrm>
            <a:off x="457200" y="533400"/>
            <a:ext cx="8229600" cy="1143000"/>
          </a:xfrm>
        </p:spPr>
        <p:txBody>
          <a:bodyPr>
            <a:normAutofit/>
          </a:bodyPr>
          <a:lstStyle/>
          <a:p>
            <a:r>
              <a:rPr lang="en-US" b="1" dirty="0" smtClean="0"/>
              <a:t>Northern Perspective Questions</a:t>
            </a:r>
            <a:endParaRPr lang="en-US" b="1" dirty="0"/>
          </a:p>
        </p:txBody>
      </p:sp>
      <p:sp>
        <p:nvSpPr>
          <p:cNvPr id="3" name="Content Placeholder 2"/>
          <p:cNvSpPr>
            <a:spLocks noGrp="1"/>
          </p:cNvSpPr>
          <p:nvPr>
            <p:ph idx="1"/>
          </p:nvPr>
        </p:nvSpPr>
        <p:spPr/>
        <p:txBody>
          <a:bodyPr/>
          <a:lstStyle/>
          <a:p>
            <a:pPr marL="514350" indent="-514350">
              <a:buAutoNum type="arabicPeriod"/>
            </a:pPr>
            <a:r>
              <a:rPr lang="en-US" dirty="0" smtClean="0"/>
              <a:t>What factors caused a shortage in the supply of labor in the North?</a:t>
            </a:r>
          </a:p>
          <a:p>
            <a:pPr marL="514350" indent="-514350">
              <a:buAutoNum type="arabicPeriod"/>
            </a:pPr>
            <a:r>
              <a:rPr lang="en-US" dirty="0" smtClean="0"/>
              <a:t>What factors contributed to the balancing of the surplus of labor in the South and shortage of labor in the North?</a:t>
            </a:r>
          </a:p>
          <a:p>
            <a:pPr marL="514350" indent="-514350">
              <a:buAutoNum type="arabicPeriod"/>
            </a:pPr>
            <a:r>
              <a:rPr lang="en-US" dirty="0" smtClean="0"/>
              <a:t>What impact did the Great Migration have on the supply of workers in the North?</a:t>
            </a:r>
            <a:endParaRPr lang="en-US" dirty="0"/>
          </a:p>
        </p:txBody>
      </p:sp>
    </p:spTree>
    <p:extLst>
      <p:ext uri="{BB962C8B-B14F-4D97-AF65-F5344CB8AC3E}">
        <p14:creationId xmlns:p14="http://schemas.microsoft.com/office/powerpoint/2010/main" val="10562774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2" name="Title 1"/>
          <p:cNvSpPr>
            <a:spLocks noGrp="1"/>
          </p:cNvSpPr>
          <p:nvPr>
            <p:ph type="title"/>
          </p:nvPr>
        </p:nvSpPr>
        <p:spPr>
          <a:xfrm>
            <a:off x="304800" y="571500"/>
            <a:ext cx="7959306" cy="533400"/>
          </a:xfrm>
        </p:spPr>
        <p:txBody>
          <a:bodyPr>
            <a:noAutofit/>
          </a:bodyPr>
          <a:lstStyle/>
          <a:p>
            <a:r>
              <a:rPr lang="en-US" b="1" dirty="0" smtClean="0">
                <a:effectLst>
                  <a:outerShdw blurRad="38100" dist="38100" dir="2700000" algn="tl">
                    <a:srgbClr val="000000">
                      <a:alpha val="43137"/>
                    </a:srgbClr>
                  </a:outerShdw>
                </a:effectLst>
              </a:rPr>
              <a:t>Lesson Description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525963"/>
          </a:xfrm>
        </p:spPr>
        <p:txBody>
          <a:bodyPr>
            <a:normAutofit lnSpcReduction="10000"/>
          </a:bodyPr>
          <a:lstStyle/>
          <a:p>
            <a:pPr marL="0" indent="0">
              <a:buNone/>
            </a:pPr>
            <a:r>
              <a:rPr lang="en-US" dirty="0" smtClean="0"/>
              <a:t>Today you will-</a:t>
            </a:r>
          </a:p>
          <a:p>
            <a:pPr>
              <a:buFont typeface="Wingdings" panose="05000000000000000000" pitchFamily="2" charset="2"/>
              <a:buChar char="Ø"/>
            </a:pPr>
            <a:r>
              <a:rPr lang="en-US" dirty="0" smtClean="0"/>
              <a:t>Work in groups assuming 1 of 6 perspectives</a:t>
            </a:r>
          </a:p>
          <a:p>
            <a:pPr>
              <a:buFont typeface="Wingdings" panose="05000000000000000000" pitchFamily="2" charset="2"/>
              <a:buChar char="Ø"/>
            </a:pPr>
            <a:r>
              <a:rPr lang="en-US" dirty="0" smtClean="0"/>
              <a:t>Decide who will do assigned roles</a:t>
            </a:r>
          </a:p>
          <a:p>
            <a:pPr>
              <a:buFont typeface="Wingdings" panose="05000000000000000000" pitchFamily="2" charset="2"/>
              <a:buChar char="Ø"/>
            </a:pPr>
            <a:r>
              <a:rPr lang="en-US" dirty="0" smtClean="0"/>
              <a:t>Read excerpts from primary source docs</a:t>
            </a:r>
          </a:p>
          <a:p>
            <a:pPr>
              <a:buFont typeface="Wingdings" panose="05000000000000000000" pitchFamily="2" charset="2"/>
              <a:buChar char="Ø"/>
            </a:pPr>
            <a:r>
              <a:rPr lang="en-US" dirty="0" smtClean="0"/>
              <a:t>Make “Perspectives Page” on butcher paper</a:t>
            </a:r>
          </a:p>
          <a:p>
            <a:pPr>
              <a:buFont typeface="Wingdings" panose="05000000000000000000" pitchFamily="2" charset="2"/>
              <a:buChar char="Ø"/>
            </a:pPr>
            <a:r>
              <a:rPr lang="en-US" dirty="0" smtClean="0"/>
              <a:t>Do a gallery walk to read other perspectives</a:t>
            </a:r>
          </a:p>
          <a:p>
            <a:pPr>
              <a:buFont typeface="Wingdings" panose="05000000000000000000" pitchFamily="2" charset="2"/>
              <a:buChar char="Ø"/>
            </a:pPr>
            <a:r>
              <a:rPr lang="en-US" dirty="0" smtClean="0"/>
              <a:t>Discuss economic concepts</a:t>
            </a:r>
          </a:p>
          <a:p>
            <a:pPr>
              <a:buFont typeface="Wingdings" panose="05000000000000000000" pitchFamily="2" charset="2"/>
              <a:buChar char="Ø"/>
            </a:pPr>
            <a:r>
              <a:rPr lang="en-US" dirty="0" smtClean="0"/>
              <a:t>Use PACED decision making model</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endParaRPr lang="en-US" dirty="0"/>
          </a:p>
        </p:txBody>
      </p:sp>
    </p:spTree>
    <p:extLst>
      <p:ext uri="{BB962C8B-B14F-4D97-AF65-F5344CB8AC3E}">
        <p14:creationId xmlns:p14="http://schemas.microsoft.com/office/powerpoint/2010/main" val="25133345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Discussion Questions</a:t>
            </a:r>
            <a:endParaRPr lang="en-US" b="1" dirty="0"/>
          </a:p>
        </p:txBody>
      </p:sp>
      <p:sp>
        <p:nvSpPr>
          <p:cNvPr id="3" name="Content Placeholder 2"/>
          <p:cNvSpPr>
            <a:spLocks noGrp="1"/>
          </p:cNvSpPr>
          <p:nvPr>
            <p:ph idx="1"/>
          </p:nvPr>
        </p:nvSpPr>
        <p:spPr>
          <a:xfrm>
            <a:off x="381000" y="1447800"/>
            <a:ext cx="8305800" cy="4678363"/>
          </a:xfrm>
        </p:spPr>
        <p:txBody>
          <a:bodyPr/>
          <a:lstStyle/>
          <a:p>
            <a:r>
              <a:rPr lang="en-US" dirty="0" smtClean="0"/>
              <a:t>What does the term migration mean?</a:t>
            </a:r>
          </a:p>
          <a:p>
            <a:r>
              <a:rPr lang="en-US" dirty="0" smtClean="0"/>
              <a:t>Why do some birds migrate from North to South each winter?</a:t>
            </a:r>
          </a:p>
          <a:p>
            <a:r>
              <a:rPr lang="en-US" dirty="0" smtClean="0"/>
              <a:t>What comes to mind when you think of the Great Migration?</a:t>
            </a:r>
          </a:p>
          <a:p>
            <a:r>
              <a:rPr lang="en-US" dirty="0" smtClean="0"/>
              <a:t>What would make you want to move to a different part of the country?</a:t>
            </a:r>
          </a:p>
          <a:p>
            <a:r>
              <a:rPr lang="en-US" dirty="0" smtClean="0"/>
              <a:t>What would keep you from wanting to move?</a:t>
            </a:r>
            <a:endParaRPr lang="en-US" dirty="0"/>
          </a:p>
        </p:txBody>
      </p:sp>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Tree>
    <p:extLst>
      <p:ext uri="{BB962C8B-B14F-4D97-AF65-F5344CB8AC3E}">
        <p14:creationId xmlns:p14="http://schemas.microsoft.com/office/powerpoint/2010/main" val="356189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b="1" dirty="0" smtClean="0"/>
              <a:t>Review of Vocabulary</a:t>
            </a:r>
            <a:endParaRPr lang="en-US" b="1" dirty="0"/>
          </a:p>
        </p:txBody>
      </p:sp>
      <p:sp>
        <p:nvSpPr>
          <p:cNvPr id="3" name="Content Placeholder 2"/>
          <p:cNvSpPr>
            <a:spLocks noGrp="1"/>
          </p:cNvSpPr>
          <p:nvPr>
            <p:ph idx="1"/>
          </p:nvPr>
        </p:nvSpPr>
        <p:spPr>
          <a:xfrm>
            <a:off x="344978" y="1219200"/>
            <a:ext cx="8305800" cy="4678363"/>
          </a:xfrm>
        </p:spPr>
        <p:txBody>
          <a:bodyPr>
            <a:normAutofit fontScale="85000" lnSpcReduction="10000"/>
          </a:bodyPr>
          <a:lstStyle/>
          <a:p>
            <a:pPr>
              <a:buFont typeface="Wingdings" panose="05000000000000000000" pitchFamily="2" charset="2"/>
              <a:buChar char="Ø"/>
            </a:pPr>
            <a:r>
              <a:rPr lang="en-US" b="1" dirty="0" smtClean="0"/>
              <a:t>Factors of Production- </a:t>
            </a:r>
          </a:p>
          <a:p>
            <a:pPr marL="0" indent="0">
              <a:buNone/>
            </a:pPr>
            <a:r>
              <a:rPr lang="en-US" dirty="0"/>
              <a:t>	</a:t>
            </a:r>
            <a:r>
              <a:rPr lang="en-US" b="1" dirty="0" smtClean="0"/>
              <a:t>Natural Resources</a:t>
            </a:r>
            <a:r>
              <a:rPr lang="en-US" dirty="0" smtClean="0"/>
              <a:t>-Things that occur naturally in and on the earth that are used to produce goods and services.</a:t>
            </a:r>
          </a:p>
          <a:p>
            <a:pPr marL="0" indent="0">
              <a:buNone/>
            </a:pPr>
            <a:r>
              <a:rPr lang="en-US" dirty="0"/>
              <a:t>	</a:t>
            </a:r>
            <a:r>
              <a:rPr lang="en-US" b="1" dirty="0" smtClean="0"/>
              <a:t>Labor</a:t>
            </a:r>
            <a:r>
              <a:rPr lang="en-US" dirty="0" smtClean="0"/>
              <a:t>- The quantity and quality of human effort directed toward producing goods and services.  Also known as human resources.</a:t>
            </a:r>
          </a:p>
          <a:p>
            <a:pPr marL="0" indent="0">
              <a:buNone/>
            </a:pPr>
            <a:r>
              <a:rPr lang="en-US" dirty="0"/>
              <a:t>	</a:t>
            </a:r>
            <a:r>
              <a:rPr lang="en-US" b="1" dirty="0" smtClean="0"/>
              <a:t>Capital resources- </a:t>
            </a:r>
            <a:r>
              <a:rPr lang="en-US" dirty="0" smtClean="0"/>
              <a:t>Goods  that have been produced and are used to produce other goods and services.  They are used over and over again in the production process.  Also called capital goods and physical capital.</a:t>
            </a:r>
          </a:p>
          <a:p>
            <a:pPr marL="0" indent="0">
              <a:buNone/>
            </a:pPr>
            <a:endParaRPr lang="en-US" b="1" dirty="0"/>
          </a:p>
        </p:txBody>
      </p:sp>
      <p:pic>
        <p:nvPicPr>
          <p:cNvPr id="4" name="Picture 3" descr="2nd_page_header.BMP"/>
          <p:cNvPicPr>
            <a:picLocks noChangeAspect="1"/>
          </p:cNvPicPr>
          <p:nvPr/>
        </p:nvPicPr>
        <p:blipFill>
          <a:blip r:embed="rId2" cstate="print"/>
          <a:stretch>
            <a:fillRect/>
          </a:stretch>
        </p:blipFill>
        <p:spPr>
          <a:xfrm>
            <a:off x="0" y="0"/>
            <a:ext cx="9144000" cy="533400"/>
          </a:xfrm>
          <a:prstGeom prst="rect">
            <a:avLst/>
          </a:prstGeom>
        </p:spPr>
      </p:pic>
    </p:spTree>
    <p:extLst>
      <p:ext uri="{BB962C8B-B14F-4D97-AF65-F5344CB8AC3E}">
        <p14:creationId xmlns:p14="http://schemas.microsoft.com/office/powerpoint/2010/main" val="3841438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28427</TotalTime>
  <Words>1151</Words>
  <Application>Microsoft Office PowerPoint</Application>
  <PresentationFormat>On-screen Show (4:3)</PresentationFormat>
  <Paragraphs>137</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Aharoni</vt:lpstr>
      <vt:lpstr>Arial</vt:lpstr>
      <vt:lpstr>Calibri</vt:lpstr>
      <vt:lpstr>Times</vt:lpstr>
      <vt:lpstr>Wingdings</vt:lpstr>
      <vt:lpstr>Office Theme</vt:lpstr>
      <vt:lpstr>PowerPoint Presentation</vt:lpstr>
      <vt:lpstr>Period Language</vt:lpstr>
      <vt:lpstr>Objectives</vt:lpstr>
      <vt:lpstr>Perspectives</vt:lpstr>
      <vt:lpstr>Southern Perspective Questions</vt:lpstr>
      <vt:lpstr>Northern Perspective Questions</vt:lpstr>
      <vt:lpstr>Lesson Description</vt:lpstr>
      <vt:lpstr>Discussion Questions</vt:lpstr>
      <vt:lpstr>Review of Vocabulary</vt:lpstr>
      <vt:lpstr> Economic Terms to Know-</vt:lpstr>
      <vt:lpstr>Economic Terms to Know-</vt:lpstr>
      <vt:lpstr>What is the PACED Model?</vt:lpstr>
      <vt:lpstr>PowerPoint Presentation</vt:lpstr>
      <vt:lpstr>Where are the documents from?</vt:lpstr>
      <vt:lpstr>What’s in each folder..</vt:lpstr>
      <vt:lpstr>It’s 1917-</vt:lpstr>
      <vt:lpstr>Gallery Walk</vt:lpstr>
      <vt:lpstr>Gallery Walk Discussion Questions</vt:lpstr>
      <vt:lpstr>PACED Debrief</vt:lpstr>
      <vt:lpstr>PowerPoint Presentation</vt:lpstr>
    </vt:vector>
  </TitlesOfParts>
  <Company>Federal Reserve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Wolla</dc:creator>
  <cp:lastModifiedBy>Johnston, Eva K</cp:lastModifiedBy>
  <cp:revision>427</cp:revision>
  <cp:lastPrinted>2017-01-27T21:13:24Z</cp:lastPrinted>
  <dcterms:created xsi:type="dcterms:W3CDTF">2012-07-13T14:32:35Z</dcterms:created>
  <dcterms:modified xsi:type="dcterms:W3CDTF">2017-05-10T14:49:04Z</dcterms:modified>
</cp:coreProperties>
</file>