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  <p:sldId id="257" r:id="rId6"/>
    <p:sldId id="294" r:id="rId7"/>
    <p:sldId id="293" r:id="rId8"/>
    <p:sldId id="296" r:id="rId9"/>
    <p:sldId id="295" r:id="rId10"/>
    <p:sldId id="298" r:id="rId11"/>
    <p:sldId id="299" r:id="rId12"/>
    <p:sldId id="300" r:id="rId13"/>
    <p:sldId id="301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273"/>
    <a:srgbClr val="A0B970"/>
    <a:srgbClr val="DAEFC3"/>
    <a:srgbClr val="CCE9AD"/>
    <a:srgbClr val="9DB770"/>
    <a:srgbClr val="9BB670"/>
    <a:srgbClr val="EAEFF7"/>
    <a:srgbClr val="D2DEE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F976BBF-C90D-007F-6594-F09CBEDA5430}" v="6" dt="2024-07-17T19:36:56.27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336" y="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LeTourneau, Melanie R" userId="S::melanie.letourneau@stls.frb.org::a11322e0-5f81-41bf-8d4f-1c8fa7cc7eeb" providerId="AD" clId="Web-{FF976BBF-C90D-007F-6594-F09CBEDA5430}"/>
    <pc:docChg chg="modSld">
      <pc:chgData name="LeTourneau, Melanie R" userId="S::melanie.letourneau@stls.frb.org::a11322e0-5f81-41bf-8d4f-1c8fa7cc7eeb" providerId="AD" clId="Web-{FF976BBF-C90D-007F-6594-F09CBEDA5430}" dt="2024-07-17T19:36:56.275" v="5" actId="20577"/>
      <pc:docMkLst>
        <pc:docMk/>
      </pc:docMkLst>
      <pc:sldChg chg="modSp">
        <pc:chgData name="LeTourneau, Melanie R" userId="S::melanie.letourneau@stls.frb.org::a11322e0-5f81-41bf-8d4f-1c8fa7cc7eeb" providerId="AD" clId="Web-{FF976BBF-C90D-007F-6594-F09CBEDA5430}" dt="2024-07-17T19:36:30.962" v="0" actId="20577"/>
        <pc:sldMkLst>
          <pc:docMk/>
          <pc:sldMk cId="61373987" sldId="256"/>
        </pc:sldMkLst>
        <pc:spChg chg="mod">
          <ac:chgData name="LeTourneau, Melanie R" userId="S::melanie.letourneau@stls.frb.org::a11322e0-5f81-41bf-8d4f-1c8fa7cc7eeb" providerId="AD" clId="Web-{FF976BBF-C90D-007F-6594-F09CBEDA5430}" dt="2024-07-17T19:36:30.962" v="0" actId="20577"/>
          <ac:spMkLst>
            <pc:docMk/>
            <pc:sldMk cId="61373987" sldId="256"/>
            <ac:spMk id="3" creationId="{00000000-0000-0000-0000-000000000000}"/>
          </ac:spMkLst>
        </pc:spChg>
      </pc:sldChg>
      <pc:sldChg chg="modSp">
        <pc:chgData name="LeTourneau, Melanie R" userId="S::melanie.letourneau@stls.frb.org::a11322e0-5f81-41bf-8d4f-1c8fa7cc7eeb" providerId="AD" clId="Web-{FF976BBF-C90D-007F-6594-F09CBEDA5430}" dt="2024-07-17T19:36:54.696" v="4" actId="20577"/>
        <pc:sldMkLst>
          <pc:docMk/>
          <pc:sldMk cId="720432461" sldId="293"/>
        </pc:sldMkLst>
        <pc:spChg chg="mod">
          <ac:chgData name="LeTourneau, Melanie R" userId="S::melanie.letourneau@stls.frb.org::a11322e0-5f81-41bf-8d4f-1c8fa7cc7eeb" providerId="AD" clId="Web-{FF976BBF-C90D-007F-6594-F09CBEDA5430}" dt="2024-07-17T19:36:54.696" v="4" actId="20577"/>
          <ac:spMkLst>
            <pc:docMk/>
            <pc:sldMk cId="720432461" sldId="293"/>
            <ac:spMk id="2" creationId="{00000000-0000-0000-0000-000000000000}"/>
          </ac:spMkLst>
        </pc:spChg>
        <pc:spChg chg="mod">
          <ac:chgData name="LeTourneau, Melanie R" userId="S::melanie.letourneau@stls.frb.org::a11322e0-5f81-41bf-8d4f-1c8fa7cc7eeb" providerId="AD" clId="Web-{FF976BBF-C90D-007F-6594-F09CBEDA5430}" dt="2024-07-17T19:36:54.525" v="2" actId="20577"/>
          <ac:spMkLst>
            <pc:docMk/>
            <pc:sldMk cId="720432461" sldId="293"/>
            <ac:spMk id="14" creationId="{00000000-0000-0000-0000-000000000000}"/>
          </ac:spMkLst>
        </pc:spChg>
      </pc:sldChg>
      <pc:sldChg chg="modSp">
        <pc:chgData name="LeTourneau, Melanie R" userId="S::melanie.letourneau@stls.frb.org::a11322e0-5f81-41bf-8d4f-1c8fa7cc7eeb" providerId="AD" clId="Web-{FF976BBF-C90D-007F-6594-F09CBEDA5430}" dt="2024-07-17T19:36:54.009" v="1" actId="20577"/>
        <pc:sldMkLst>
          <pc:docMk/>
          <pc:sldMk cId="4121398747" sldId="294"/>
        </pc:sldMkLst>
        <pc:spChg chg="mod">
          <ac:chgData name="LeTourneau, Melanie R" userId="S::melanie.letourneau@stls.frb.org::a11322e0-5f81-41bf-8d4f-1c8fa7cc7eeb" providerId="AD" clId="Web-{FF976BBF-C90D-007F-6594-F09CBEDA5430}" dt="2024-07-17T19:36:54.009" v="1" actId="20577"/>
          <ac:spMkLst>
            <pc:docMk/>
            <pc:sldMk cId="4121398747" sldId="294"/>
            <ac:spMk id="14" creationId="{00000000-0000-0000-0000-000000000000}"/>
          </ac:spMkLst>
        </pc:spChg>
      </pc:sldChg>
      <pc:sldChg chg="modSp">
        <pc:chgData name="LeTourneau, Melanie R" userId="S::melanie.letourneau@stls.frb.org::a11322e0-5f81-41bf-8d4f-1c8fa7cc7eeb" providerId="AD" clId="Web-{FF976BBF-C90D-007F-6594-F09CBEDA5430}" dt="2024-07-17T19:36:56.275" v="5" actId="20577"/>
        <pc:sldMkLst>
          <pc:docMk/>
          <pc:sldMk cId="4036668146" sldId="296"/>
        </pc:sldMkLst>
        <pc:spChg chg="mod">
          <ac:chgData name="LeTourneau, Melanie R" userId="S::melanie.letourneau@stls.frb.org::a11322e0-5f81-41bf-8d4f-1c8fa7cc7eeb" providerId="AD" clId="Web-{FF976BBF-C90D-007F-6594-F09CBEDA5430}" dt="2024-07-17T19:36:56.275" v="5" actId="20577"/>
          <ac:spMkLst>
            <pc:docMk/>
            <pc:sldMk cId="4036668146" sldId="296"/>
            <ac:spMk id="14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2572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8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55382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9641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655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1955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8098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709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04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9110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027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1C5429-DD4E-461C-86B4-5ECD021F0462}" type="datetimeFigureOut">
              <a:rPr lang="en-US" smtClean="0"/>
              <a:t>7/17/2024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A44B90-C9C5-4EB2-8009-F866CC24EF8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866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5158" y="188705"/>
            <a:ext cx="10167457" cy="118611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4248" y="2716219"/>
            <a:ext cx="10644488" cy="199582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lnSpc>
                <a:spcPct val="83828"/>
              </a:lnSpc>
            </a:pPr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Lesson 9B: Evaluating </a:t>
            </a:r>
            <a:endParaRPr lang="en-US"/>
          </a:p>
          <a:p>
            <a:pPr>
              <a:lnSpc>
                <a:spcPct val="83828"/>
              </a:lnSpc>
            </a:pPr>
            <a:r>
              <a:rPr lang="en-US" sz="54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the Benefits and Costs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447216" y="1329879"/>
            <a:ext cx="184731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sz="5400" dirty="0">
              <a:latin typeface="Tw Cen MT Condensed" panose="020B0606020104020203" pitchFamily="34" charset="0"/>
              <a:cs typeface="Angsana New" panose="02020603050405020304" pitchFamily="18" charset="-34"/>
            </a:endParaRPr>
          </a:p>
          <a:p>
            <a:endParaRPr lang="en-US" dirty="0">
              <a:latin typeface="Tw Cen MT Condensed" panose="020B0606020104020203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3797" y="1486835"/>
            <a:ext cx="373384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54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Unit 9: Borrowing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0361" y="6204828"/>
            <a:ext cx="2371540" cy="47818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83899" y="6403146"/>
            <a:ext cx="65809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latin typeface="Tw Cen MT Condensed" panose="020B0606020104020203" pitchFamily="34" charset="0"/>
              </a:rPr>
              <a:t>©2017, Minnesota Council on Economic Education. Developed in partnership with the Federal Reserve Bank of St. Louis. 2016 Revised Edition.</a:t>
            </a:r>
          </a:p>
        </p:txBody>
      </p:sp>
    </p:spTree>
    <p:extLst>
      <p:ext uri="{BB962C8B-B14F-4D97-AF65-F5344CB8AC3E}">
        <p14:creationId xmlns:p14="http://schemas.microsoft.com/office/powerpoint/2010/main" val="613739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1256" y="1461354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Student loan</a:t>
            </a:r>
          </a:p>
          <a:p>
            <a:pPr lvl="0"/>
            <a:r>
              <a:rPr lang="en-US" sz="4000" dirty="0">
                <a:latin typeface="Tw Cen MT Condensed" panose="020B0606020104020203" pitchFamily="34" charset="0"/>
              </a:rPr>
              <a:t>Issuer: the federal government or financial institutions </a:t>
            </a:r>
          </a:p>
          <a:p>
            <a:pPr lvl="0">
              <a:lnSpc>
                <a:spcPts val="3500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Pay for education beyond high school with the obligation to repay after graduation</a:t>
            </a:r>
          </a:p>
          <a:p>
            <a:pPr lvl="0"/>
            <a:r>
              <a:rPr lang="en-US" sz="4000" dirty="0">
                <a:latin typeface="Tw Cen MT Condensed" panose="020B0606020104020203" pitchFamily="34" charset="0"/>
              </a:rPr>
              <a:t>Finance charges assessed  </a:t>
            </a:r>
          </a:p>
          <a:p>
            <a:pPr lvl="0"/>
            <a:r>
              <a:rPr lang="en-US" sz="4000" dirty="0">
                <a:latin typeface="Tw Cen MT Condensed" panose="020B0606020104020203" pitchFamily="34" charset="0"/>
              </a:rPr>
              <a:t>Unsecured</a:t>
            </a:r>
          </a:p>
          <a:p>
            <a:pPr marL="0" lvl="0" indent="0">
              <a:buNone/>
            </a:pPr>
            <a:r>
              <a:rPr lang="en-US" sz="4000" b="1" dirty="0">
                <a:latin typeface="Tw Cen MT Condensed" panose="020B0606020104020203" pitchFamily="34" charset="0"/>
              </a:rPr>
              <a:t>Example: </a:t>
            </a:r>
            <a:r>
              <a:rPr lang="en-US" sz="4000" dirty="0">
                <a:latin typeface="Tw Cen MT Condensed" panose="020B0606020104020203" pitchFamily="34" charset="0"/>
              </a:rPr>
              <a:t>Stafford loans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8 of 8</a:t>
            </a:r>
          </a:p>
        </p:txBody>
      </p:sp>
    </p:spTree>
    <p:extLst>
      <p:ext uri="{BB962C8B-B14F-4D97-AF65-F5344CB8AC3E}">
        <p14:creationId xmlns:p14="http://schemas.microsoft.com/office/powerpoint/2010/main" val="3915985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78504" y="1454213"/>
            <a:ext cx="7351291" cy="6448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How does using credit affect net worth?</a:t>
            </a: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3925277" y="330287"/>
            <a:ext cx="4338375" cy="705191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Compelling Question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</a:p>
        </p:txBody>
      </p:sp>
    </p:spTree>
    <p:extLst>
      <p:ext uri="{BB962C8B-B14F-4D97-AF65-F5344CB8AC3E}">
        <p14:creationId xmlns:p14="http://schemas.microsoft.com/office/powerpoint/2010/main" val="38155619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1 of 8</a:t>
            </a: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8091" y="1394307"/>
            <a:ext cx="9369952" cy="21528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Service credit</a:t>
            </a:r>
          </a:p>
          <a:p>
            <a:r>
              <a:rPr lang="en-US" sz="40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Issuers: utility services (e.g., water, electricity, or Internet)</a:t>
            </a:r>
          </a:p>
          <a:p>
            <a:pPr>
              <a:lnSpc>
                <a:spcPct val="68627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Receive services for a given period (usually a month) and pay at the end of that period</a:t>
            </a:r>
          </a:p>
          <a:p>
            <a:r>
              <a:rPr lang="en-US" sz="40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No interest charged if bill is paid on time</a:t>
            </a:r>
          </a:p>
        </p:txBody>
      </p:sp>
    </p:spTree>
    <p:extLst>
      <p:ext uri="{BB962C8B-B14F-4D97-AF65-F5344CB8AC3E}">
        <p14:creationId xmlns:p14="http://schemas.microsoft.com/office/powerpoint/2010/main" val="41213987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47607" y="1357044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Installment credit</a:t>
            </a:r>
          </a:p>
          <a:p>
            <a:pPr lvl="0">
              <a:lnSpc>
                <a:spcPct val="68627"/>
              </a:lnSpc>
            </a:pPr>
            <a:r>
              <a:rPr lang="en-US" sz="4000" dirty="0">
                <a:latin typeface="Tw Cen MT Condensed" panose="020B0606020104020203" pitchFamily="34" charset="0"/>
              </a:rPr>
              <a:t>Issuers: stores or companies</a:t>
            </a:r>
          </a:p>
          <a:p>
            <a:pPr lvl="0">
              <a:lnSpc>
                <a:spcPct val="68627"/>
              </a:lnSpc>
            </a:pPr>
            <a:r>
              <a:rPr lang="en-US" sz="4000" dirty="0">
                <a:latin typeface="Tw Cen MT Condensed" panose="020B0606020104020203" pitchFamily="34" charset="0"/>
              </a:rPr>
              <a:t>Buy goods or services with equal payments over a set period (e.g., a year) </a:t>
            </a:r>
          </a:p>
          <a:p>
            <a:pPr lvl="0">
              <a:lnSpc>
                <a:spcPct val="68627"/>
              </a:lnSpc>
            </a:pPr>
            <a:r>
              <a:rPr lang="en-US" sz="4000" dirty="0">
                <a:latin typeface="Tw Cen MT Condensed" panose="020B0606020104020203" pitchFamily="34" charset="0"/>
              </a:rPr>
              <a:t>Down payment often required </a:t>
            </a:r>
          </a:p>
          <a:p>
            <a:pPr lvl="0">
              <a:lnSpc>
                <a:spcPct val="68627"/>
              </a:lnSpc>
            </a:pPr>
            <a:r>
              <a:rPr lang="en-US" sz="4000" dirty="0">
                <a:latin typeface="Tw Cen MT Condensed" panose="020B0606020104020203" pitchFamily="34" charset="0"/>
              </a:rPr>
              <a:t>Finance charges (interest) possible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2 of 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47607" y="4803912"/>
            <a:ext cx="9617809" cy="150009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lvl="0">
              <a:lnSpc>
                <a:spcPct val="74509"/>
              </a:lnSpc>
            </a:pPr>
            <a:r>
              <a:rPr lang="en-US" sz="4000" b="1" dirty="0">
                <a:latin typeface="Tw Cen MT Condensed" panose="020B0606020104020203" pitchFamily="34" charset="0"/>
              </a:rPr>
              <a:t>Example: </a:t>
            </a:r>
            <a:r>
              <a:rPr lang="en-US" sz="4000" dirty="0">
                <a:latin typeface="Tw Cen MT Condensed" panose="020B0606020104020203" pitchFamily="34" charset="0"/>
              </a:rPr>
              <a:t>Purchase a $700 bicycle at a bike shop and pay $100 (the down payment) and $55 per month for a year at a 10% interest rate ($600 × 0.10 = $60 and $660/12 = $55)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04324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1256" y="1382857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Charge card</a:t>
            </a:r>
          </a:p>
          <a:p>
            <a:pPr lvl="0">
              <a:lnSpc>
                <a:spcPct val="72016"/>
              </a:lnSpc>
            </a:pPr>
            <a:r>
              <a:rPr lang="en-US" sz="4000" dirty="0">
                <a:latin typeface="Tw Cen MT Condensed" panose="020B0606020104020203" pitchFamily="34" charset="0"/>
              </a:rPr>
              <a:t>Issuers: stores or companies (e.g., American Express and department store charge cards)</a:t>
            </a:r>
          </a:p>
          <a:p>
            <a:pPr lvl="0">
              <a:lnSpc>
                <a:spcPct val="72016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Buy goods and services and repay in full at the end of the month</a:t>
            </a:r>
          </a:p>
          <a:p>
            <a:pPr lvl="0"/>
            <a:r>
              <a:rPr lang="en-US" sz="4000" dirty="0">
                <a:latin typeface="Tw Cen MT Condensed" panose="020B0606020104020203" pitchFamily="34" charset="0"/>
              </a:rPr>
              <a:t>Generally interest free</a:t>
            </a:r>
          </a:p>
          <a:p>
            <a:pPr lvl="0"/>
            <a:r>
              <a:rPr lang="en-US" sz="4000" dirty="0">
                <a:latin typeface="Tw Cen MT Condensed" panose="020B0606020104020203" pitchFamily="34" charset="0"/>
              </a:rPr>
              <a:t>Often an annual fee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3 of 8</a:t>
            </a:r>
          </a:p>
        </p:txBody>
      </p:sp>
    </p:spTree>
    <p:extLst>
      <p:ext uri="{BB962C8B-B14F-4D97-AF65-F5344CB8AC3E}">
        <p14:creationId xmlns:p14="http://schemas.microsoft.com/office/powerpoint/2010/main" val="4036668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1256" y="1362498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Credit card</a:t>
            </a:r>
          </a:p>
          <a:p>
            <a:pPr lvl="0">
              <a:lnSpc>
                <a:spcPts val="3500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Issuers: stores or companies (e.g., MasterCard, Discover, and VISA)</a:t>
            </a:r>
          </a:p>
          <a:p>
            <a:pPr lvl="0">
              <a:lnSpc>
                <a:spcPts val="3500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Buy goods and services up to a given dollar limit, with a minimum payment due each month </a:t>
            </a:r>
          </a:p>
          <a:p>
            <a:pPr lvl="0">
              <a:lnSpc>
                <a:spcPts val="3500"/>
              </a:lnSpc>
              <a:spcBef>
                <a:spcPts val="12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No interest charged if paid in full at the end of the month; interest charged the next month on the unpaid balance </a:t>
            </a:r>
          </a:p>
          <a:p>
            <a:pPr lvl="0"/>
            <a:r>
              <a:rPr lang="en-US" sz="4000" dirty="0">
                <a:latin typeface="Tw Cen MT Condensed" panose="020B0606020104020203" pitchFamily="34" charset="0"/>
              </a:rPr>
              <a:t>May have an annual fee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4 of 8</a:t>
            </a:r>
          </a:p>
        </p:txBody>
      </p:sp>
    </p:spTree>
    <p:extLst>
      <p:ext uri="{BB962C8B-B14F-4D97-AF65-F5344CB8AC3E}">
        <p14:creationId xmlns:p14="http://schemas.microsoft.com/office/powerpoint/2010/main" val="119678508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1256" y="1378974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Personal loan</a:t>
            </a:r>
          </a:p>
          <a:p>
            <a:pPr lvl="0"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Issuers: financial institutions </a:t>
            </a:r>
          </a:p>
          <a:p>
            <a:pPr lvl="0"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Make purchases or pay off past debts </a:t>
            </a:r>
          </a:p>
          <a:p>
            <a:pPr lvl="0"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Finance charges assessed</a:t>
            </a:r>
          </a:p>
          <a:p>
            <a:pPr lvl="0"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Typically unsecured (no collateral [valuable asset] required)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5 of 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431256" y="4711791"/>
            <a:ext cx="10015242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lvl="0"/>
            <a:r>
              <a:rPr lang="en-US" sz="4000" b="1" dirty="0">
                <a:latin typeface="Tw Cen MT Condensed" panose="020B0606020104020203" pitchFamily="34" charset="0"/>
              </a:rPr>
              <a:t>Example: </a:t>
            </a:r>
            <a:r>
              <a:rPr lang="en-US" sz="4000" dirty="0">
                <a:latin typeface="Tw Cen MT Condensed" panose="020B0606020104020203" pitchFamily="34" charset="0"/>
              </a:rPr>
              <a:t>Borrow $3,000 from a credit union to purchase a boat</a:t>
            </a:r>
          </a:p>
          <a:p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22438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1256" y="1346022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Auto loan</a:t>
            </a:r>
          </a:p>
          <a:p>
            <a:pPr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Issuer: financial institutions or auto dealerships</a:t>
            </a:r>
          </a:p>
          <a:p>
            <a:pPr>
              <a:lnSpc>
                <a:spcPts val="3500"/>
              </a:lnSpc>
            </a:pPr>
            <a:r>
              <a:rPr lang="en-US" sz="40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Buy a car with equal payments over a set period (usually several years)</a:t>
            </a:r>
          </a:p>
          <a:p>
            <a:r>
              <a:rPr lang="en-US" sz="40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Typically secured, with the car being the collateral</a:t>
            </a:r>
          </a:p>
          <a:p>
            <a:r>
              <a:rPr lang="en-US" sz="40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Finance charges assessed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 err="1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Visul</a:t>
            </a:r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 9B.1: Types of Credit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7358" y="5039602"/>
            <a:ext cx="11241928" cy="15644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ts val="3800"/>
              </a:lnSpc>
            </a:pPr>
            <a:r>
              <a:rPr lang="en-US" sz="38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Example: </a:t>
            </a:r>
            <a:r>
              <a:rPr lang="en-US" sz="3800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Borrow $10,000 from a commercial bank and make 60 monthly payments of $200 (or a total of $12,000 = 60 x $200, so the finance charges [including interest] are $2,000 = $12,000 – $10,000).</a:t>
            </a:r>
          </a:p>
        </p:txBody>
      </p:sp>
      <p:sp>
        <p:nvSpPr>
          <p:cNvPr id="15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6 of 8</a:t>
            </a:r>
          </a:p>
        </p:txBody>
      </p:sp>
    </p:spTree>
    <p:extLst>
      <p:ext uri="{BB962C8B-B14F-4D97-AF65-F5344CB8AC3E}">
        <p14:creationId xmlns:p14="http://schemas.microsoft.com/office/powerpoint/2010/main" val="14483106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57987" y="6446242"/>
            <a:ext cx="3534013" cy="411758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131321" y="6069071"/>
            <a:ext cx="9428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>
                <a:solidFill>
                  <a:srgbClr val="005273"/>
                </a:solidFill>
                <a:latin typeface="Tw Cen MT Condensed" panose="020B0606020104020203" pitchFamily="34" charset="0"/>
              </a:rPr>
              <a:t>Lesson 9B</a:t>
            </a:r>
          </a:p>
        </p:txBody>
      </p:sp>
      <p:sp>
        <p:nvSpPr>
          <p:cNvPr id="14" name="Content Placeholder 2"/>
          <p:cNvSpPr>
            <a:spLocks noGrp="1"/>
          </p:cNvSpPr>
          <p:nvPr/>
        </p:nvSpPr>
        <p:spPr>
          <a:xfrm>
            <a:off x="1431256" y="1362498"/>
            <a:ext cx="9397159" cy="21528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000" b="1" dirty="0">
                <a:latin typeface="Tw Cen MT Condensed" panose="020B0606020104020203" pitchFamily="34" charset="0"/>
                <a:cs typeface="Angsana New" panose="02020603050405020304" pitchFamily="18" charset="-34"/>
              </a:rPr>
              <a:t>Home loan (mortgage)</a:t>
            </a:r>
          </a:p>
          <a:p>
            <a:pPr lvl="0"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Issuers: financial institutions </a:t>
            </a:r>
          </a:p>
          <a:p>
            <a:pPr lvl="0">
              <a:spcBef>
                <a:spcPts val="600"/>
              </a:spcBef>
            </a:pPr>
            <a:r>
              <a:rPr lang="en-US" sz="4000" dirty="0">
                <a:latin typeface="Tw Cen MT Condensed" panose="020B0606020104020203" pitchFamily="34" charset="0"/>
              </a:rPr>
              <a:t>Purchase a house or property </a:t>
            </a:r>
          </a:p>
          <a:p>
            <a:pPr lvl="0">
              <a:lnSpc>
                <a:spcPts val="3500"/>
              </a:lnSpc>
            </a:pPr>
            <a:r>
              <a:rPr lang="en-US" sz="4000" dirty="0">
                <a:latin typeface="Tw Cen MT Condensed" panose="020B0606020104020203" pitchFamily="34" charset="0"/>
              </a:rPr>
              <a:t>Typically secured, with the collateral being the house or property </a:t>
            </a:r>
          </a:p>
          <a:p>
            <a:pPr lvl="0"/>
            <a:r>
              <a:rPr lang="en-US" sz="4000" dirty="0">
                <a:latin typeface="Tw Cen MT Condensed" panose="020B0606020104020203" pitchFamily="34" charset="0"/>
              </a:rPr>
              <a:t>Finance charges assessed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2773901" y="341110"/>
            <a:ext cx="5719328" cy="676026"/>
          </a:xfrm>
          <a:prstGeom prst="rect">
            <a:avLst/>
          </a:prstGeom>
          <a:solidFill>
            <a:srgbClr val="005273"/>
          </a:solidFill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000" b="1" dirty="0">
                <a:solidFill>
                  <a:schemeClr val="bg1"/>
                </a:solidFill>
                <a:latin typeface="Tw Cen MT Condensed" panose="020B0606020104020203" pitchFamily="34" charset="0"/>
                <a:cs typeface="Angsana New" panose="02020603050405020304" pitchFamily="18" charset="-34"/>
              </a:rPr>
              <a:t>Visual 9B.1: Types of Credit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248646" y="1013525"/>
            <a:ext cx="1234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005273"/>
                </a:solidFill>
              </a:rPr>
              <a:t>Slide 7 of 8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80086" y="5025348"/>
            <a:ext cx="11751289" cy="15575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lnSpc>
                <a:spcPts val="3800"/>
              </a:lnSpc>
            </a:pPr>
            <a:r>
              <a:rPr lang="en-US" sz="3600" b="1" dirty="0">
                <a:latin typeface="Tw Cen MT Condensed" panose="020B0606020104020203" pitchFamily="34" charset="0"/>
              </a:rPr>
              <a:t>Example: </a:t>
            </a:r>
            <a:r>
              <a:rPr lang="en-US" sz="3600" dirty="0">
                <a:latin typeface="Tw Cen MT Condensed" panose="020B0606020104020203" pitchFamily="34" charset="0"/>
              </a:rPr>
              <a:t>Borrow $200,000 from a mortgage company and make 360 monthly payments of $1,100 (or a total of $396,000 = 360 × $1,100, so the finance charges [including interest] are $196,000 = $396,000 – $200,000).</a:t>
            </a:r>
          </a:p>
        </p:txBody>
      </p:sp>
    </p:spTree>
    <p:extLst>
      <p:ext uri="{BB962C8B-B14F-4D97-AF65-F5344CB8AC3E}">
        <p14:creationId xmlns:p14="http://schemas.microsoft.com/office/powerpoint/2010/main" val="36752406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2D5A4FF975C9F4281CDEF8C21DC3C73" ma:contentTypeVersion="15" ma:contentTypeDescription="Create a new document." ma:contentTypeScope="" ma:versionID="e874add4fb57272a247ff39fc69fd413">
  <xsd:schema xmlns:xsd="http://www.w3.org/2001/XMLSchema" xmlns:xs="http://www.w3.org/2001/XMLSchema" xmlns:p="http://schemas.microsoft.com/office/2006/metadata/properties" xmlns:ns2="c337cffb-e93c-4b47-be1b-7c9b4a443e6f" xmlns:ns3="d64264fa-5603-4e4e-a2f4-32f4724a08c4" xmlns:ns4="c4332fd0-4f68-4a7b-b10f-2770331d7b2c" targetNamespace="http://schemas.microsoft.com/office/2006/metadata/properties" ma:root="true" ma:fieldsID="b29d27557ca43df8f3bd62b797ebda50" ns2:_="" ns3:_="" ns4:_="">
    <xsd:import namespace="c337cffb-e93c-4b47-be1b-7c9b4a443e6f"/>
    <xsd:import namespace="d64264fa-5603-4e4e-a2f4-32f4724a08c4"/>
    <xsd:import namespace="c4332fd0-4f68-4a7b-b10f-2770331d7b2c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ObjectDetectorVersions" minOccurs="0"/>
                <xsd:element ref="ns4:SharedWithUsers" minOccurs="0"/>
                <xsd:element ref="ns4:SharedWithDetails" minOccurs="0"/>
                <xsd:element ref="ns2:MediaServiceSearchProperties" minOccurs="0"/>
                <xsd:element ref="ns2:MediaServiceLocation" minOccurs="0"/>
                <xsd:element ref="ns2:MediaLengthInSecond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37cffb-e93c-4b47-be1b-7c9b4a443e6f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Image Tags" ma:readOnly="false" ma:fieldId="{5cf76f15-5ced-4ddc-b409-7134ff3c332f}" ma:taxonomyMulti="true" ma:sspId="b94cc3ae-357c-4eb4-84e8-520ab3b4f5d4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5" nillable="true" ma:displayName="MediaServiceDateTaken" ma:hidden="true" ma:internalName="MediaServiceDateTaken" ma:readOnly="true">
      <xsd:simpleType>
        <xsd:restriction base="dms:Text"/>
      </xsd:simpleType>
    </xsd:element>
    <xsd:element name="MediaServiceObjectDetectorVersions" ma:index="16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ServiceLocation" ma:index="20" nillable="true" ma:displayName="Location" ma:indexed="true" ma:internalName="MediaServiceLocation" ma:readOnly="true">
      <xsd:simpleType>
        <xsd:restriction base="dms:Text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CR" ma:index="2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64264fa-5603-4e4e-a2f4-32f4724a08c4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47b46f74-edb8-4efc-b982-15f4bb6f9c80}" ma:internalName="TaxCatchAll" ma:showField="CatchAllData" ma:web="c4332fd0-4f68-4a7b-b10f-2770331d7b2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4332fd0-4f68-4a7b-b10f-2770331d7b2c" elementFormDefault="qualified">
    <xsd:import namespace="http://schemas.microsoft.com/office/2006/documentManagement/types"/>
    <xsd:import namespace="http://schemas.microsoft.com/office/infopath/2007/PartnerControls"/>
    <xsd:element name="SharedWithUsers" ma:index="1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c337cffb-e93c-4b47-be1b-7c9b4a443e6f">
      <Terms xmlns="http://schemas.microsoft.com/office/infopath/2007/PartnerControls"/>
    </lcf76f155ced4ddcb4097134ff3c332f>
    <TaxCatchAll xmlns="d64264fa-5603-4e4e-a2f4-32f4724a08c4" xsi:nil="true"/>
  </documentManagement>
</p:properties>
</file>

<file path=customXml/itemProps1.xml><?xml version="1.0" encoding="utf-8"?>
<ds:datastoreItem xmlns:ds="http://schemas.openxmlformats.org/officeDocument/2006/customXml" ds:itemID="{D27C2885-3059-44AC-9866-07E3FD3842B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F064A2D-3B15-432D-BC62-8CBA0654786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37cffb-e93c-4b47-be1b-7c9b4a443e6f"/>
    <ds:schemaRef ds:uri="d64264fa-5603-4e4e-a2f4-32f4724a08c4"/>
    <ds:schemaRef ds:uri="c4332fd0-4f68-4a7b-b10f-2770331d7b2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F71E7F3C-D395-415C-B6B2-2DB347478293}">
  <ds:schemaRefs>
    <ds:schemaRef ds:uri="http://schemas.microsoft.com/office/2006/metadata/properties"/>
    <ds:schemaRef ds:uri="http://schemas.microsoft.com/office/infopath/2007/PartnerControls"/>
    <ds:schemaRef ds:uri="c337cffb-e93c-4b47-be1b-7c9b4a443e6f"/>
    <ds:schemaRef ds:uri="d64264fa-5603-4e4e-a2f4-32f4724a08c4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1326</TotalTime>
  <Words>637</Words>
  <Application>Microsoft Office PowerPoint</Application>
  <PresentationFormat>Widescreen</PresentationFormat>
  <Paragraphs>76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Making Personal Finance Decisions</dc:title>
  <dc:creator>Foster, Arlington</dc:creator>
  <cp:lastModifiedBy>LeTourneau, Melanie R</cp:lastModifiedBy>
  <cp:revision>139</cp:revision>
  <dcterms:created xsi:type="dcterms:W3CDTF">2016-07-22T18:34:21Z</dcterms:created>
  <dcterms:modified xsi:type="dcterms:W3CDTF">2024-07-17T19:36:58Z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5269c60-0483-4c57-9e8c-3779d6900235_Enabled">
    <vt:lpwstr>true</vt:lpwstr>
  </property>
  <property fmtid="{D5CDD505-2E9C-101B-9397-08002B2CF9AE}" pid="3" name="MSIP_Label_65269c60-0483-4c57-9e8c-3779d6900235_SetDate">
    <vt:lpwstr>2024-07-17T19:05:29Z</vt:lpwstr>
  </property>
  <property fmtid="{D5CDD505-2E9C-101B-9397-08002B2CF9AE}" pid="4" name="MSIP_Label_65269c60-0483-4c57-9e8c-3779d6900235_Method">
    <vt:lpwstr>Privileged</vt:lpwstr>
  </property>
  <property fmtid="{D5CDD505-2E9C-101B-9397-08002B2CF9AE}" pid="5" name="MSIP_Label_65269c60-0483-4c57-9e8c-3779d6900235_Name">
    <vt:lpwstr>65269c60-0483-4c57-9e8c-3779d6900235</vt:lpwstr>
  </property>
  <property fmtid="{D5CDD505-2E9C-101B-9397-08002B2CF9AE}" pid="6" name="MSIP_Label_65269c60-0483-4c57-9e8c-3779d6900235_SiteId">
    <vt:lpwstr>b397c653-5b19-463f-b9fc-af658ded9128</vt:lpwstr>
  </property>
  <property fmtid="{D5CDD505-2E9C-101B-9397-08002B2CF9AE}" pid="7" name="MSIP_Label_65269c60-0483-4c57-9e8c-3779d6900235_ActionId">
    <vt:lpwstr>62cb5555-7297-496a-8e31-0304a34d5a35</vt:lpwstr>
  </property>
  <property fmtid="{D5CDD505-2E9C-101B-9397-08002B2CF9AE}" pid="8" name="MSIP_Label_65269c60-0483-4c57-9e8c-3779d6900235_ContentBits">
    <vt:lpwstr>0</vt:lpwstr>
  </property>
  <property fmtid="{D5CDD505-2E9C-101B-9397-08002B2CF9AE}" pid="9" name="ContentTypeId">
    <vt:lpwstr>0x010100A2D5A4FF975C9F4281CDEF8C21DC3C73</vt:lpwstr>
  </property>
  <property fmtid="{D5CDD505-2E9C-101B-9397-08002B2CF9AE}" pid="10" name="MediaServiceImageTags">
    <vt:lpwstr/>
  </property>
</Properties>
</file>