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2" r:id="rId5"/>
    <p:sldId id="270" r:id="rId6"/>
    <p:sldId id="280" r:id="rId7"/>
    <p:sldId id="276" r:id="rId8"/>
    <p:sldId id="278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19" y="2716219"/>
            <a:ext cx="110881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6B: Simple and Compound Interest—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Why It Is Great To Save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122" y="1486835"/>
            <a:ext cx="3001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6: Saving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8" y="6403146"/>
            <a:ext cx="6877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95658"/>
              </p:ext>
            </p:extLst>
          </p:nvPr>
        </p:nvGraphicFramePr>
        <p:xfrm>
          <a:off x="2442864" y="1598755"/>
          <a:ext cx="7315200" cy="219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46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Tw Cen MT Condensed" panose="020B0606020104020203" pitchFamily="34" charset="0"/>
                        </a:rPr>
                        <a:t>   $4,000 saved at age 17</a:t>
                      </a:r>
                      <a:r>
                        <a:rPr lang="en-US" sz="4000" baseline="0" dirty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4000" dirty="0">
                          <a:latin typeface="Tw Cen MT Condensed" panose="020B0606020104020203" pitchFamily="34" charset="0"/>
                        </a:rPr>
                        <a:t>at a</a:t>
                      </a:r>
                    </a:p>
                    <a:p>
                      <a:pPr marL="0" marR="0" algn="l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aseline="0" dirty="0">
                          <a:latin typeface="Tw Cen MT Condensed" panose="020B0606020104020203" pitchFamily="34" charset="0"/>
                        </a:rPr>
                        <a:t>   </a:t>
                      </a:r>
                      <a:r>
                        <a:rPr lang="en-US" sz="4000" dirty="0">
                          <a:latin typeface="Tw Cen MT Condensed" panose="020B0606020104020203" pitchFamily="34" charset="0"/>
                        </a:rPr>
                        <a:t>12% annual interest rate, after…  </a:t>
                      </a:r>
                      <a:endParaRPr lang="en-US" sz="36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48 years (age 65) = $1,024,000 = Millionaire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46005" y="4160442"/>
            <a:ext cx="33089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 Condensed" panose="020B0606020104020203" pitchFamily="34" charset="0"/>
              </a:rPr>
              <a:t> (It doubles 8 times!)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71579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</p:spTree>
    <p:extLst>
      <p:ext uri="{BB962C8B-B14F-4D97-AF65-F5344CB8AC3E}">
        <p14:creationId xmlns:p14="http://schemas.microsoft.com/office/powerpoint/2010/main" val="334737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40908" y="341710"/>
            <a:ext cx="535099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6B.4: Jack and Jill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1992" y="1398768"/>
            <a:ext cx="1023937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b="1" dirty="0">
                <a:latin typeface="Tw Cen MT Condensed" panose="020B0606020104020203" pitchFamily="34" charset="0"/>
              </a:rPr>
              <a:t>Jack saves $5,000 when he is 38 years old and puts it in a savings account with an 8% annual interest rate.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1992" y="3847822"/>
            <a:ext cx="1023937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b="1" dirty="0">
                <a:latin typeface="Tw Cen MT Condensed" panose="020B0606020104020203" pitchFamily="34" charset="0"/>
              </a:rPr>
              <a:t>Jill saves $5,000 when she is 20 years old and puts it in a savings account with an 8% annual interest rate.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1992" y="2482696"/>
            <a:ext cx="986667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Approximately how much money will he have in the account when he is 65 years old?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1992" y="5007267"/>
            <a:ext cx="968543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Approximately how much money will she have in the account when she is 65 years old?</a:t>
            </a:r>
          </a:p>
        </p:txBody>
      </p:sp>
    </p:spTree>
    <p:extLst>
      <p:ext uri="{BB962C8B-B14F-4D97-AF65-F5344CB8AC3E}">
        <p14:creationId xmlns:p14="http://schemas.microsoft.com/office/powerpoint/2010/main" val="263753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118" y="1457634"/>
            <a:ext cx="9478870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savers benefit from compound interest?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212754" y="349948"/>
            <a:ext cx="57927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6B.1: Simple Interest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0856" y="3524585"/>
            <a:ext cx="7572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w Cen MT Condensed" panose="020B0606020104020203" pitchFamily="34" charset="0"/>
              </a:rPr>
              <a:t>V = Value (balance) after 1 year </a:t>
            </a:r>
          </a:p>
          <a:p>
            <a:r>
              <a:rPr lang="en-US" sz="4000" b="1" dirty="0">
                <a:latin typeface="Tw Cen MT Condensed" panose="020B0606020104020203" pitchFamily="34" charset="0"/>
              </a:rPr>
              <a:t>P = Principal (initial amount saved) </a:t>
            </a:r>
          </a:p>
          <a:p>
            <a:r>
              <a:rPr lang="en-US" sz="4000" b="1" dirty="0">
                <a:latin typeface="Tw Cen MT Condensed" panose="020B0606020104020203" pitchFamily="34" charset="0"/>
              </a:rPr>
              <a:t>r = Annual interest rate</a:t>
            </a:r>
          </a:p>
          <a:p>
            <a:endParaRPr lang="en-US" sz="4000" b="1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0829" y="104653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2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2287" y="2266573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V = P(1 + r)</a:t>
            </a:r>
            <a:endParaRPr lang="en-US" sz="7200" b="1" baseline="300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4964" y="1403543"/>
            <a:ext cx="8049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w Cen MT Condensed" panose="020B0606020104020203" pitchFamily="34" charset="0"/>
              </a:rPr>
              <a:t>Ending Value (Balance) with Simple Interest</a:t>
            </a:r>
          </a:p>
        </p:txBody>
      </p:sp>
    </p:spTree>
    <p:extLst>
      <p:ext uri="{BB962C8B-B14F-4D97-AF65-F5344CB8AC3E}">
        <p14:creationId xmlns:p14="http://schemas.microsoft.com/office/powerpoint/2010/main" val="140227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4049" y="1107870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V = P(1 + r)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63129"/>
              </p:ext>
            </p:extLst>
          </p:nvPr>
        </p:nvGraphicFramePr>
        <p:xfrm>
          <a:off x="1044641" y="2308199"/>
          <a:ext cx="10045565" cy="374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9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6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Principal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Annual</a:t>
                      </a:r>
                      <a:r>
                        <a:rPr lang="en-US" sz="3200" kern="0" baseline="0" dirty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interest rate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# of Years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Interest earned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Value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 $50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5%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$200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7%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 $60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10%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$40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>
                          <a:effectLst/>
                          <a:latin typeface="Tw Cen MT Condensed" panose="020B0606020104020203" pitchFamily="34" charset="0"/>
                        </a:rPr>
                        <a:t>4%</a:t>
                      </a:r>
                      <a:endParaRPr lang="en-US" sz="360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12754" y="349948"/>
            <a:ext cx="57927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6B.1: Simple 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0829" y="104653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2</a:t>
            </a:r>
          </a:p>
        </p:txBody>
      </p:sp>
    </p:spTree>
    <p:extLst>
      <p:ext uri="{BB962C8B-B14F-4D97-AF65-F5344CB8AC3E}">
        <p14:creationId xmlns:p14="http://schemas.microsoft.com/office/powerpoint/2010/main" val="134950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364886"/>
              </p:ext>
            </p:extLst>
          </p:nvPr>
        </p:nvGraphicFramePr>
        <p:xfrm>
          <a:off x="1145945" y="1552575"/>
          <a:ext cx="9985376" cy="388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9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Compound interest starting principal: $100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084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After 1 Year: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$100 + $100 (0.08) = $100 (1 + 0.08) =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$108.00</a:t>
                      </a:r>
                    </a:p>
                    <a:p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                                                            = $108.00 = $100 (1 + 0.08)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After 2 Years: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$108 + $108 (0.08) = $108 (1 + 0.08) =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$116.64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                                           = [$100 (1 + 0.08)](1 + 0.08)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                         = $100 (1 + 0.08)</a:t>
                      </a:r>
                      <a:r>
                        <a:rPr lang="en-US" sz="3200" baseline="30000" dirty="0">
                          <a:latin typeface="Tw Cen MT Condensed" panose="020B0606020104020203" pitchFamily="34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40530"/>
              </p:ext>
            </p:extLst>
          </p:nvPr>
        </p:nvGraphicFramePr>
        <p:xfrm>
          <a:off x="1145945" y="1552575"/>
          <a:ext cx="99853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Compound interest starting principal: $100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134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After 3 Years: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$116.64 + $116.64 (0.08)  = $116.64 (1 + 0.08) =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$125.97</a:t>
                      </a:r>
                    </a:p>
                    <a:p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                                                            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= [$100 (1 + 0.08)</a:t>
                      </a:r>
                      <a:r>
                        <a:rPr lang="en-US" sz="3200" baseline="30000" dirty="0">
                          <a:latin typeface="Tw Cen MT Condensed" panose="020B0606020104020203" pitchFamily="34" charset="0"/>
                        </a:rPr>
                        <a:t>2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] (1 + 0.08) </a:t>
                      </a:r>
                    </a:p>
                    <a:p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                                                                          = $100 (1 + 0.08)</a:t>
                      </a:r>
                      <a:r>
                        <a:rPr lang="en-US" sz="3200" baseline="30000" dirty="0"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1100" baseline="300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>
                          <a:latin typeface="Tw Cen MT Condensed" panose="020B0606020104020203" pitchFamily="34" charset="0"/>
                        </a:rPr>
                        <a:t>After N years*:                               </a:t>
                      </a:r>
                      <a:r>
                        <a:rPr lang="en-US" sz="3200" b="1" baseline="0" dirty="0">
                          <a:latin typeface="Tw Cen MT Condensed" panose="020B0606020104020203" pitchFamily="34" charset="0"/>
                        </a:rPr>
                        <a:t>     </a:t>
                      </a:r>
                      <a:r>
                        <a:rPr lang="en-US" sz="3200" dirty="0">
                          <a:latin typeface="Tw Cen MT Condensed" panose="020B0606020104020203" pitchFamily="34" charset="0"/>
                        </a:rPr>
                        <a:t>= $100 (1 + 0.08)</a:t>
                      </a:r>
                      <a:r>
                        <a:rPr lang="en-US" sz="3200" baseline="30000" dirty="0">
                          <a:latin typeface="Tw Cen MT Condensed" panose="020B0606020104020203" pitchFamily="34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74072" y="4943395"/>
            <a:ext cx="2970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*N = Number of years</a:t>
            </a:r>
          </a:p>
        </p:txBody>
      </p:sp>
    </p:spTree>
    <p:extLst>
      <p:ext uri="{BB962C8B-B14F-4D97-AF65-F5344CB8AC3E}">
        <p14:creationId xmlns:p14="http://schemas.microsoft.com/office/powerpoint/2010/main" val="151712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4049" y="1336470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V = P(1 + r)</a:t>
            </a:r>
            <a:r>
              <a:rPr lang="en-US" sz="6000" b="1" baseline="30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N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2618" y="2689732"/>
            <a:ext cx="7572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w Cen MT Condensed" panose="020B0606020104020203" pitchFamily="34" charset="0"/>
              </a:rPr>
              <a:t>V = Value (balance) after N years </a:t>
            </a:r>
          </a:p>
          <a:p>
            <a:r>
              <a:rPr lang="en-US" sz="4000" b="1" dirty="0">
                <a:latin typeface="Tw Cen MT Condensed" panose="020B0606020104020203" pitchFamily="34" charset="0"/>
              </a:rPr>
              <a:t>P = Principal </a:t>
            </a:r>
          </a:p>
          <a:p>
            <a:r>
              <a:rPr lang="en-US" sz="4000" b="1" dirty="0">
                <a:latin typeface="Tw Cen MT Condensed" panose="020B0606020104020203" pitchFamily="34" charset="0"/>
              </a:rPr>
              <a:t>r  = Annual interest rate</a:t>
            </a:r>
          </a:p>
          <a:p>
            <a:r>
              <a:rPr lang="en-US" sz="4000" b="1" dirty="0">
                <a:latin typeface="Tw Cen MT Condensed" panose="020B0606020104020203" pitchFamily="34" charset="0"/>
              </a:rPr>
              <a:t>N = Number of years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</p:spTree>
    <p:extLst>
      <p:ext uri="{BB962C8B-B14F-4D97-AF65-F5344CB8AC3E}">
        <p14:creationId xmlns:p14="http://schemas.microsoft.com/office/powerpoint/2010/main" val="203420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70415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06424"/>
              </p:ext>
            </p:extLst>
          </p:nvPr>
        </p:nvGraphicFramePr>
        <p:xfrm>
          <a:off x="2327046" y="1582988"/>
          <a:ext cx="7512042" cy="35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kern="0" dirty="0">
                          <a:effectLst/>
                          <a:latin typeface="Tw Cen MT Condensed" panose="020B0606020104020203" pitchFamily="34" charset="0"/>
                        </a:rPr>
                        <a:t>Years</a:t>
                      </a:r>
                      <a:r>
                        <a:rPr lang="en-US" sz="4000" kern="0" baseline="0" dirty="0">
                          <a:effectLst/>
                          <a:latin typeface="Tw Cen MT Condensed" panose="020B0606020104020203" pitchFamily="34" charset="0"/>
                        </a:rPr>
                        <a:t> to double = 72/Interest rate</a:t>
                      </a:r>
                      <a:endParaRPr lang="en-US" sz="36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8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4%</a:t>
                      </a: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………72/4  = 18 years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6%</a:t>
                      </a: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………72/6  = 12 years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9%</a:t>
                      </a: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………72/9  = 8 years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          </a:t>
                      </a:r>
                      <a:r>
                        <a:rPr lang="en-US" sz="3600" b="1" dirty="0">
                          <a:latin typeface="Tw Cen MT Condensed" panose="020B0606020104020203" pitchFamily="34" charset="0"/>
                        </a:rPr>
                        <a:t>12%</a:t>
                      </a: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………72/12  = 6 years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87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40783"/>
              </p:ext>
            </p:extLst>
          </p:nvPr>
        </p:nvGraphicFramePr>
        <p:xfrm>
          <a:off x="2281882" y="1581900"/>
          <a:ext cx="7644678" cy="369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kern="0" dirty="0">
                          <a:effectLst/>
                          <a:latin typeface="Tw Cen MT Condensed" panose="020B0606020104020203" pitchFamily="34" charset="0"/>
                        </a:rPr>
                        <a:t>$1 saved</a:t>
                      </a:r>
                      <a:r>
                        <a:rPr lang="en-US" sz="4000" kern="0" baseline="0" dirty="0">
                          <a:effectLst/>
                          <a:latin typeface="Tw Cen MT Condensed" panose="020B0606020104020203" pitchFamily="34" charset="0"/>
                        </a:rPr>
                        <a:t> at 12% interest rate, after…</a:t>
                      </a:r>
                      <a:endParaRPr lang="en-US" sz="36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647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  6 years = $2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30 years = $32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12 years = $4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36 years = $64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18 years = $8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42 years = $128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24 years = $16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w Cen MT Condensed" panose="020B0606020104020203" pitchFamily="34" charset="0"/>
                        </a:rPr>
                        <a:t>       48 years = $256</a:t>
                      </a:r>
                      <a:endParaRPr lang="en-US" sz="3600" baseline="300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3270415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</p:spTree>
    <p:extLst>
      <p:ext uri="{BB962C8B-B14F-4D97-AF65-F5344CB8AC3E}">
        <p14:creationId xmlns:p14="http://schemas.microsoft.com/office/powerpoint/2010/main" val="104752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81AF0D9B-8BCE-4EBF-9FFD-F2F2DE5A43A6}"/>
</file>

<file path=customXml/itemProps2.xml><?xml version="1.0" encoding="utf-8"?>
<ds:datastoreItem xmlns:ds="http://schemas.openxmlformats.org/officeDocument/2006/customXml" ds:itemID="{18E61D8D-16D2-4077-9165-BD389D68BE61}"/>
</file>

<file path=customXml/itemProps3.xml><?xml version="1.0" encoding="utf-8"?>
<ds:datastoreItem xmlns:ds="http://schemas.openxmlformats.org/officeDocument/2006/customXml" ds:itemID="{1528106E-B970-44B4-90F0-65626456F8FC}"/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664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89</cp:revision>
  <dcterms:created xsi:type="dcterms:W3CDTF">2016-07-22T18:34:21Z</dcterms:created>
  <dcterms:modified xsi:type="dcterms:W3CDTF">2024-07-17T18:59:23Z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2024-07-17T18:59:16Z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e0e061f7-5e84-4315-9a07-a945f052c286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