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594" r:id="rId5"/>
    <p:sldId id="593" r:id="rId6"/>
    <p:sldId id="598" r:id="rId7"/>
    <p:sldId id="599" r:id="rId8"/>
    <p:sldId id="602" r:id="rId9"/>
    <p:sldId id="597" r:id="rId10"/>
    <p:sldId id="595" r:id="rId11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8F1000-358B-BA9B-08C3-38060F4A3FEC}" v="1" dt="2024-07-17T19:39:30.5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60"/>
  </p:normalViewPr>
  <p:slideViewPr>
    <p:cSldViewPr>
      <p:cViewPr varScale="1">
        <p:scale>
          <a:sx n="105" d="100"/>
          <a:sy n="105" d="100"/>
        </p:scale>
        <p:origin x="420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ate, Mary Clare" userId="S::maryclare.peate@stls.frb.org::cbbc010a-7142-40e9-9925-1c1a16f72b15" providerId="AD" clId="Web-{158F1000-358B-BA9B-08C3-38060F4A3FEC}"/>
    <pc:docChg chg="modSld">
      <pc:chgData name="Peate, Mary Clare" userId="S::maryclare.peate@stls.frb.org::cbbc010a-7142-40e9-9925-1c1a16f72b15" providerId="AD" clId="Web-{158F1000-358B-BA9B-08C3-38060F4A3FEC}" dt="2024-07-17T19:39:30.583" v="0" actId="20577"/>
      <pc:docMkLst>
        <pc:docMk/>
      </pc:docMkLst>
      <pc:sldChg chg="modSp">
        <pc:chgData name="Peate, Mary Clare" userId="S::maryclare.peate@stls.frb.org::cbbc010a-7142-40e9-9925-1c1a16f72b15" providerId="AD" clId="Web-{158F1000-358B-BA9B-08C3-38060F4A3FEC}" dt="2024-07-17T19:39:30.583" v="0" actId="20577"/>
        <pc:sldMkLst>
          <pc:docMk/>
          <pc:sldMk cId="2217454378" sldId="593"/>
        </pc:sldMkLst>
        <pc:spChg chg="mod">
          <ac:chgData name="Peate, Mary Clare" userId="S::maryclare.peate@stls.frb.org::cbbc010a-7142-40e9-9925-1c1a16f72b15" providerId="AD" clId="Web-{158F1000-358B-BA9B-08C3-38060F4A3FEC}" dt="2024-07-17T19:39:30.583" v="0" actId="20577"/>
          <ac:spMkLst>
            <pc:docMk/>
            <pc:sldMk cId="2217454378" sldId="593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A155331-86ED-42DB-BFFB-E197B6C76B7B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5112680-EFF6-416B-B5FF-C6C734C295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77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12680-EFF6-416B-B5FF-C6C734C295D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780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12680-EFF6-416B-B5FF-C6C734C295D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21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12680-EFF6-416B-B5FF-C6C734C295D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131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14E34-AB13-4919-A31B-B2603B54C392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858" y="188705"/>
            <a:ext cx="10167457" cy="1186115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899782" y="2716219"/>
            <a:ext cx="10120530" cy="165576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1A: The Wealth Game—</a:t>
            </a:r>
          </a:p>
          <a:p>
            <a:pPr marL="0" indent="0" algn="ctr">
              <a:buNone/>
            </a:pPr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Factors for Success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83243" y="1452105"/>
            <a:ext cx="61536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1: Thinking Economically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3898" y="6403146"/>
            <a:ext cx="67503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w Cen MT Condensed" panose="020B0606020104020203" pitchFamily="34" charset="0"/>
              </a:rPr>
              <a:t>©2018, Minnesota Council on Economic Education. Developed in partnership with the Federal Reserve Bank of St. Louis. 2016 Revised Edition.</a:t>
            </a: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E59EBC7-C444-0CD3-C30E-104A5AD0A2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6683" y="6018971"/>
            <a:ext cx="2287515" cy="76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58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057401" y="1447801"/>
            <a:ext cx="8077777" cy="644859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70634"/>
              </a:lnSpc>
              <a:spcBef>
                <a:spcPts val="0"/>
              </a:spcBef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How do personal characteristics and skills affect a person’s financial wealth?</a:t>
            </a:r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97026" y="381001"/>
            <a:ext cx="4172654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Question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1A</a:t>
            </a:r>
          </a:p>
        </p:txBody>
      </p:sp>
    </p:spTree>
    <p:extLst>
      <p:ext uri="{BB962C8B-B14F-4D97-AF65-F5344CB8AC3E}">
        <p14:creationId xmlns:p14="http://schemas.microsoft.com/office/powerpoint/2010/main" val="2217454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1A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907381" y="1828800"/>
            <a:ext cx="7996237" cy="2518537"/>
            <a:chOff x="2057401" y="3696496"/>
            <a:chExt cx="7996237" cy="2518537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57401" y="3696496"/>
              <a:ext cx="7996237" cy="2518537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1" name="TextBox 10"/>
            <p:cNvSpPr txBox="1"/>
            <p:nvPr/>
          </p:nvSpPr>
          <p:spPr>
            <a:xfrm>
              <a:off x="3522935" y="4593087"/>
              <a:ext cx="466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15246" y="4586432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03866" y="4601796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17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80448" y="4610896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34</a:t>
              </a:r>
            </a:p>
          </p:txBody>
        </p:sp>
        <p:cxnSp>
          <p:nvCxnSpPr>
            <p:cNvPr id="23" name="Straight Arrow Connector 22"/>
            <p:cNvCxnSpPr>
              <a:stCxn id="45" idx="6"/>
            </p:cNvCxnSpPr>
            <p:nvPr/>
          </p:nvCxnSpPr>
          <p:spPr>
            <a:xfrm flipV="1">
              <a:off x="5012813" y="4772490"/>
              <a:ext cx="833708" cy="10459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4424850" y="4673866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622356" y="4670352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822703" y="4670352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925632" y="5538609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94928" y="5538609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082143" y="5558915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217820" y="5558915"/>
              <a:ext cx="474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 20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280448" y="5845701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54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729343" y="6261576"/>
            <a:ext cx="267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</a:t>
            </a:r>
            <a:r>
              <a:rPr lang="en-US" sz="1400" dirty="0">
                <a:latin typeface="Tw Cen MT" panose="020B0602020104020603" pitchFamily="34" charset="0"/>
              </a:rPr>
              <a:t>Corresponds to Procedure Step 3.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622712" y="378510"/>
            <a:ext cx="8686800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Handout 1A.1: The Wealth Game—Example*</a:t>
            </a:r>
          </a:p>
        </p:txBody>
      </p:sp>
    </p:spTree>
    <p:extLst>
      <p:ext uri="{BB962C8B-B14F-4D97-AF65-F5344CB8AC3E}">
        <p14:creationId xmlns:p14="http://schemas.microsoft.com/office/powerpoint/2010/main" val="402248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1A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9343" y="6261576"/>
            <a:ext cx="269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</a:t>
            </a:r>
            <a:r>
              <a:rPr lang="en-US" sz="1400" dirty="0">
                <a:latin typeface="Tw Cen MT" panose="020B0602020104020603" pitchFamily="34" charset="0"/>
              </a:rPr>
              <a:t>Corresponds to Procedure Step 4.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982390" y="1752600"/>
            <a:ext cx="7996237" cy="2528784"/>
            <a:chOff x="2057401" y="3676008"/>
            <a:chExt cx="7996237" cy="2528784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57401" y="3676008"/>
              <a:ext cx="7996237" cy="2528784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25" name="TextBox 24"/>
            <p:cNvSpPr txBox="1"/>
            <p:nvPr/>
          </p:nvSpPr>
          <p:spPr>
            <a:xfrm>
              <a:off x="3598402" y="4292746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74190" y="4282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033991" y="4304931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299944" y="429274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595104" y="4588045"/>
              <a:ext cx="466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867459" y="4577667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27260" y="4588045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299944" y="4577667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93733" y="48978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868045" y="4885265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018827" y="489520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299944" y="4911201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8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221667" y="5822263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25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593733" y="5201222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868045" y="5192863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012220" y="5201222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306502" y="5229597"/>
              <a:ext cx="474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7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4346666" y="4282600"/>
              <a:ext cx="304800" cy="3048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4667971" y="4455783"/>
              <a:ext cx="1053665" cy="25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 txBox="1">
            <a:spLocks/>
          </p:cNvSpPr>
          <p:nvPr/>
        </p:nvSpPr>
        <p:spPr>
          <a:xfrm>
            <a:off x="866681" y="361609"/>
            <a:ext cx="10132218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7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Handout 1A.1: The Wealth Game—“Poor” Wealth Count*</a:t>
            </a:r>
          </a:p>
        </p:txBody>
      </p:sp>
    </p:spTree>
    <p:extLst>
      <p:ext uri="{BB962C8B-B14F-4D97-AF65-F5344CB8AC3E}">
        <p14:creationId xmlns:p14="http://schemas.microsoft.com/office/powerpoint/2010/main" val="1831135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85963" y="1752600"/>
            <a:ext cx="7996237" cy="2528784"/>
            <a:chOff x="2057401" y="3676008"/>
            <a:chExt cx="7996237" cy="252878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57401" y="3676008"/>
              <a:ext cx="7996237" cy="2528784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3565642" y="429884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79376" y="4305601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12377" y="429274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318301" y="429274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65541" y="4601797"/>
              <a:ext cx="466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70733" y="4579161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06451" y="4604313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21667" y="4578750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54834" y="4879412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63642" y="4912177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01260" y="4914887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318301" y="4920743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8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221667" y="5822263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50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49689" y="520892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49689" y="5517703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60351" y="5211143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57060" y="5508989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006451" y="5223654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007544" y="553049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208302" y="5195714"/>
              <a:ext cx="474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207719" y="5508989"/>
              <a:ext cx="474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10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4346666" y="4282600"/>
              <a:ext cx="304800" cy="3048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360593" y="4609557"/>
              <a:ext cx="304800" cy="3048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4667971" y="4455783"/>
              <a:ext cx="1053665" cy="25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4665394" y="4772875"/>
              <a:ext cx="1053665" cy="25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1A</a:t>
            </a:r>
          </a:p>
        </p:txBody>
      </p:sp>
      <p:sp>
        <p:nvSpPr>
          <p:cNvPr id="40" name="Shape 150"/>
          <p:cNvSpPr txBox="1">
            <a:spLocks/>
          </p:cNvSpPr>
          <p:nvPr/>
        </p:nvSpPr>
        <p:spPr>
          <a:xfrm>
            <a:off x="533400" y="1524000"/>
            <a:ext cx="112014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endParaRPr lang="en" dirty="0">
              <a:solidFill>
                <a:srgbClr val="000000"/>
              </a:solidFill>
              <a:latin typeface="Tw Cen MT Condensed" panose="020B0606020104020203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29343" y="6261576"/>
            <a:ext cx="269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</a:t>
            </a:r>
            <a:r>
              <a:rPr lang="en-US" sz="1400" dirty="0">
                <a:latin typeface="Tw Cen MT" panose="020B0602020104020603" pitchFamily="34" charset="0"/>
              </a:rPr>
              <a:t>Corresponds to Procedure Step 4.</a:t>
            </a: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685800" y="376785"/>
            <a:ext cx="10896600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Handout 1A.1: The Wealth Game—“Middle-Class” Wealth Count*</a:t>
            </a:r>
          </a:p>
        </p:txBody>
      </p:sp>
    </p:spTree>
    <p:extLst>
      <p:ext uri="{BB962C8B-B14F-4D97-AF65-F5344CB8AC3E}">
        <p14:creationId xmlns:p14="http://schemas.microsoft.com/office/powerpoint/2010/main" val="3459516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81200" y="1752600"/>
            <a:ext cx="7996237" cy="2528784"/>
            <a:chOff x="2057401" y="3676008"/>
            <a:chExt cx="7996237" cy="252878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57401" y="3676008"/>
              <a:ext cx="7996237" cy="2528784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3601233" y="4274127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03271" y="4292746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10401" y="429274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333350" y="429274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94190" y="4587214"/>
              <a:ext cx="466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95731" y="4587214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10401" y="4588045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21667" y="4578750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86607" y="4908476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88191" y="4911006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13991" y="490585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224326" y="4921687"/>
              <a:ext cx="5228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24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214401" y="5835027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75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86607" y="520875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94190" y="5522105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87608" y="5203952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82780" y="5520714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006451" y="5223654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005868" y="5536744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207719" y="5214538"/>
              <a:ext cx="474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207719" y="5508989"/>
              <a:ext cx="474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20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4346666" y="4282600"/>
              <a:ext cx="304800" cy="3048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4363170" y="4601796"/>
              <a:ext cx="304800" cy="3048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364303" y="4924604"/>
              <a:ext cx="304800" cy="3048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4667971" y="4455783"/>
              <a:ext cx="1053665" cy="25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4667971" y="4763166"/>
              <a:ext cx="1053665" cy="25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4670183" y="5081527"/>
              <a:ext cx="1053665" cy="25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2" name="Pictur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1A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29343" y="6261576"/>
            <a:ext cx="269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</a:t>
            </a:r>
            <a:r>
              <a:rPr lang="en-US" sz="1400" dirty="0">
                <a:latin typeface="Tw Cen MT" panose="020B0602020104020603" pitchFamily="34" charset="0"/>
              </a:rPr>
              <a:t>Corresponds to Procedure Step 4.</a:t>
            </a:r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1027509" y="362055"/>
            <a:ext cx="9903618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Handout 1A.1: The Wealth Game—“Rich” Wealth Count*</a:t>
            </a:r>
          </a:p>
        </p:txBody>
      </p:sp>
    </p:spTree>
    <p:extLst>
      <p:ext uri="{BB962C8B-B14F-4D97-AF65-F5344CB8AC3E}">
        <p14:creationId xmlns:p14="http://schemas.microsoft.com/office/powerpoint/2010/main" val="2243170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81200" y="1752600"/>
            <a:ext cx="7996237" cy="2518537"/>
            <a:chOff x="2057401" y="3696496"/>
            <a:chExt cx="7996237" cy="2518537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57401" y="3696496"/>
              <a:ext cx="7996237" cy="2518537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3557765" y="4894244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23984" y="4292746"/>
              <a:ext cx="5013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10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42678" y="4292746"/>
              <a:ext cx="4307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240541" y="4285656"/>
              <a:ext cx="490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22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453810" y="4601796"/>
              <a:ext cx="466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32258" y="4579146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927387" y="4593464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16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44350" y="4587776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32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53811" y="4292746"/>
              <a:ext cx="5586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41253" y="4900483"/>
              <a:ext cx="5072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45179" y="4903260"/>
              <a:ext cx="4623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9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240541" y="4911355"/>
              <a:ext cx="465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36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166683" y="5845701"/>
              <a:ext cx="539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104</a:t>
              </a:r>
            </a:p>
          </p:txBody>
        </p:sp>
        <p:cxnSp>
          <p:nvCxnSpPr>
            <p:cNvPr id="22" name="Straight Arrow Connector 21"/>
            <p:cNvCxnSpPr>
              <a:stCxn id="43" idx="6"/>
            </p:cNvCxnSpPr>
            <p:nvPr/>
          </p:nvCxnSpPr>
          <p:spPr>
            <a:xfrm flipV="1">
              <a:off x="4812467" y="5081968"/>
              <a:ext cx="1034055" cy="866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45" idx="6"/>
            </p:cNvCxnSpPr>
            <p:nvPr/>
          </p:nvCxnSpPr>
          <p:spPr>
            <a:xfrm flipV="1">
              <a:off x="5012813" y="4772490"/>
              <a:ext cx="833708" cy="10459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5229885" y="4487685"/>
              <a:ext cx="631877" cy="1483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4424850" y="4361240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424850" y="4673866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4424850" y="4981554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4622356" y="4357726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622356" y="4670352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4622356" y="4978040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4822703" y="4357726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822703" y="4670352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023050" y="4357726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565359" y="5205455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932258" y="5220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045178" y="5205455"/>
              <a:ext cx="4623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243246" y="5217870"/>
              <a:ext cx="465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14</a:t>
              </a:r>
            </a:p>
          </p:txBody>
        </p:sp>
      </p:grpSp>
      <p:pic>
        <p:nvPicPr>
          <p:cNvPr id="64" name="Picture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1A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29343" y="6261576"/>
            <a:ext cx="269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</a:t>
            </a:r>
            <a:r>
              <a:rPr lang="en-US" sz="1400" dirty="0">
                <a:latin typeface="Tw Cen MT" panose="020B0602020104020603" pitchFamily="34" charset="0"/>
              </a:rPr>
              <a:t>Corresponds to Procedure Step 7.</a:t>
            </a: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1027509" y="362055"/>
            <a:ext cx="9903618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Handout 1A.1: The Wealth Game—After-Trading Example*</a:t>
            </a:r>
          </a:p>
        </p:txBody>
      </p:sp>
    </p:spTree>
    <p:extLst>
      <p:ext uri="{BB962C8B-B14F-4D97-AF65-F5344CB8AC3E}">
        <p14:creationId xmlns:p14="http://schemas.microsoft.com/office/powerpoint/2010/main" val="1706092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37cffb-e93c-4b47-be1b-7c9b4a443e6f">
      <Terms xmlns="http://schemas.microsoft.com/office/infopath/2007/PartnerControls"/>
    </lcf76f155ced4ddcb4097134ff3c332f>
    <TaxCatchAll xmlns="d64264fa-5603-4e4e-a2f4-32f4724a08c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D5A4FF975C9F4281CDEF8C21DC3C73" ma:contentTypeVersion="15" ma:contentTypeDescription="Create a new document." ma:contentTypeScope="" ma:versionID="e874add4fb57272a247ff39fc69fd413">
  <xsd:schema xmlns:xsd="http://www.w3.org/2001/XMLSchema" xmlns:xs="http://www.w3.org/2001/XMLSchema" xmlns:p="http://schemas.microsoft.com/office/2006/metadata/properties" xmlns:ns2="c337cffb-e93c-4b47-be1b-7c9b4a443e6f" xmlns:ns3="d64264fa-5603-4e4e-a2f4-32f4724a08c4" xmlns:ns4="c4332fd0-4f68-4a7b-b10f-2770331d7b2c" targetNamespace="http://schemas.microsoft.com/office/2006/metadata/properties" ma:root="true" ma:fieldsID="b29d27557ca43df8f3bd62b797ebda50" ns2:_="" ns3:_="" ns4:_="">
    <xsd:import namespace="c337cffb-e93c-4b47-be1b-7c9b4a443e6f"/>
    <xsd:import namespace="d64264fa-5603-4e4e-a2f4-32f4724a08c4"/>
    <xsd:import namespace="c4332fd0-4f68-4a7b-b10f-2770331d7b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4:SharedWithUsers" minOccurs="0"/>
                <xsd:element ref="ns4:SharedWithDetails" minOccurs="0"/>
                <xsd:element ref="ns2:MediaServiceSearchProperties" minOccurs="0"/>
                <xsd:element ref="ns2:MediaServiceLocation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37cffb-e93c-4b47-be1b-7c9b4a443e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94cc3ae-357c-4eb4-84e8-520ab3b4f5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4264fa-5603-4e4e-a2f4-32f4724a08c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7b46f74-edb8-4efc-b982-15f4bb6f9c80}" ma:internalName="TaxCatchAll" ma:showField="CatchAllData" ma:web="c4332fd0-4f68-4a7b-b10f-2770331d7b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32fd0-4f68-4a7b-b10f-2770331d7b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9830CA-6041-4EF7-AD16-8EA329B0F38D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terms/"/>
    <ds:schemaRef ds:uri="c337cffb-e93c-4b47-be1b-7c9b4a443e6f"/>
    <ds:schemaRef ds:uri="d64264fa-5603-4e4e-a2f4-32f4724a08c4"/>
  </ds:schemaRefs>
</ds:datastoreItem>
</file>

<file path=customXml/itemProps2.xml><?xml version="1.0" encoding="utf-8"?>
<ds:datastoreItem xmlns:ds="http://schemas.openxmlformats.org/officeDocument/2006/customXml" ds:itemID="{96BBB1DC-94EC-47B4-A702-931DFAEAB6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37cffb-e93c-4b47-be1b-7c9b4a443e6f"/>
    <ds:schemaRef ds:uri="d64264fa-5603-4e4e-a2f4-32f4724a08c4"/>
    <ds:schemaRef ds:uri="c4332fd0-4f68-4a7b-b10f-2770331d7b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741CD7-6C49-4CA1-9995-3CB717A08A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12937</TotalTime>
  <Words>256</Words>
  <Application>Microsoft Office PowerPoint</Application>
  <PresentationFormat>Widescreen</PresentationFormat>
  <Paragraphs>110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Tw Cen MT</vt:lpstr>
      <vt:lpstr>Tw Cen MT Condensed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Federal Reserve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Wolla</dc:creator>
  <cp:lastModifiedBy>Mike Kaiman</cp:lastModifiedBy>
  <cp:revision>411</cp:revision>
  <cp:lastPrinted>2016-07-08T22:20:08Z</cp:lastPrinted>
  <dcterms:created xsi:type="dcterms:W3CDTF">2011-09-21T19:05:47Z</dcterms:created>
  <dcterms:modified xsi:type="dcterms:W3CDTF">2025-02-04T18:12:54Z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4f07831c-5686-4838-bc47-d64501c7966f</vt:lpwstr>
  </property>
  <property fmtid="{D5CDD505-2E9C-101B-9397-08002B2CF9AE}" pid="3" name="MSIP_Label_65269c60-0483-4c57-9e8c-3779d6900235_Enabled">
    <vt:lpwstr>true</vt:lpwstr>
  </property>
  <property fmtid="{D5CDD505-2E9C-101B-9397-08002B2CF9AE}" pid="4" name="MSIP_Label_65269c60-0483-4c57-9e8c-3779d6900235_SetDate">
    <vt:lpwstr>2024-07-17T18:53:37Z</vt:lpwstr>
  </property>
  <property fmtid="{D5CDD505-2E9C-101B-9397-08002B2CF9AE}" pid="5" name="MSIP_Label_65269c60-0483-4c57-9e8c-3779d6900235_Method">
    <vt:lpwstr>Privileged</vt:lpwstr>
  </property>
  <property fmtid="{D5CDD505-2E9C-101B-9397-08002B2CF9AE}" pid="6" name="MSIP_Label_65269c60-0483-4c57-9e8c-3779d6900235_Name">
    <vt:lpwstr>65269c60-0483-4c57-9e8c-3779d6900235</vt:lpwstr>
  </property>
  <property fmtid="{D5CDD505-2E9C-101B-9397-08002B2CF9AE}" pid="7" name="MSIP_Label_65269c60-0483-4c57-9e8c-3779d6900235_SiteId">
    <vt:lpwstr>b397c653-5b19-463f-b9fc-af658ded9128</vt:lpwstr>
  </property>
  <property fmtid="{D5CDD505-2E9C-101B-9397-08002B2CF9AE}" pid="8" name="MSIP_Label_65269c60-0483-4c57-9e8c-3779d6900235_ActionId">
    <vt:lpwstr>c859acf3-f52f-49f1-b26f-acdb12436e99</vt:lpwstr>
  </property>
  <property fmtid="{D5CDD505-2E9C-101B-9397-08002B2CF9AE}" pid="9" name="MSIP_Label_65269c60-0483-4c57-9e8c-3779d6900235_ContentBits">
    <vt:lpwstr>0</vt:lpwstr>
  </property>
  <property fmtid="{D5CDD505-2E9C-101B-9397-08002B2CF9AE}" pid="10" name="ContentTypeId">
    <vt:lpwstr>0x010100A2D5A4FF975C9F4281CDEF8C21DC3C73</vt:lpwstr>
  </property>
  <property fmtid="{D5CDD505-2E9C-101B-9397-08002B2CF9AE}" pid="11" name="MediaServiceImageTags">
    <vt:lpwstr/>
  </property>
</Properties>
</file>