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594" r:id="rId5"/>
    <p:sldId id="593" r:id="rId6"/>
    <p:sldId id="598" r:id="rId7"/>
    <p:sldId id="599" r:id="rId8"/>
    <p:sldId id="602" r:id="rId9"/>
    <p:sldId id="597" r:id="rId10"/>
    <p:sldId id="595" r:id="rId1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F1000-358B-BA9B-08C3-38060F4A3FEC}" v="1" dt="2024-07-17T19:39:30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60"/>
  </p:normalViewPr>
  <p:slideViewPr>
    <p:cSldViewPr>
      <p:cViewPr varScale="1">
        <p:scale>
          <a:sx n="105" d="100"/>
          <a:sy n="105" d="100"/>
        </p:scale>
        <p:origin x="42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ate, Mary Clare" userId="S::maryclare.peate@stls.frb.org::cbbc010a-7142-40e9-9925-1c1a16f72b15" providerId="AD" clId="Web-{158F1000-358B-BA9B-08C3-38060F4A3FEC}"/>
    <pc:docChg chg="modSld">
      <pc:chgData name="Peate, Mary Clare" userId="S::maryclare.peate@stls.frb.org::cbbc010a-7142-40e9-9925-1c1a16f72b15" providerId="AD" clId="Web-{158F1000-358B-BA9B-08C3-38060F4A3FEC}" dt="2024-07-17T19:39:30.583" v="0" actId="20577"/>
      <pc:docMkLst>
        <pc:docMk/>
      </pc:docMkLst>
      <pc:sldChg chg="modSp">
        <pc:chgData name="Peate, Mary Clare" userId="S::maryclare.peate@stls.frb.org::cbbc010a-7142-40e9-9925-1c1a16f72b15" providerId="AD" clId="Web-{158F1000-358B-BA9B-08C3-38060F4A3FEC}" dt="2024-07-17T19:39:30.583" v="0" actId="20577"/>
        <pc:sldMkLst>
          <pc:docMk/>
          <pc:sldMk cId="2217454378" sldId="593"/>
        </pc:sldMkLst>
        <pc:spChg chg="mod">
          <ac:chgData name="Peate, Mary Clare" userId="S::maryclare.peate@stls.frb.org::cbbc010a-7142-40e9-9925-1c1a16f72b15" providerId="AD" clId="Web-{158F1000-358B-BA9B-08C3-38060F4A3FEC}" dt="2024-07-17T19:39:30.583" v="0" actId="20577"/>
          <ac:spMkLst>
            <pc:docMk/>
            <pc:sldMk cId="2217454378" sldId="59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A155331-86ED-42DB-BFFB-E197B6C76B7B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5112680-EFF6-416B-B5FF-C6C734C295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7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12680-EFF6-416B-B5FF-C6C734C295D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80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12680-EFF6-416B-B5FF-C6C734C295D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12680-EFF6-416B-B5FF-C6C734C295D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3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4E34-AB13-4919-A31B-B2603B54C392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58" y="188705"/>
            <a:ext cx="10167457" cy="1186115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899782" y="2716219"/>
            <a:ext cx="10120530" cy="165576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1A: The Wealth Game—</a:t>
            </a:r>
          </a:p>
          <a:p>
            <a:pPr marL="0" indent="0" algn="ctr">
              <a:buNone/>
            </a:pPr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Factors for Success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83243" y="1452105"/>
            <a:ext cx="6153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1: Thinking Economically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3898" y="6403146"/>
            <a:ext cx="6750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©2018, Minnesota Council on Economic Education. Developed in partnership with the Federal Reserve Bank of St. Louis. 2016 Revised Edition.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59EBC7-C444-0CD3-C30E-104A5AD0A2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683" y="6018971"/>
            <a:ext cx="2287515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5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057401" y="1447801"/>
            <a:ext cx="8077777" cy="644859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70634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personal characteristics and skills affect a person’s financial wealth?</a:t>
            </a:r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97026" y="381001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</p:spTree>
    <p:extLst>
      <p:ext uri="{BB962C8B-B14F-4D97-AF65-F5344CB8AC3E}">
        <p14:creationId xmlns:p14="http://schemas.microsoft.com/office/powerpoint/2010/main" val="221745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07381" y="1828800"/>
            <a:ext cx="7996237" cy="2518537"/>
            <a:chOff x="2057401" y="3696496"/>
            <a:chExt cx="7996237" cy="2518537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57401" y="3696496"/>
              <a:ext cx="7996237" cy="251853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3522935" y="4593087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15246" y="458643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03866" y="4601796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80448" y="4610896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34</a:t>
              </a:r>
            </a:p>
          </p:txBody>
        </p:sp>
        <p:cxnSp>
          <p:nvCxnSpPr>
            <p:cNvPr id="23" name="Straight Arrow Connector 22"/>
            <p:cNvCxnSpPr>
              <a:stCxn id="45" idx="6"/>
            </p:cNvCxnSpPr>
            <p:nvPr/>
          </p:nvCxnSpPr>
          <p:spPr>
            <a:xfrm flipV="1">
              <a:off x="5012813" y="4772490"/>
              <a:ext cx="833708" cy="1045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424850" y="467386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622356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822703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25632" y="5538609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94928" y="5538609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082143" y="555891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217820" y="5558915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 20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280448" y="5845701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54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29343" y="6261576"/>
            <a:ext cx="267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3.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622712" y="378510"/>
            <a:ext cx="8686800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Game—Example*</a:t>
            </a:r>
          </a:p>
        </p:txBody>
      </p:sp>
    </p:spTree>
    <p:extLst>
      <p:ext uri="{BB962C8B-B14F-4D97-AF65-F5344CB8AC3E}">
        <p14:creationId xmlns:p14="http://schemas.microsoft.com/office/powerpoint/2010/main" val="40224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4.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982390" y="1752600"/>
            <a:ext cx="7996237" cy="2528784"/>
            <a:chOff x="2057401" y="3676008"/>
            <a:chExt cx="7996237" cy="252878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57401" y="3676008"/>
              <a:ext cx="7996237" cy="25287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5" name="TextBox 24"/>
            <p:cNvSpPr txBox="1"/>
            <p:nvPr/>
          </p:nvSpPr>
          <p:spPr>
            <a:xfrm>
              <a:off x="3598402" y="429274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74190" y="4282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33991" y="430493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299944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95104" y="4588045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59" y="457766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27260" y="4588045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299944" y="4577667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93733" y="48978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68045" y="488526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18827" y="489520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299944" y="491120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221667" y="5822263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25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93733" y="520122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68045" y="519286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012220" y="520122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306502" y="5229597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4346666" y="4282600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4667971" y="4455783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 txBox="1">
            <a:spLocks/>
          </p:cNvSpPr>
          <p:nvPr/>
        </p:nvSpPr>
        <p:spPr>
          <a:xfrm>
            <a:off x="866681" y="361609"/>
            <a:ext cx="10132218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7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Game—“Poor” Wealth Count*</a:t>
            </a:r>
          </a:p>
        </p:txBody>
      </p:sp>
    </p:spTree>
    <p:extLst>
      <p:ext uri="{BB962C8B-B14F-4D97-AF65-F5344CB8AC3E}">
        <p14:creationId xmlns:p14="http://schemas.microsoft.com/office/powerpoint/2010/main" val="183113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5963" y="1752600"/>
            <a:ext cx="7996237" cy="2528784"/>
            <a:chOff x="2057401" y="3676008"/>
            <a:chExt cx="7996237" cy="252878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1" y="3676008"/>
              <a:ext cx="7996237" cy="25287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565642" y="429884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79376" y="430560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12377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18301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65541" y="4601797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70733" y="457916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06451" y="4604313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21667" y="4578750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54834" y="487941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63642" y="491217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01260" y="491488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318301" y="4920743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21667" y="5822263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9689" y="520892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49689" y="551770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60351" y="521114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57060" y="5508989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006451" y="522365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7544" y="553049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08302" y="5195714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07719" y="5508989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346666" y="4282600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360593" y="4609557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4667971" y="4455783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665394" y="4772875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0" name="Shape 150"/>
          <p:cNvSpPr txBox="1">
            <a:spLocks/>
          </p:cNvSpPr>
          <p:nvPr/>
        </p:nvSpPr>
        <p:spPr>
          <a:xfrm>
            <a:off x="533400" y="1524000"/>
            <a:ext cx="112014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endParaRPr lang="en" dirty="0">
              <a:solidFill>
                <a:srgbClr val="000000"/>
              </a:solidFill>
              <a:latin typeface="Tw Cen MT Condensed" panose="020B0606020104020203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4.</a:t>
            </a: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685800" y="376785"/>
            <a:ext cx="10896600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Game—“Middle-Class” Wealth Count*</a:t>
            </a:r>
          </a:p>
        </p:txBody>
      </p:sp>
    </p:spTree>
    <p:extLst>
      <p:ext uri="{BB962C8B-B14F-4D97-AF65-F5344CB8AC3E}">
        <p14:creationId xmlns:p14="http://schemas.microsoft.com/office/powerpoint/2010/main" val="345951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1752600"/>
            <a:ext cx="7996237" cy="2528784"/>
            <a:chOff x="2057401" y="3676008"/>
            <a:chExt cx="7996237" cy="252878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1" y="3676008"/>
              <a:ext cx="7996237" cy="25287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601233" y="427412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03271" y="429274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10401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33350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4190" y="4587214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5731" y="458721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1" y="4588045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21667" y="4578750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86607" y="490847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88191" y="491100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13991" y="490585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224326" y="4921687"/>
              <a:ext cx="522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14401" y="5835027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75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86607" y="520875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94190" y="552210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87608" y="520395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82780" y="552071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006451" y="522365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5868" y="553674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07719" y="5214538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07719" y="5508989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20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4346666" y="4282600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4363170" y="4601796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364303" y="4924604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4667971" y="4455783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667971" y="4763166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670183" y="5081527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4.</a:t>
            </a: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1027509" y="362055"/>
            <a:ext cx="9903618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Game—“Rich” Wealth Count*</a:t>
            </a:r>
          </a:p>
        </p:txBody>
      </p:sp>
    </p:spTree>
    <p:extLst>
      <p:ext uri="{BB962C8B-B14F-4D97-AF65-F5344CB8AC3E}">
        <p14:creationId xmlns:p14="http://schemas.microsoft.com/office/powerpoint/2010/main" val="224317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1752600"/>
            <a:ext cx="7996237" cy="2518537"/>
            <a:chOff x="2057401" y="3696496"/>
            <a:chExt cx="7996237" cy="2518537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57401" y="3696496"/>
              <a:ext cx="7996237" cy="251853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557765" y="489424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23984" y="4292746"/>
              <a:ext cx="5013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42678" y="4292746"/>
              <a:ext cx="430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240541" y="4285656"/>
              <a:ext cx="49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53810" y="4601796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32258" y="457914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27387" y="4593464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44350" y="4587776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53811" y="4292746"/>
              <a:ext cx="5586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1253" y="4900483"/>
              <a:ext cx="5072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45179" y="4903260"/>
              <a:ext cx="462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240541" y="4911355"/>
              <a:ext cx="465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36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66683" y="5845701"/>
              <a:ext cx="539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104</a:t>
              </a:r>
            </a:p>
          </p:txBody>
        </p:sp>
        <p:cxnSp>
          <p:nvCxnSpPr>
            <p:cNvPr id="22" name="Straight Arrow Connector 21"/>
            <p:cNvCxnSpPr>
              <a:stCxn id="43" idx="6"/>
            </p:cNvCxnSpPr>
            <p:nvPr/>
          </p:nvCxnSpPr>
          <p:spPr>
            <a:xfrm flipV="1">
              <a:off x="4812467" y="5081968"/>
              <a:ext cx="1034055" cy="866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5" idx="6"/>
            </p:cNvCxnSpPr>
            <p:nvPr/>
          </p:nvCxnSpPr>
          <p:spPr>
            <a:xfrm flipV="1">
              <a:off x="5012813" y="4772490"/>
              <a:ext cx="833708" cy="1045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229885" y="4487685"/>
              <a:ext cx="631877" cy="148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4424850" y="4361240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4424850" y="467386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424850" y="4981554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622356" y="435772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622356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622356" y="4978040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822703" y="435772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822703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5023050" y="435772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565359" y="520545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932258" y="5220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045178" y="5205455"/>
              <a:ext cx="462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243246" y="5217870"/>
              <a:ext cx="465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14</a:t>
              </a:r>
            </a:p>
          </p:txBody>
        </p:sp>
      </p:grp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7.</a:t>
            </a: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1027509" y="362055"/>
            <a:ext cx="9903618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Game—After-Trading Example*</a:t>
            </a:r>
          </a:p>
        </p:txBody>
      </p:sp>
    </p:spTree>
    <p:extLst>
      <p:ext uri="{BB962C8B-B14F-4D97-AF65-F5344CB8AC3E}">
        <p14:creationId xmlns:p14="http://schemas.microsoft.com/office/powerpoint/2010/main" val="170609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9830CA-6041-4EF7-AD16-8EA329B0F38D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c337cffb-e93c-4b47-be1b-7c9b4a443e6f"/>
    <ds:schemaRef ds:uri="d64264fa-5603-4e4e-a2f4-32f4724a08c4"/>
  </ds:schemaRefs>
</ds:datastoreItem>
</file>

<file path=customXml/itemProps2.xml><?xml version="1.0" encoding="utf-8"?>
<ds:datastoreItem xmlns:ds="http://schemas.openxmlformats.org/officeDocument/2006/customXml" ds:itemID="{96BBB1DC-94EC-47B4-A702-931DFAEAB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741CD7-6C49-4CA1-9995-3CB717A08A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12937</TotalTime>
  <Words>256</Words>
  <Application>Microsoft Office PowerPoint</Application>
  <PresentationFormat>Widescreen</PresentationFormat>
  <Paragraphs>110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Reserve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Wolla</dc:creator>
  <cp:lastModifiedBy>Mike Kaiman</cp:lastModifiedBy>
  <cp:revision>411</cp:revision>
  <cp:lastPrinted>2016-07-08T22:20:08Z</cp:lastPrinted>
  <dcterms:created xsi:type="dcterms:W3CDTF">2011-09-21T19:05:47Z</dcterms:created>
  <dcterms:modified xsi:type="dcterms:W3CDTF">2025-02-04T18:12:54Z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4f07831c-5686-4838-bc47-d64501c7966f</vt:lpwstr>
  </property>
  <property fmtid="{D5CDD505-2E9C-101B-9397-08002B2CF9AE}" pid="3" name="MSIP_Label_65269c60-0483-4c57-9e8c-3779d6900235_Enabled">
    <vt:lpwstr>true</vt:lpwstr>
  </property>
  <property fmtid="{D5CDD505-2E9C-101B-9397-08002B2CF9AE}" pid="4" name="MSIP_Label_65269c60-0483-4c57-9e8c-3779d6900235_SetDate">
    <vt:lpwstr>2024-07-17T18:53:37Z</vt:lpwstr>
  </property>
  <property fmtid="{D5CDD505-2E9C-101B-9397-08002B2CF9AE}" pid="5" name="MSIP_Label_65269c60-0483-4c57-9e8c-3779d6900235_Method">
    <vt:lpwstr>Privileged</vt:lpwstr>
  </property>
  <property fmtid="{D5CDD505-2E9C-101B-9397-08002B2CF9AE}" pid="6" name="MSIP_Label_65269c60-0483-4c57-9e8c-3779d6900235_Name">
    <vt:lpwstr>65269c60-0483-4c57-9e8c-3779d6900235</vt:lpwstr>
  </property>
  <property fmtid="{D5CDD505-2E9C-101B-9397-08002B2CF9AE}" pid="7" name="MSIP_Label_65269c60-0483-4c57-9e8c-3779d6900235_SiteId">
    <vt:lpwstr>b397c653-5b19-463f-b9fc-af658ded9128</vt:lpwstr>
  </property>
  <property fmtid="{D5CDD505-2E9C-101B-9397-08002B2CF9AE}" pid="8" name="MSIP_Label_65269c60-0483-4c57-9e8c-3779d6900235_ActionId">
    <vt:lpwstr>c859acf3-f52f-49f1-b26f-acdb12436e99</vt:lpwstr>
  </property>
  <property fmtid="{D5CDD505-2E9C-101B-9397-08002B2CF9AE}" pid="9" name="MSIP_Label_65269c60-0483-4c57-9e8c-3779d6900235_ContentBits">
    <vt:lpwstr>0</vt:lpwstr>
  </property>
  <property fmtid="{D5CDD505-2E9C-101B-9397-08002B2CF9AE}" pid="10" name="ContentTypeId">
    <vt:lpwstr>0x010100A2D5A4FF975C9F4281CDEF8C21DC3C73</vt:lpwstr>
  </property>
  <property fmtid="{D5CDD505-2E9C-101B-9397-08002B2CF9AE}" pid="11" name="MediaServiceImageTags">
    <vt:lpwstr/>
  </property>
</Properties>
</file>